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6.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4" r:id="rId5"/>
    <p:sldId id="265" r:id="rId6"/>
    <p:sldId id="266" r:id="rId7"/>
    <p:sldId id="260" r:id="rId8"/>
    <p:sldId id="261" r:id="rId9"/>
    <p:sldId id="262" r:id="rId10"/>
    <p:sldId id="263"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7" d="100"/>
          <a:sy n="127" d="100"/>
        </p:scale>
        <p:origin x="-32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eorge\Dropbox\&#956;&#949;&#964;&#945;&#966;&#959;&#961;&#945;%20&#956;&#945;&#952;&#951;&#964;&#969;&#957;\&#913;&#957;&#964;&#943;&#947;&#961;&#945;&#966;&#959;%20&#964;&#959;&#965;%20Xl0000007.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tmp65E6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tmp65E61"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tmp65E61"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george\Dropbox\&#956;&#949;&#964;&#945;&#966;&#959;&#961;&#945;%20&#956;&#945;&#952;&#951;&#964;&#969;&#957;\&#913;&#957;&#964;&#943;&#947;&#961;&#945;&#966;&#959;%20&#964;&#959;&#965;%20Xl0000007.xls"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george\Dropbox\&#956;&#949;&#964;&#945;&#966;&#959;&#961;&#945;%20&#956;&#945;&#952;&#951;&#964;&#969;&#957;\tmp65E6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l-GR"/>
  <c:chart>
    <c:plotArea>
      <c:layout>
        <c:manualLayout>
          <c:layoutTarget val="inner"/>
          <c:xMode val="edge"/>
          <c:yMode val="edge"/>
          <c:x val="0.2479527559055118"/>
          <c:y val="0.11838435264085138"/>
          <c:w val="0.40960301837270341"/>
          <c:h val="0.706373213764946"/>
        </c:manualLayout>
      </c:layout>
      <c:lineChart>
        <c:grouping val="stacked"/>
        <c:ser>
          <c:idx val="1"/>
          <c:order val="1"/>
          <c:tx>
            <c:strRef>
              <c:f>Sheet1!$E$153</c:f>
              <c:strCache>
                <c:ptCount val="1"/>
                <c:pt idx="0">
                  <c:v>ετήσιο κόστος</c:v>
                </c:pt>
              </c:strCache>
            </c:strRef>
          </c:tx>
          <c:spPr>
            <a:ln w="63500">
              <a:solidFill>
                <a:srgbClr val="C00000"/>
              </a:solidFill>
            </a:ln>
            <a:effectLst>
              <a:innerShdw blurRad="63500" dist="50800" dir="13500000">
                <a:prstClr val="black">
                  <a:alpha val="50000"/>
                </a:prstClr>
              </a:innerShdw>
            </a:effectLst>
          </c:spPr>
          <c:marker>
            <c:symbol val="none"/>
          </c:marker>
          <c:cat>
            <c:strRef>
              <c:f>Sheet1!$C$154:$C$157</c:f>
              <c:strCache>
                <c:ptCount val="4"/>
                <c:pt idx="0">
                  <c:v>2010-11</c:v>
                </c:pt>
                <c:pt idx="1">
                  <c:v>2011-12</c:v>
                </c:pt>
                <c:pt idx="2">
                  <c:v>2012-13</c:v>
                </c:pt>
                <c:pt idx="3">
                  <c:v>2013-14</c:v>
                </c:pt>
              </c:strCache>
            </c:strRef>
          </c:cat>
          <c:val>
            <c:numRef>
              <c:f>Sheet1!$E$154:$E$157</c:f>
              <c:numCache>
                <c:formatCode>#,##0\ "€"</c:formatCode>
                <c:ptCount val="4"/>
                <c:pt idx="0">
                  <c:v>200000000</c:v>
                </c:pt>
                <c:pt idx="1">
                  <c:v>187500000</c:v>
                </c:pt>
                <c:pt idx="2">
                  <c:v>178000000</c:v>
                </c:pt>
                <c:pt idx="3">
                  <c:v>154500000</c:v>
                </c:pt>
              </c:numCache>
            </c:numRef>
          </c:val>
        </c:ser>
        <c:marker val="1"/>
        <c:axId val="62961920"/>
        <c:axId val="63087744"/>
      </c:lineChart>
      <c:lineChart>
        <c:grouping val="stacked"/>
        <c:ser>
          <c:idx val="0"/>
          <c:order val="0"/>
          <c:tx>
            <c:strRef>
              <c:f>Sheet1!$D$153</c:f>
              <c:strCache>
                <c:ptCount val="1"/>
                <c:pt idx="0">
                  <c:v>μαθητες</c:v>
                </c:pt>
              </c:strCache>
            </c:strRef>
          </c:tx>
          <c:spPr>
            <a:ln w="63500"/>
          </c:spPr>
          <c:marker>
            <c:symbol val="none"/>
          </c:marker>
          <c:cat>
            <c:strRef>
              <c:f>Sheet1!$C$154:$C$158</c:f>
              <c:strCache>
                <c:ptCount val="5"/>
                <c:pt idx="0">
                  <c:v>2010-11</c:v>
                </c:pt>
                <c:pt idx="1">
                  <c:v>2011-12</c:v>
                </c:pt>
                <c:pt idx="2">
                  <c:v>2012-13</c:v>
                </c:pt>
                <c:pt idx="3">
                  <c:v>2013-14</c:v>
                </c:pt>
                <c:pt idx="4">
                  <c:v>2014-15</c:v>
                </c:pt>
              </c:strCache>
            </c:strRef>
          </c:cat>
          <c:val>
            <c:numRef>
              <c:f>Sheet1!$D$154:$D$157</c:f>
              <c:numCache>
                <c:formatCode>General</c:formatCode>
                <c:ptCount val="4"/>
                <c:pt idx="0">
                  <c:v>196500</c:v>
                </c:pt>
                <c:pt idx="1">
                  <c:v>200000</c:v>
                </c:pt>
                <c:pt idx="2">
                  <c:v>215000</c:v>
                </c:pt>
                <c:pt idx="3">
                  <c:v>212000</c:v>
                </c:pt>
              </c:numCache>
            </c:numRef>
          </c:val>
        </c:ser>
        <c:marker val="1"/>
        <c:axId val="63214720"/>
        <c:axId val="63089664"/>
      </c:lineChart>
      <c:catAx>
        <c:axId val="62961920"/>
        <c:scaling>
          <c:orientation val="minMax"/>
        </c:scaling>
        <c:axPos val="b"/>
        <c:tickLblPos val="nextTo"/>
        <c:txPr>
          <a:bodyPr rot="-5400000" vert="horz" anchor="ctr" anchorCtr="0"/>
          <a:lstStyle/>
          <a:p>
            <a:pPr>
              <a:defRPr sz="1500" b="1" i="0" baseline="0"/>
            </a:pPr>
            <a:endParaRPr lang="el-GR"/>
          </a:p>
        </c:txPr>
        <c:crossAx val="63087744"/>
        <c:crosses val="autoZero"/>
        <c:auto val="1"/>
        <c:lblAlgn val="ctr"/>
        <c:lblOffset val="100"/>
        <c:tickLblSkip val="1"/>
      </c:catAx>
      <c:valAx>
        <c:axId val="63087744"/>
        <c:scaling>
          <c:orientation val="minMax"/>
        </c:scaling>
        <c:axPos val="l"/>
        <c:majorGridlines/>
        <c:numFmt formatCode="#,##0\ &quot;€&quot;" sourceLinked="1"/>
        <c:tickLblPos val="nextTo"/>
        <c:txPr>
          <a:bodyPr/>
          <a:lstStyle/>
          <a:p>
            <a:pPr>
              <a:defRPr sz="1500" b="1" i="0" baseline="0"/>
            </a:pPr>
            <a:endParaRPr lang="el-GR"/>
          </a:p>
        </c:txPr>
        <c:crossAx val="62961920"/>
        <c:crosses val="autoZero"/>
        <c:crossBetween val="between"/>
      </c:valAx>
      <c:valAx>
        <c:axId val="63089664"/>
        <c:scaling>
          <c:orientation val="minMax"/>
        </c:scaling>
        <c:axPos val="r"/>
        <c:numFmt formatCode="General" sourceLinked="1"/>
        <c:tickLblPos val="nextTo"/>
        <c:txPr>
          <a:bodyPr/>
          <a:lstStyle/>
          <a:p>
            <a:pPr>
              <a:defRPr sz="1500" b="1" i="0" baseline="0"/>
            </a:pPr>
            <a:endParaRPr lang="el-GR"/>
          </a:p>
        </c:txPr>
        <c:crossAx val="63214720"/>
        <c:crosses val="max"/>
        <c:crossBetween val="between"/>
      </c:valAx>
      <c:catAx>
        <c:axId val="63214720"/>
        <c:scaling>
          <c:orientation val="minMax"/>
        </c:scaling>
        <c:delete val="1"/>
        <c:axPos val="b"/>
        <c:tickLblPos val="none"/>
        <c:crossAx val="63089664"/>
        <c:crosses val="autoZero"/>
        <c:auto val="1"/>
        <c:lblAlgn val="ctr"/>
        <c:lblOffset val="100"/>
      </c:cat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l-GR"/>
  <c:chart>
    <c:autoTitleDeleted val="1"/>
    <c:plotArea>
      <c:layout/>
      <c:pieChart>
        <c:varyColors val="1"/>
        <c:ser>
          <c:idx val="0"/>
          <c:order val="0"/>
          <c:dLbls>
            <c:dLbl>
              <c:idx val="0"/>
              <c:layout/>
              <c:tx>
                <c:rich>
                  <a:bodyPr/>
                  <a:lstStyle/>
                  <a:p>
                    <a:r>
                      <a:rPr lang="el-GR" sz="1400" b="1" i="0" baseline="0"/>
                      <a:t>Α</a:t>
                    </a:r>
                    <a:r>
                      <a:rPr lang="el-GR"/>
                      <a:t>ριθμός μεταφερομένων μαθητών με Δημόσια Συγκοινωνία   73.582/  35,55%</a:t>
                    </a:r>
                  </a:p>
                </c:rich>
              </c:tx>
              <c:dLblPos val="bestFit"/>
              <c:showVal val="1"/>
              <c:showCatName val="1"/>
              <c:showPercent val="1"/>
            </c:dLbl>
            <c:dLbl>
              <c:idx val="1"/>
              <c:layout>
                <c:manualLayout>
                  <c:x val="4.3860503849244899E-2"/>
                  <c:y val="-0.15727641478315449"/>
                </c:manualLayout>
              </c:layout>
              <c:tx>
                <c:rich>
                  <a:bodyPr/>
                  <a:lstStyle/>
                  <a:p>
                    <a:r>
                      <a:rPr lang="el-GR"/>
                      <a:t>Αριθμός μεταφερομένων μαθητών με ίδια μέσα  753/ 0,35%</a:t>
                    </a:r>
                  </a:p>
                </c:rich>
              </c:tx>
              <c:dLblPos val="bestFit"/>
              <c:showVal val="1"/>
              <c:showCatName val="1"/>
              <c:showPercent val="1"/>
            </c:dLbl>
            <c:dLbl>
              <c:idx val="2"/>
              <c:layout>
                <c:manualLayout>
                  <c:x val="1.7290860623520577E-2"/>
                  <c:y val="6.1191724666671214E-2"/>
                </c:manualLayout>
              </c:layout>
              <c:tx>
                <c:rich>
                  <a:bodyPr/>
                  <a:lstStyle/>
                  <a:p>
                    <a:r>
                      <a:rPr lang="el-GR"/>
                      <a:t>Αριθμός μαθητών που χορηγείται επίδομα</a:t>
                    </a:r>
                  </a:p>
                  <a:p>
                    <a:r>
                      <a:rPr lang="el-GR"/>
                      <a:t> 2.986/ 1,40%</a:t>
                    </a:r>
                  </a:p>
                </c:rich>
              </c:tx>
              <c:dLblPos val="bestFit"/>
              <c:showVal val="1"/>
              <c:showCatName val="1"/>
              <c:showPercent val="1"/>
            </c:dLbl>
            <c:dLbl>
              <c:idx val="3"/>
              <c:layout/>
              <c:tx>
                <c:rich>
                  <a:bodyPr/>
                  <a:lstStyle/>
                  <a:p>
                    <a:r>
                      <a:rPr lang="el-GR" sz="1350" baseline="0"/>
                      <a:t>Αριθμός μεταφερόμενων μαθητών με δημόσια σύμβαση 135.651/ 63,69%</a:t>
                    </a:r>
                  </a:p>
                </c:rich>
              </c:tx>
              <c:dLblPos val="bestFit"/>
              <c:showVal val="1"/>
              <c:showCatName val="1"/>
              <c:showPercent val="1"/>
              <c:separator>
</c:separator>
            </c:dLbl>
            <c:spPr>
              <a:effectLst>
                <a:innerShdw blurRad="63500" dist="50800" dir="13500000">
                  <a:prstClr val="black">
                    <a:alpha val="50000"/>
                  </a:prstClr>
                </a:innerShdw>
              </a:effectLst>
            </c:spPr>
            <c:txPr>
              <a:bodyPr/>
              <a:lstStyle/>
              <a:p>
                <a:pPr>
                  <a:defRPr sz="1400" b="1" i="0" baseline="0"/>
                </a:pPr>
                <a:endParaRPr lang="el-GR"/>
              </a:p>
            </c:txPr>
            <c:dLblPos val="bestFit"/>
            <c:showVal val="1"/>
            <c:showCatName val="1"/>
            <c:showPercent val="1"/>
            <c:showLeaderLines val="1"/>
          </c:dLbls>
          <c:cat>
            <c:strRef>
              <c:f>Sheet1!$B$2:$E$2</c:f>
              <c:strCache>
                <c:ptCount val="4"/>
                <c:pt idx="0">
                  <c:v>Αριθμός μεταφερομένων μαθητών με Ε.Μ.Δ. (Δημόσια Συγκοινωνία) / ποσοστό</c:v>
                </c:pt>
                <c:pt idx="1">
                  <c:v>Αριθμός μεταφερομένων μαθητών με ίδια μέσα Δήμων ή Περιφερειών/ ποσοστό</c:v>
                </c:pt>
                <c:pt idx="2">
                  <c:v>Αριθμός μαθητών που χορηγείται επίδομα/ ποσοστό</c:v>
                </c:pt>
                <c:pt idx="3">
                  <c:v>Αριθμός μεταφερόμενων μαθητών με δημόσια σύμβαση/ ποσοστό</c:v>
                </c:pt>
              </c:strCache>
            </c:strRef>
          </c:cat>
          <c:val>
            <c:numRef>
              <c:f>Sheet1!$B$3:$E$3</c:f>
              <c:numCache>
                <c:formatCode>#,##0</c:formatCode>
                <c:ptCount val="4"/>
                <c:pt idx="0">
                  <c:v>73582</c:v>
                </c:pt>
                <c:pt idx="1">
                  <c:v>753</c:v>
                </c:pt>
                <c:pt idx="2">
                  <c:v>2986</c:v>
                </c:pt>
                <c:pt idx="3">
                  <c:v>135651</c:v>
                </c:pt>
              </c:numCache>
            </c:numRef>
          </c:val>
        </c:ser>
        <c:ser>
          <c:idx val="1"/>
          <c:order val="1"/>
          <c:dLbls>
            <c:showCatName val="1"/>
            <c:showPercent val="1"/>
            <c:showLeaderLines val="1"/>
          </c:dLbls>
          <c:cat>
            <c:strRef>
              <c:f>Sheet1!$B$2:$E$2</c:f>
              <c:strCache>
                <c:ptCount val="4"/>
                <c:pt idx="0">
                  <c:v>Αριθμός μεταφερομένων μαθητών με Ε.Μ.Δ. (Δημόσια Συγκοινωνία) / ποσοστό</c:v>
                </c:pt>
                <c:pt idx="1">
                  <c:v>Αριθμός μεταφερομένων μαθητών με ίδια μέσα Δήμων ή Περιφερειών/ ποσοστό</c:v>
                </c:pt>
                <c:pt idx="2">
                  <c:v>Αριθμός μαθητών που χορηγείται επίδομα/ ποσοστό</c:v>
                </c:pt>
                <c:pt idx="3">
                  <c:v>Αριθμός μεταφερόμενων μαθητών με δημόσια σύμβαση/ ποσοστό</c:v>
                </c:pt>
              </c:strCache>
            </c:strRef>
          </c:cat>
          <c:val>
            <c:numRef>
              <c:f>Sheet1!$B$4:$E$4</c:f>
              <c:numCache>
                <c:formatCode>0.00%</c:formatCode>
                <c:ptCount val="4"/>
                <c:pt idx="0">
                  <c:v>0.34550000000000003</c:v>
                </c:pt>
                <c:pt idx="1">
                  <c:v>3.4999999999999996E-3</c:v>
                </c:pt>
                <c:pt idx="2">
                  <c:v>1.3999999999999999E-2</c:v>
                </c:pt>
                <c:pt idx="3">
                  <c:v>0.63690000000000013</c:v>
                </c:pt>
              </c:numCache>
            </c:numRef>
          </c:val>
        </c:ser>
        <c:dLbls>
          <c:showCatName val="1"/>
          <c:showPercent val="1"/>
        </c:dLbls>
        <c:firstSliceAng val="0"/>
      </c:pie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l-GR"/>
  <c:chart>
    <c:plotArea>
      <c:layout>
        <c:manualLayout>
          <c:layoutTarget val="inner"/>
          <c:xMode val="edge"/>
          <c:yMode val="edge"/>
          <c:x val="1.5280981851689681E-3"/>
          <c:y val="0.16562771564194539"/>
          <c:w val="0.77134033021800619"/>
          <c:h val="0.8343722962607516"/>
        </c:manualLayout>
      </c:layout>
      <c:pieChart>
        <c:varyColors val="1"/>
        <c:ser>
          <c:idx val="2"/>
          <c:order val="2"/>
          <c:dLbls>
            <c:dLbl>
              <c:idx val="0"/>
              <c:layout>
                <c:manualLayout>
                  <c:x val="-0.11414080771652152"/>
                  <c:y val="3.9848566609482057E-2"/>
                </c:manualLayout>
              </c:layout>
              <c:tx>
                <c:rich>
                  <a:bodyPr/>
                  <a:lstStyle/>
                  <a:p>
                    <a:pPr algn="ctr" rtl="0">
                      <a:defRPr lang="el-GR" sz="1400" b="1" i="0" u="none" strike="noStrike" kern="1200" baseline="0" dirty="0">
                        <a:solidFill>
                          <a:prstClr val="black"/>
                        </a:solidFill>
                        <a:latin typeface="+mn-lt"/>
                        <a:ea typeface="+mn-ea"/>
                        <a:cs typeface="+mn-cs"/>
                      </a:defRPr>
                    </a:pPr>
                    <a:r>
                      <a:rPr lang="el-GR" sz="1400" b="1" i="0" u="none" strike="noStrike" kern="1200" baseline="0" dirty="0">
                        <a:solidFill>
                          <a:prstClr val="black"/>
                        </a:solidFill>
                        <a:latin typeface="+mn-lt"/>
                        <a:ea typeface="+mn-ea"/>
                        <a:cs typeface="+mn-cs"/>
                      </a:rPr>
                      <a:t>Δαπάνη μεταφερομένων μαθητών με Δημόσια Συγκοινωνία 8.511.883 €/ 14,40%</a:t>
                    </a:r>
                  </a:p>
                </c:rich>
              </c:tx>
              <c:spPr/>
              <c:showVal val="1"/>
              <c:showCatName val="1"/>
              <c:showSerName val="1"/>
              <c:showPercent val="1"/>
            </c:dLbl>
            <c:dLbl>
              <c:idx val="1"/>
              <c:layout>
                <c:manualLayout>
                  <c:x val="8.4408260193311865E-2"/>
                  <c:y val="-6.8559210007261673E-2"/>
                </c:manualLayout>
              </c:layout>
              <c:tx>
                <c:rich>
                  <a:bodyPr/>
                  <a:lstStyle/>
                  <a:p>
                    <a:pPr algn="ctr" rtl="0">
                      <a:defRPr lang="el-GR" sz="1400" b="1" i="0" u="none" strike="noStrike" kern="1200" baseline="0" dirty="0">
                        <a:solidFill>
                          <a:prstClr val="black"/>
                        </a:solidFill>
                        <a:latin typeface="+mn-lt"/>
                        <a:ea typeface="+mn-ea"/>
                        <a:cs typeface="+mn-cs"/>
                      </a:defRPr>
                    </a:pPr>
                    <a:r>
                      <a:rPr lang="el-GR" sz="1400" b="1" i="0" u="none" strike="noStrike" kern="1200" baseline="0" dirty="0">
                        <a:solidFill>
                          <a:prstClr val="black"/>
                        </a:solidFill>
                        <a:latin typeface="+mn-lt"/>
                        <a:ea typeface="+mn-ea"/>
                        <a:cs typeface="+mn-cs"/>
                      </a:rPr>
                      <a:t>Δαπάνη μεταφερομένων μαθητών με ίδια μέσα </a:t>
                    </a:r>
                  </a:p>
                  <a:p>
                    <a:pPr algn="ctr" rtl="0">
                      <a:defRPr lang="el-GR" sz="1400" b="1" i="0" u="none" strike="noStrike" kern="1200" baseline="0" dirty="0">
                        <a:solidFill>
                          <a:prstClr val="black"/>
                        </a:solidFill>
                        <a:latin typeface="+mn-lt"/>
                        <a:ea typeface="+mn-ea"/>
                        <a:cs typeface="+mn-cs"/>
                      </a:defRPr>
                    </a:pPr>
                    <a:r>
                      <a:rPr lang="el-GR" sz="1400" b="1" i="0" u="none" strike="noStrike" kern="1200" baseline="0" dirty="0">
                        <a:solidFill>
                          <a:prstClr val="black"/>
                        </a:solidFill>
                        <a:latin typeface="+mn-lt"/>
                        <a:ea typeface="+mn-ea"/>
                        <a:cs typeface="+mn-cs"/>
                      </a:rPr>
                      <a:t>126.340 €/  0,21%</a:t>
                    </a:r>
                  </a:p>
                </c:rich>
              </c:tx>
              <c:spPr/>
              <c:dLblPos val="bestFit"/>
              <c:showVal val="1"/>
              <c:showCatName val="1"/>
              <c:showPercent val="1"/>
            </c:dLbl>
            <c:dLbl>
              <c:idx val="2"/>
              <c:layout>
                <c:manualLayout>
                  <c:x val="6.2096433729585621E-2"/>
                  <c:y val="0.21054162258943851"/>
                </c:manualLayout>
              </c:layout>
              <c:tx>
                <c:rich>
                  <a:bodyPr/>
                  <a:lstStyle/>
                  <a:p>
                    <a:pPr>
                      <a:defRPr sz="1400" b="1" i="0" baseline="0"/>
                    </a:pPr>
                    <a:r>
                      <a:rPr lang="el-GR" b="1" i="0" baseline="0" dirty="0"/>
                      <a:t>Δαπάνη μαθητών που χορηγείται επίδομα </a:t>
                    </a:r>
                    <a:endParaRPr lang="el-GR" b="1" i="0" baseline="0" dirty="0" smtClean="0"/>
                  </a:p>
                  <a:p>
                    <a:pPr>
                      <a:defRPr sz="1400" b="1" i="0" baseline="0"/>
                    </a:pPr>
                    <a:r>
                      <a:rPr lang="el-GR" b="1" i="0" baseline="0" dirty="0" smtClean="0"/>
                      <a:t>736.989 </a:t>
                    </a:r>
                    <a:r>
                      <a:rPr lang="el-GR" b="1" i="0" baseline="0" dirty="0"/>
                      <a:t>€/ 1,25%</a:t>
                    </a:r>
                  </a:p>
                </c:rich>
              </c:tx>
              <c:spPr/>
              <c:dLblPos val="bestFit"/>
              <c:showVal val="1"/>
              <c:showCatName val="1"/>
              <c:showPercent val="1"/>
            </c:dLbl>
            <c:dLbl>
              <c:idx val="3"/>
              <c:layout>
                <c:manualLayout>
                  <c:x val="0.14581010280245074"/>
                  <c:y val="-0.18090489381348124"/>
                </c:manualLayout>
              </c:layout>
              <c:tx>
                <c:rich>
                  <a:bodyPr/>
                  <a:lstStyle/>
                  <a:p>
                    <a:pPr algn="ctr" rtl="0">
                      <a:defRPr lang="el-GR" sz="1400" b="1" i="0" u="none" strike="noStrike" kern="1200" baseline="0" dirty="0">
                        <a:solidFill>
                          <a:prstClr val="black"/>
                        </a:solidFill>
                        <a:latin typeface="+mn-lt"/>
                        <a:ea typeface="+mn-ea"/>
                        <a:cs typeface="+mn-cs"/>
                      </a:defRPr>
                    </a:pPr>
                    <a:r>
                      <a:rPr lang="el-GR" sz="1400" b="1" i="0" u="none" strike="noStrike" kern="1200" baseline="0" dirty="0">
                        <a:solidFill>
                          <a:prstClr val="black"/>
                        </a:solidFill>
                        <a:latin typeface="+mn-lt"/>
                        <a:ea typeface="+mn-ea"/>
                        <a:cs typeface="+mn-cs"/>
                      </a:rPr>
                      <a:t>Δαπάνη μεταφερόμενων μαθητών με Δημόσια Σύμβαση</a:t>
                    </a:r>
                  </a:p>
                  <a:p>
                    <a:pPr algn="ctr" rtl="0">
                      <a:defRPr lang="el-GR" sz="1400" b="1" i="0" u="none" strike="noStrike" kern="1200" baseline="0" dirty="0">
                        <a:solidFill>
                          <a:prstClr val="black"/>
                        </a:solidFill>
                        <a:latin typeface="+mn-lt"/>
                        <a:ea typeface="+mn-ea"/>
                        <a:cs typeface="+mn-cs"/>
                      </a:defRPr>
                    </a:pPr>
                    <a:r>
                      <a:rPr lang="el-GR" sz="1400" b="1" i="0" u="none" strike="noStrike" kern="1200" baseline="0" dirty="0">
                        <a:solidFill>
                          <a:prstClr val="black"/>
                        </a:solidFill>
                        <a:latin typeface="+mn-lt"/>
                        <a:ea typeface="+mn-ea"/>
                        <a:cs typeface="+mn-cs"/>
                      </a:rPr>
                      <a:t>49.735.579 € /</a:t>
                    </a:r>
                  </a:p>
                  <a:p>
                    <a:pPr algn="ctr" rtl="0">
                      <a:defRPr lang="el-GR" sz="1400" b="1" i="0" u="none" strike="noStrike" kern="1200" baseline="0" dirty="0">
                        <a:solidFill>
                          <a:prstClr val="black"/>
                        </a:solidFill>
                        <a:latin typeface="+mn-lt"/>
                        <a:ea typeface="+mn-ea"/>
                        <a:cs typeface="+mn-cs"/>
                      </a:defRPr>
                    </a:pPr>
                    <a:r>
                      <a:rPr lang="el-GR" sz="1400" b="1" i="0" u="none" strike="noStrike" kern="1200" baseline="0" dirty="0">
                        <a:solidFill>
                          <a:prstClr val="black"/>
                        </a:solidFill>
                        <a:latin typeface="+mn-lt"/>
                        <a:ea typeface="+mn-ea"/>
                        <a:cs typeface="+mn-cs"/>
                      </a:rPr>
                      <a:t> 84,15%</a:t>
                    </a:r>
                  </a:p>
                </c:rich>
              </c:tx>
              <c:spPr/>
              <c:showVal val="1"/>
              <c:showCatName val="1"/>
              <c:showSerName val="1"/>
              <c:showPercent val="1"/>
            </c:dLbl>
            <c:txPr>
              <a:bodyPr/>
              <a:lstStyle/>
              <a:p>
                <a:pPr>
                  <a:defRPr sz="1400"/>
                </a:pPr>
                <a:endParaRPr lang="el-GR"/>
              </a:p>
            </c:txPr>
            <c:showVal val="1"/>
            <c:showCatName val="1"/>
            <c:showSerName val="1"/>
            <c:showPercent val="1"/>
            <c:showLeaderLines val="1"/>
          </c:dLbls>
          <c:cat>
            <c:strRef>
              <c:f>Sheet1!$B$57:$E$57</c:f>
              <c:strCache>
                <c:ptCount val="4"/>
                <c:pt idx="0">
                  <c:v>Αριθμός μεταφερομένων μαθητών με Ε.Μ.Δ. (Δημόσια Συγκοινωνία)/ δαπάνη/ /ποσοστό δαπάνης</c:v>
                </c:pt>
                <c:pt idx="1">
                  <c:v>Αριθμός μεταφερομένων μαθητών με ίδια μέσα Δήμων ή Περιφερειών/ δαπάνη /ποσοστό δαπάνης</c:v>
                </c:pt>
                <c:pt idx="2">
                  <c:v>Αριθμός μαθητών που χορηγείται επίδομα/ δαπάνη/ποσοστό δαπάνης</c:v>
                </c:pt>
                <c:pt idx="3">
                  <c:v>Αριθμός μεταφερόμενων μαθητών με δημόσια σύμβαση/ δαπάνη/ποσοστό δαπάνης</c:v>
                </c:pt>
              </c:strCache>
            </c:strRef>
          </c:cat>
          <c:val>
            <c:numRef>
              <c:f>Sheet1!$B$60:$E$60</c:f>
              <c:numCache>
                <c:formatCode>#,##0.00</c:formatCode>
                <c:ptCount val="4"/>
                <c:pt idx="0">
                  <c:v>8511883.5</c:v>
                </c:pt>
                <c:pt idx="1">
                  <c:v>126340.65000000001</c:v>
                </c:pt>
                <c:pt idx="2">
                  <c:v>736989.67999999993</c:v>
                </c:pt>
                <c:pt idx="3">
                  <c:v>49735579.5</c:v>
                </c:pt>
              </c:numCache>
            </c:numRef>
          </c:val>
        </c:ser>
        <c:ser>
          <c:idx val="3"/>
          <c:order val="3"/>
          <c:cat>
            <c:strRef>
              <c:f>Sheet1!$B$57:$E$57</c:f>
              <c:strCache>
                <c:ptCount val="4"/>
                <c:pt idx="0">
                  <c:v>Αριθμός μεταφερομένων μαθητών με Ε.Μ.Δ. (Δημόσια Συγκοινωνία)/ δαπάνη/ /ποσοστό δαπάνης</c:v>
                </c:pt>
                <c:pt idx="1">
                  <c:v>Αριθμός μεταφερομένων μαθητών με ίδια μέσα Δήμων ή Περιφερειών/ δαπάνη /ποσοστό δαπάνης</c:v>
                </c:pt>
                <c:pt idx="2">
                  <c:v>Αριθμός μαθητών που χορηγείται επίδομα/ δαπάνη/ποσοστό δαπάνης</c:v>
                </c:pt>
                <c:pt idx="3">
                  <c:v>Αριθμός μεταφερόμενων μαθητών με δημόσια σύμβαση/ δαπάνη/ποσοστό δαπάνης</c:v>
                </c:pt>
              </c:strCache>
            </c:strRef>
          </c:cat>
          <c:val>
            <c:numRef>
              <c:f>Sheet1!$B$61:$E$61</c:f>
              <c:numCache>
                <c:formatCode>0.00%</c:formatCode>
                <c:ptCount val="4"/>
                <c:pt idx="0">
                  <c:v>0.14400000000000002</c:v>
                </c:pt>
                <c:pt idx="1">
                  <c:v>2.0999999999999999E-3</c:v>
                </c:pt>
                <c:pt idx="2">
                  <c:v>1.2500000000000001E-2</c:v>
                </c:pt>
                <c:pt idx="3">
                  <c:v>0.84150000000000003</c:v>
                </c:pt>
              </c:numCache>
            </c:numRef>
          </c:val>
        </c:ser>
        <c:ser>
          <c:idx val="1"/>
          <c:order val="1"/>
          <c:cat>
            <c:strRef>
              <c:f>Sheet1!$B$57:$E$57</c:f>
              <c:strCache>
                <c:ptCount val="4"/>
                <c:pt idx="0">
                  <c:v>Αριθμός μεταφερομένων μαθητών με Ε.Μ.Δ. (Δημόσια Συγκοινωνία)/ δαπάνη/ /ποσοστό δαπάνης</c:v>
                </c:pt>
                <c:pt idx="1">
                  <c:v>Αριθμός μεταφερομένων μαθητών με ίδια μέσα Δήμων ή Περιφερειών/ δαπάνη /ποσοστό δαπάνης</c:v>
                </c:pt>
                <c:pt idx="2">
                  <c:v>Αριθμός μαθητών που χορηγείται επίδομα/ δαπάνη/ποσοστό δαπάνης</c:v>
                </c:pt>
                <c:pt idx="3">
                  <c:v>Αριθμός μεταφερόμενων μαθητών με δημόσια σύμβαση/ δαπάνη/ποσοστό δαπάνης</c:v>
                </c:pt>
              </c:strCache>
            </c:strRef>
          </c:cat>
          <c:val>
            <c:numRef>
              <c:f>Sheet1!$B$59:$E$59</c:f>
            </c:numRef>
          </c:val>
        </c:ser>
        <c:ser>
          <c:idx val="0"/>
          <c:order val="0"/>
          <c:cat>
            <c:strRef>
              <c:f>Sheet1!$B$57:$E$57</c:f>
              <c:strCache>
                <c:ptCount val="4"/>
                <c:pt idx="0">
                  <c:v>Αριθμός μεταφερομένων μαθητών με Ε.Μ.Δ. (Δημόσια Συγκοινωνία)/ δαπάνη/ /ποσοστό δαπάνης</c:v>
                </c:pt>
                <c:pt idx="1">
                  <c:v>Αριθμός μεταφερομένων μαθητών με ίδια μέσα Δήμων ή Περιφερειών/ δαπάνη /ποσοστό δαπάνης</c:v>
                </c:pt>
                <c:pt idx="2">
                  <c:v>Αριθμός μαθητών που χορηγείται επίδομα/ δαπάνη/ποσοστό δαπάνης</c:v>
                </c:pt>
                <c:pt idx="3">
                  <c:v>Αριθμός μεταφερόμενων μαθητών με δημόσια σύμβαση/ δαπάνη/ποσοστό δαπάνης</c:v>
                </c:pt>
              </c:strCache>
            </c:strRef>
          </c:cat>
          <c:val>
            <c:numRef>
              <c:f>Sheet1!$B$58:$E$58</c:f>
            </c:numRef>
          </c:val>
        </c:ser>
        <c:firstSliceAng val="0"/>
      </c:pieChart>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l-GR"/>
  <c:chart>
    <c:plotArea>
      <c:layout/>
      <c:pieChart>
        <c:varyColors val="1"/>
        <c:ser>
          <c:idx val="0"/>
          <c:order val="0"/>
          <c:dLbls>
            <c:dLbl>
              <c:idx val="0"/>
              <c:layout/>
              <c:tx>
                <c:rich>
                  <a:bodyPr/>
                  <a:lstStyle/>
                  <a:p>
                    <a:r>
                      <a:rPr lang="el-GR" sz="1400" b="1" dirty="0"/>
                      <a:t>Δ</a:t>
                    </a:r>
                    <a:r>
                      <a:rPr lang="el-GR" b="1" dirty="0"/>
                      <a:t>ρομολόγια μικρών και μεγάλων λεωφορείων , </a:t>
                    </a:r>
                    <a:r>
                      <a:rPr lang="el-GR" b="1" dirty="0" smtClean="0"/>
                      <a:t>5.065/</a:t>
                    </a:r>
                    <a:r>
                      <a:rPr lang="el-GR" b="1" baseline="0" dirty="0" smtClean="0"/>
                      <a:t> </a:t>
                    </a:r>
                  </a:p>
                  <a:p>
                    <a:r>
                      <a:rPr lang="el-GR" b="1" dirty="0" smtClean="0"/>
                      <a:t>43</a:t>
                    </a:r>
                    <a:r>
                      <a:rPr lang="el-GR" b="1" dirty="0"/>
                      <a:t>%</a:t>
                    </a:r>
                  </a:p>
                </c:rich>
              </c:tx>
              <c:showVal val="1"/>
              <c:showCatName val="1"/>
              <c:showPercent val="1"/>
            </c:dLbl>
            <c:dLbl>
              <c:idx val="1"/>
              <c:layout>
                <c:manualLayout>
                  <c:x val="0.19802395013123367"/>
                  <c:y val="-0.10171186934966459"/>
                </c:manualLayout>
              </c:layout>
              <c:tx>
                <c:rich>
                  <a:bodyPr/>
                  <a:lstStyle/>
                  <a:p>
                    <a:pPr>
                      <a:defRPr sz="1400" b="1"/>
                    </a:pPr>
                    <a:r>
                      <a:rPr lang="el-GR" b="1" dirty="0" smtClean="0"/>
                      <a:t>Δρομολόγια </a:t>
                    </a:r>
                    <a:r>
                      <a:rPr lang="el-GR" b="1" dirty="0"/>
                      <a:t>Δ.Χ. επιβατηγών, </a:t>
                    </a:r>
                    <a:r>
                      <a:rPr lang="el-GR" b="1" dirty="0" smtClean="0"/>
                      <a:t>6.653/ </a:t>
                    </a:r>
                  </a:p>
                  <a:p>
                    <a:pPr>
                      <a:defRPr sz="1400" b="1"/>
                    </a:pPr>
                    <a:r>
                      <a:rPr lang="el-GR" b="1" dirty="0" smtClean="0"/>
                      <a:t>57</a:t>
                    </a:r>
                    <a:r>
                      <a:rPr lang="el-GR" b="1" dirty="0"/>
                      <a:t>%</a:t>
                    </a:r>
                  </a:p>
                </c:rich>
              </c:tx>
              <c:spPr/>
              <c:showVal val="1"/>
              <c:showCatName val="1"/>
              <c:showPercent val="1"/>
            </c:dLbl>
            <c:txPr>
              <a:bodyPr/>
              <a:lstStyle/>
              <a:p>
                <a:pPr>
                  <a:defRPr sz="1400"/>
                </a:pPr>
                <a:endParaRPr lang="el-GR"/>
              </a:p>
            </c:txPr>
            <c:showVal val="1"/>
            <c:showCatName val="1"/>
            <c:showPercent val="1"/>
            <c:showLeaderLines val="1"/>
          </c:dLbls>
          <c:cat>
            <c:strRef>
              <c:f>Sheet1!$C$88:$D$88</c:f>
              <c:strCache>
                <c:ptCount val="2"/>
                <c:pt idx="0">
                  <c:v>Δρομολόγια μικρών και μεγάλων λεωφορείων </c:v>
                </c:pt>
                <c:pt idx="1">
                  <c:v>Τμήματα μεμονωμένων δρομολογίων Δ.Χ. επιβατηγών</c:v>
                </c:pt>
              </c:strCache>
            </c:strRef>
          </c:cat>
          <c:val>
            <c:numRef>
              <c:f>Sheet1!$C$89:$D$89</c:f>
              <c:numCache>
                <c:formatCode>#,##0</c:formatCode>
                <c:ptCount val="2"/>
                <c:pt idx="0">
                  <c:v>5065</c:v>
                </c:pt>
                <c:pt idx="1">
                  <c:v>6653</c:v>
                </c:pt>
              </c:numCache>
            </c:numRef>
          </c:val>
        </c:ser>
        <c:firstSliceAng val="0"/>
      </c:pieChart>
    </c:plotArea>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lang val="el-GR"/>
  <c:chart>
    <c:autoTitleDeleted val="1"/>
    <c:plotArea>
      <c:layout>
        <c:manualLayout>
          <c:layoutTarget val="inner"/>
          <c:xMode val="edge"/>
          <c:yMode val="edge"/>
          <c:x val="0.13636830901291938"/>
          <c:y val="1.7058217489723363E-2"/>
          <c:w val="0.60293654469661884"/>
          <c:h val="0.86100321345248054"/>
        </c:manualLayout>
      </c:layout>
      <c:barChart>
        <c:barDir val="col"/>
        <c:grouping val="clustered"/>
        <c:ser>
          <c:idx val="0"/>
          <c:order val="0"/>
          <c:tx>
            <c:v>Πλήθος Τμημάτων</c:v>
          </c:tx>
          <c:dLbls>
            <c:dLbl>
              <c:idx val="0"/>
              <c:spPr>
                <a:noFill/>
                <a:ln w="25400">
                  <a:noFill/>
                </a:ln>
              </c:spPr>
              <c:txPr>
                <a:bodyPr/>
                <a:lstStyle/>
                <a:p>
                  <a:pPr>
                    <a:defRPr/>
                  </a:pPr>
                  <a:endParaRPr lang="el-GR"/>
                </a:p>
              </c:txPr>
            </c:dLbl>
            <c:dLbl>
              <c:idx val="1"/>
              <c:spPr>
                <a:noFill/>
                <a:ln w="25400">
                  <a:noFill/>
                </a:ln>
              </c:spPr>
              <c:txPr>
                <a:bodyPr/>
                <a:lstStyle/>
                <a:p>
                  <a:pPr>
                    <a:defRPr/>
                  </a:pPr>
                  <a:endParaRPr lang="el-GR"/>
                </a:p>
              </c:txPr>
            </c:dLbl>
            <c:spPr>
              <a:noFill/>
              <a:ln w="25400">
                <a:noFill/>
              </a:ln>
            </c:spPr>
            <c:showVal val="1"/>
          </c:dLbls>
          <c:cat>
            <c:strRef>
              <c:f>Sheet1!$D$125:$D$126</c:f>
              <c:strCache>
                <c:ptCount val="2"/>
                <c:pt idx="0">
                  <c:v>Τμήματα συμβάσεων με γόνιμες και αποδεκτές προσφορές</c:v>
                </c:pt>
                <c:pt idx="1">
                  <c:v>Άγονα τμήματα συμβάσεων ή με μη αποδεκτές προσφορές</c:v>
                </c:pt>
              </c:strCache>
            </c:strRef>
          </c:cat>
          <c:val>
            <c:numRef>
              <c:f>Sheet1!$E$125:$E$126</c:f>
              <c:numCache>
                <c:formatCode>#,##0</c:formatCode>
                <c:ptCount val="2"/>
                <c:pt idx="0">
                  <c:v>3242</c:v>
                </c:pt>
                <c:pt idx="1">
                  <c:v>4614</c:v>
                </c:pt>
              </c:numCache>
            </c:numRef>
          </c:val>
        </c:ser>
        <c:dLbls>
          <c:showVal val="1"/>
        </c:dLbls>
        <c:gapWidth val="421"/>
        <c:axId val="62801792"/>
        <c:axId val="62803328"/>
      </c:barChart>
      <c:barChart>
        <c:barDir val="col"/>
        <c:grouping val="clustered"/>
        <c:ser>
          <c:idx val="1"/>
          <c:order val="1"/>
          <c:tx>
            <c:v>Κόστος (Ευρώ)</c:v>
          </c:tx>
          <c:dLbls>
            <c:dLbl>
              <c:idx val="0"/>
              <c:layout>
                <c:manualLayout>
                  <c:x val="0.10980392156862752"/>
                  <c:y val="0"/>
                </c:manualLayout>
              </c:layout>
              <c:spPr>
                <a:noFill/>
                <a:ln w="25400">
                  <a:noFill/>
                </a:ln>
              </c:spPr>
              <c:txPr>
                <a:bodyPr/>
                <a:lstStyle/>
                <a:p>
                  <a:pPr>
                    <a:defRPr/>
                  </a:pPr>
                  <a:endParaRPr lang="el-GR"/>
                </a:p>
              </c:txPr>
              <c:dLblPos val="outEnd"/>
              <c:showVal val="1"/>
            </c:dLbl>
            <c:dLbl>
              <c:idx val="1"/>
              <c:layout>
                <c:manualLayout>
                  <c:x val="-5.7516339869280987E-2"/>
                  <c:y val="-6.9444444444444493E-3"/>
                </c:manualLayout>
              </c:layout>
              <c:spPr>
                <a:noFill/>
                <a:ln w="25400">
                  <a:noFill/>
                </a:ln>
              </c:spPr>
              <c:txPr>
                <a:bodyPr/>
                <a:lstStyle/>
                <a:p>
                  <a:pPr>
                    <a:defRPr/>
                  </a:pPr>
                  <a:endParaRPr lang="el-GR"/>
                </a:p>
              </c:txPr>
              <c:dLblPos val="outEnd"/>
              <c:showVal val="1"/>
            </c:dLbl>
            <c:spPr>
              <a:noFill/>
              <a:ln w="25400">
                <a:noFill/>
              </a:ln>
            </c:spPr>
            <c:showVal val="1"/>
          </c:dLbls>
          <c:cat>
            <c:strRef>
              <c:f>Sheet1!$D$125:$D$126</c:f>
              <c:strCache>
                <c:ptCount val="2"/>
                <c:pt idx="0">
                  <c:v>Τμήματα συμβάσεων με γόνιμες και αποδεκτές προσφορές</c:v>
                </c:pt>
                <c:pt idx="1">
                  <c:v>Άγονα τμήματα συμβάσεων ή με μη αποδεκτές προσφορές</c:v>
                </c:pt>
              </c:strCache>
            </c:strRef>
          </c:cat>
          <c:val>
            <c:numRef>
              <c:f>Sheet1!$F$125:$F$126</c:f>
              <c:numCache>
                <c:formatCode>#,##0\ _€</c:formatCode>
                <c:ptCount val="2"/>
                <c:pt idx="0">
                  <c:v>172514662</c:v>
                </c:pt>
                <c:pt idx="1">
                  <c:v>122416559</c:v>
                </c:pt>
              </c:numCache>
            </c:numRef>
          </c:val>
        </c:ser>
        <c:dLbls>
          <c:showVal val="1"/>
        </c:dLbls>
        <c:gapWidth val="380"/>
        <c:axId val="62817792"/>
        <c:axId val="62819328"/>
      </c:barChart>
      <c:catAx>
        <c:axId val="62801792"/>
        <c:scaling>
          <c:orientation val="minMax"/>
        </c:scaling>
        <c:axPos val="b"/>
        <c:numFmt formatCode="General" sourceLinked="1"/>
        <c:majorTickMark val="none"/>
        <c:tickLblPos val="nextTo"/>
        <c:crossAx val="62803328"/>
        <c:crosses val="autoZero"/>
        <c:lblAlgn val="ctr"/>
        <c:lblOffset val="100"/>
      </c:catAx>
      <c:valAx>
        <c:axId val="62803328"/>
        <c:scaling>
          <c:orientation val="minMax"/>
        </c:scaling>
        <c:axPos val="l"/>
        <c:title>
          <c:tx>
            <c:rich>
              <a:bodyPr rot="-5400000" vert="horz"/>
              <a:lstStyle/>
              <a:p>
                <a:pPr>
                  <a:defRPr/>
                </a:pPr>
                <a:r>
                  <a:rPr lang="el-GR"/>
                  <a:t>Πλήθος</a:t>
                </a:r>
                <a:r>
                  <a:rPr lang="el-GR" baseline="0"/>
                  <a:t> Τμημάτων</a:t>
                </a:r>
                <a:endParaRPr lang="el-GR"/>
              </a:p>
            </c:rich>
          </c:tx>
          <c:layout/>
          <c:spPr>
            <a:noFill/>
            <a:ln w="25400">
              <a:noFill/>
            </a:ln>
          </c:spPr>
        </c:title>
        <c:numFmt formatCode="#,##0" sourceLinked="1"/>
        <c:tickLblPos val="nextTo"/>
        <c:txPr>
          <a:bodyPr rot="0" vert="horz"/>
          <a:lstStyle/>
          <a:p>
            <a:pPr>
              <a:defRPr/>
            </a:pPr>
            <a:endParaRPr lang="el-GR"/>
          </a:p>
        </c:txPr>
        <c:crossAx val="62801792"/>
        <c:crosses val="autoZero"/>
        <c:crossBetween val="between"/>
      </c:valAx>
      <c:catAx>
        <c:axId val="62817792"/>
        <c:scaling>
          <c:orientation val="minMax"/>
        </c:scaling>
        <c:axPos val="b"/>
        <c:majorTickMark val="none"/>
        <c:tickLblPos val="none"/>
        <c:crossAx val="62819328"/>
        <c:crosses val="autoZero"/>
        <c:auto val="1"/>
        <c:lblAlgn val="ctr"/>
        <c:lblOffset val="100"/>
        <c:tickLblSkip val="1"/>
        <c:tickMarkSkip val="1"/>
      </c:catAx>
      <c:valAx>
        <c:axId val="62819328"/>
        <c:scaling>
          <c:orientation val="minMax"/>
        </c:scaling>
        <c:axPos val="r"/>
        <c:title>
          <c:tx>
            <c:rich>
              <a:bodyPr rot="-5400000" vert="horz"/>
              <a:lstStyle/>
              <a:p>
                <a:pPr>
                  <a:defRPr/>
                </a:pPr>
                <a:r>
                  <a:rPr lang="el-GR"/>
                  <a:t>Κόστος (Ευρώ)</a:t>
                </a:r>
              </a:p>
            </c:rich>
          </c:tx>
          <c:layout/>
          <c:spPr>
            <a:noFill/>
            <a:ln w="25400">
              <a:noFill/>
            </a:ln>
          </c:spPr>
        </c:title>
        <c:numFmt formatCode="#,##0\ _€" sourceLinked="1"/>
        <c:tickLblPos val="nextTo"/>
        <c:txPr>
          <a:bodyPr rot="0" vert="horz"/>
          <a:lstStyle/>
          <a:p>
            <a:pPr>
              <a:defRPr/>
            </a:pPr>
            <a:endParaRPr lang="el-GR"/>
          </a:p>
        </c:txPr>
        <c:crossAx val="62817792"/>
        <c:crosses val="max"/>
        <c:crossBetween val="midCat"/>
      </c:valAx>
    </c:plotArea>
    <c:legend>
      <c:legendPos val="t"/>
      <c:layout>
        <c:manualLayout>
          <c:xMode val="edge"/>
          <c:yMode val="edge"/>
          <c:x val="0.6221592598159319"/>
          <c:y val="0.95208127916342633"/>
          <c:w val="0.37784081090750188"/>
          <c:h val="4.3098251845891E-2"/>
        </c:manualLayout>
      </c:layout>
    </c:legend>
    <c:plotVisOnly val="1"/>
    <c:dispBlanksAs val="gap"/>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l-GR"/>
  <c:chart>
    <c:plotArea>
      <c:layout/>
      <c:pieChart>
        <c:varyColors val="1"/>
        <c:ser>
          <c:idx val="0"/>
          <c:order val="0"/>
          <c:dLbls>
            <c:dLbl>
              <c:idx val="0"/>
              <c:layout>
                <c:manualLayout>
                  <c:x val="-0.19445919407647516"/>
                  <c:y val="-2.5272721154567933E-2"/>
                </c:manualLayout>
              </c:layout>
              <c:tx>
                <c:rich>
                  <a:bodyPr/>
                  <a:lstStyle/>
                  <a:p>
                    <a:r>
                      <a:rPr lang="el-GR" dirty="0" smtClean="0"/>
                      <a:t>Τμήματα </a:t>
                    </a:r>
                    <a:r>
                      <a:rPr lang="el-GR" dirty="0"/>
                      <a:t>συμβάσεων στα οποία </a:t>
                    </a:r>
                    <a:r>
                      <a:rPr lang="el-GR" dirty="0" smtClean="0"/>
                      <a:t>δεν </a:t>
                    </a:r>
                    <a:r>
                      <a:rPr lang="el-GR" dirty="0"/>
                      <a:t>υποβλήθηκε καμία προσφορά, </a:t>
                    </a:r>
                    <a:r>
                      <a:rPr lang="el-GR" dirty="0" smtClean="0"/>
                      <a:t>4.220</a:t>
                    </a:r>
                    <a:r>
                      <a:rPr lang="el-GR" dirty="0"/>
                      <a:t>, </a:t>
                    </a:r>
                    <a:r>
                      <a:rPr lang="el-GR" dirty="0" smtClean="0"/>
                      <a:t>/</a:t>
                    </a:r>
                  </a:p>
                  <a:p>
                    <a:r>
                      <a:rPr lang="el-GR" dirty="0" smtClean="0"/>
                      <a:t>54</a:t>
                    </a:r>
                    <a:r>
                      <a:rPr lang="el-GR" dirty="0"/>
                      <a:t>%</a:t>
                    </a:r>
                  </a:p>
                </c:rich>
              </c:tx>
              <c:showVal val="1"/>
              <c:showCatName val="1"/>
              <c:showPercent val="1"/>
            </c:dLbl>
            <c:dLbl>
              <c:idx val="1"/>
              <c:layout>
                <c:manualLayout>
                  <c:x val="0.2202541220910095"/>
                  <c:y val="-1.6169690040265219E-2"/>
                </c:manualLayout>
              </c:layout>
              <c:tx>
                <c:rich>
                  <a:bodyPr/>
                  <a:lstStyle/>
                  <a:p>
                    <a:pPr algn="ctr" rtl="0">
                      <a:defRPr lang="el-GR" sz="1400" b="0" i="0" u="none" strike="noStrike" kern="1200" baseline="0">
                        <a:solidFill>
                          <a:sysClr val="windowText" lastClr="000000"/>
                        </a:solidFill>
                        <a:latin typeface="+mn-lt"/>
                        <a:ea typeface="+mn-ea"/>
                        <a:cs typeface="+mn-cs"/>
                      </a:defRPr>
                    </a:pPr>
                    <a:r>
                      <a:rPr sz="1400" dirty="0" err="1" smtClean="0"/>
                      <a:t>Τμήματα</a:t>
                    </a:r>
                    <a:r>
                      <a:rPr sz="1400" dirty="0" smtClean="0"/>
                      <a:t> </a:t>
                    </a:r>
                    <a:r>
                      <a:rPr sz="1400" dirty="0" err="1"/>
                      <a:t>συμβάσεων</a:t>
                    </a:r>
                    <a:r>
                      <a:rPr sz="1400" dirty="0"/>
                      <a:t> </a:t>
                    </a:r>
                    <a:r>
                      <a:rPr sz="1400" dirty="0" err="1"/>
                      <a:t>στα</a:t>
                    </a:r>
                    <a:r>
                      <a:rPr sz="1400" dirty="0"/>
                      <a:t> </a:t>
                    </a:r>
                    <a:r>
                      <a:rPr sz="1400" dirty="0" err="1"/>
                      <a:t>υποβλήθηκε</a:t>
                    </a:r>
                    <a:r>
                      <a:rPr sz="1400" dirty="0"/>
                      <a:t> </a:t>
                    </a:r>
                    <a:r>
                      <a:rPr sz="1400" dirty="0" err="1"/>
                      <a:t>μόνο</a:t>
                    </a:r>
                    <a:r>
                      <a:rPr sz="1400" dirty="0"/>
                      <a:t> </a:t>
                    </a:r>
                    <a:r>
                      <a:rPr sz="1400" dirty="0" err="1"/>
                      <a:t>μια</a:t>
                    </a:r>
                    <a:r>
                      <a:rPr sz="1400" dirty="0"/>
                      <a:t> </a:t>
                    </a:r>
                    <a:r>
                      <a:rPr sz="1400" dirty="0" err="1"/>
                      <a:t>προσφορά</a:t>
                    </a:r>
                    <a:r>
                      <a:rPr sz="1400" dirty="0"/>
                      <a:t>, </a:t>
                    </a:r>
                    <a:r>
                      <a:rPr sz="1400" dirty="0" smtClean="0"/>
                      <a:t>2.959,/</a:t>
                    </a:r>
                  </a:p>
                  <a:p>
                    <a:pPr algn="ctr" rtl="0">
                      <a:defRPr lang="el-GR" sz="1400" b="0" i="0" u="none" strike="noStrike" kern="1200" baseline="0">
                        <a:solidFill>
                          <a:sysClr val="windowText" lastClr="000000"/>
                        </a:solidFill>
                        <a:latin typeface="+mn-lt"/>
                        <a:ea typeface="+mn-ea"/>
                        <a:cs typeface="+mn-cs"/>
                      </a:defRPr>
                    </a:pPr>
                    <a:r>
                      <a:rPr sz="1400" dirty="0" smtClean="0"/>
                      <a:t> </a:t>
                    </a:r>
                    <a:r>
                      <a:rPr sz="1400" dirty="0"/>
                      <a:t>38%</a:t>
                    </a:r>
                    <a:endParaRPr dirty="0"/>
                  </a:p>
                </c:rich>
              </c:tx>
              <c:spPr/>
              <c:showVal val="1"/>
              <c:showCatName val="1"/>
              <c:showPercent val="1"/>
            </c:dLbl>
            <c:dLbl>
              <c:idx val="2"/>
              <c:layout/>
              <c:tx>
                <c:rich>
                  <a:bodyPr/>
                  <a:lstStyle/>
                  <a:p>
                    <a:r>
                      <a:rPr lang="el-GR" sz="1400" dirty="0"/>
                      <a:t>Τμήματα συμβάσεων στα υποβλήθηκαν 2 ή περισσότερες προσφορές, </a:t>
                    </a:r>
                    <a:r>
                      <a:rPr lang="el-GR" sz="1400" dirty="0" smtClean="0"/>
                      <a:t>677,/</a:t>
                    </a:r>
                  </a:p>
                  <a:p>
                    <a:r>
                      <a:rPr lang="el-GR" sz="1400" dirty="0" smtClean="0"/>
                      <a:t> </a:t>
                    </a:r>
                    <a:r>
                      <a:rPr lang="el-GR" sz="1400" dirty="0"/>
                      <a:t>8%</a:t>
                    </a:r>
                  </a:p>
                </c:rich>
              </c:tx>
              <c:showVal val="1"/>
              <c:showCatName val="1"/>
              <c:showPercent val="1"/>
            </c:dLbl>
            <c:txPr>
              <a:bodyPr/>
              <a:lstStyle/>
              <a:p>
                <a:pPr>
                  <a:defRPr sz="1400"/>
                </a:pPr>
                <a:endParaRPr lang="el-GR"/>
              </a:p>
            </c:txPr>
            <c:showVal val="1"/>
            <c:showCatName val="1"/>
            <c:showPercent val="1"/>
            <c:showLeaderLines val="1"/>
          </c:dLbls>
          <c:cat>
            <c:strRef>
              <c:f>Sheet1!$A$134:$C$134</c:f>
              <c:strCache>
                <c:ptCount val="3"/>
                <c:pt idx="0">
                  <c:v>Τμήματα συμβάσεων στα οποία 6εν υποβλήθηκε καμία προσφορά</c:v>
                </c:pt>
                <c:pt idx="1">
                  <c:v>Τμήμστα συμβάσεων στα υποβλήθηκε μόνο μια προσφορά</c:v>
                </c:pt>
                <c:pt idx="2">
                  <c:v>Τμήματα συμβάσεων στα υποβλήθηκαν 2 ή περισσότερες προσφορές</c:v>
                </c:pt>
              </c:strCache>
            </c:strRef>
          </c:cat>
          <c:val>
            <c:numRef>
              <c:f>Sheet1!$A$135:$C$135</c:f>
              <c:numCache>
                <c:formatCode>#,##0</c:formatCode>
                <c:ptCount val="3"/>
                <c:pt idx="0">
                  <c:v>4220</c:v>
                </c:pt>
                <c:pt idx="1">
                  <c:v>2959</c:v>
                </c:pt>
                <c:pt idx="2">
                  <c:v>677</c:v>
                </c:pt>
              </c:numCache>
            </c:numRef>
          </c:val>
        </c:ser>
        <c:ser>
          <c:idx val="1"/>
          <c:order val="1"/>
          <c:cat>
            <c:strRef>
              <c:f>Sheet1!$A$134:$C$134</c:f>
              <c:strCache>
                <c:ptCount val="3"/>
                <c:pt idx="0">
                  <c:v>Τμήματα συμβάσεων στα οποία 6εν υποβλήθηκε καμία προσφορά</c:v>
                </c:pt>
                <c:pt idx="1">
                  <c:v>Τμήμστα συμβάσεων στα υποβλήθηκε μόνο μια προσφορά</c:v>
                </c:pt>
                <c:pt idx="2">
                  <c:v>Τμήματα συμβάσεων στα υποβλήθηκαν 2 ή περισσότερες προσφορές</c:v>
                </c:pt>
              </c:strCache>
            </c:strRef>
          </c:cat>
          <c:val>
            <c:numRef>
              <c:f>Sheet1!$A$136:$C$136</c:f>
              <c:numCache>
                <c:formatCode>0.00%</c:formatCode>
                <c:ptCount val="3"/>
                <c:pt idx="0">
                  <c:v>0.53720000000000001</c:v>
                </c:pt>
                <c:pt idx="1">
                  <c:v>0.37630000000000002</c:v>
                </c:pt>
                <c:pt idx="2">
                  <c:v>8.6199999999999999E-2</c:v>
                </c:pt>
              </c:numCache>
            </c:numRef>
          </c:val>
        </c:ser>
        <c:firstSliceAng val="0"/>
      </c:pieChart>
    </c:plotArea>
    <c:plotVisOnly val="1"/>
  </c:chart>
  <c:externalData r:id="rId1"/>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CB64AF9B-826C-4FD4-B072-E4A70F73FD32}" type="datetimeFigureOut">
              <a:rPr lang="el-GR" smtClean="0"/>
              <a:pPr/>
              <a:t>26/3/2015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E041C7B-6CF6-4E6C-9A33-56D637CCA2F2}"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64AF9B-826C-4FD4-B072-E4A70F73FD32}" type="datetimeFigureOut">
              <a:rPr lang="el-GR" smtClean="0"/>
              <a:pPr/>
              <a:t>26/3/2015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E041C7B-6CF6-4E6C-9A33-56D637CCA2F2}"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64AF9B-826C-4FD4-B072-E4A70F73FD32}" type="datetimeFigureOut">
              <a:rPr lang="el-GR" smtClean="0"/>
              <a:pPr/>
              <a:t>26/3/2015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E041C7B-6CF6-4E6C-9A33-56D637CCA2F2}"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CB64AF9B-826C-4FD4-B072-E4A70F73FD32}" type="datetimeFigureOut">
              <a:rPr lang="el-GR" smtClean="0"/>
              <a:pPr/>
              <a:t>26/3/2015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E041C7B-6CF6-4E6C-9A33-56D637CCA2F2}"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CB64AF9B-826C-4FD4-B072-E4A70F73FD32}" type="datetimeFigureOut">
              <a:rPr lang="el-GR" smtClean="0"/>
              <a:pPr/>
              <a:t>26/3/2015</a:t>
            </a:fld>
            <a:endParaRPr lang="el-GR" dirty="0"/>
          </a:p>
        </p:txBody>
      </p:sp>
      <p:sp>
        <p:nvSpPr>
          <p:cNvPr id="5" name="4 - Θέση υποσέλιδου"/>
          <p:cNvSpPr>
            <a:spLocks noGrp="1"/>
          </p:cNvSpPr>
          <p:nvPr>
            <p:ph type="ftr" sz="quarter" idx="11"/>
          </p:nvPr>
        </p:nvSpPr>
        <p:spPr/>
        <p:txBody>
          <a:bodyPr/>
          <a:lstStyle/>
          <a:p>
            <a:endParaRPr lang="el-GR" dirty="0"/>
          </a:p>
        </p:txBody>
      </p:sp>
      <p:sp>
        <p:nvSpPr>
          <p:cNvPr id="6" name="5 - Θέση αριθμού διαφάνειας"/>
          <p:cNvSpPr>
            <a:spLocks noGrp="1"/>
          </p:cNvSpPr>
          <p:nvPr>
            <p:ph type="sldNum" sz="quarter" idx="12"/>
          </p:nvPr>
        </p:nvSpPr>
        <p:spPr/>
        <p:txBody>
          <a:bodyPr/>
          <a:lstStyle/>
          <a:p>
            <a:fld id="{BE041C7B-6CF6-4E6C-9A33-56D637CCA2F2}"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CB64AF9B-826C-4FD4-B072-E4A70F73FD32}" type="datetimeFigureOut">
              <a:rPr lang="el-GR" smtClean="0"/>
              <a:pPr/>
              <a:t>26/3/2015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E041C7B-6CF6-4E6C-9A33-56D637CCA2F2}"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CB64AF9B-826C-4FD4-B072-E4A70F73FD32}" type="datetimeFigureOut">
              <a:rPr lang="el-GR" smtClean="0"/>
              <a:pPr/>
              <a:t>26/3/2015</a:t>
            </a:fld>
            <a:endParaRPr lang="el-GR" dirty="0"/>
          </a:p>
        </p:txBody>
      </p:sp>
      <p:sp>
        <p:nvSpPr>
          <p:cNvPr id="8" name="7 - Θέση υποσέλιδου"/>
          <p:cNvSpPr>
            <a:spLocks noGrp="1"/>
          </p:cNvSpPr>
          <p:nvPr>
            <p:ph type="ftr" sz="quarter" idx="11"/>
          </p:nvPr>
        </p:nvSpPr>
        <p:spPr/>
        <p:txBody>
          <a:bodyPr/>
          <a:lstStyle/>
          <a:p>
            <a:endParaRPr lang="el-GR" dirty="0"/>
          </a:p>
        </p:txBody>
      </p:sp>
      <p:sp>
        <p:nvSpPr>
          <p:cNvPr id="9" name="8 - Θέση αριθμού διαφάνειας"/>
          <p:cNvSpPr>
            <a:spLocks noGrp="1"/>
          </p:cNvSpPr>
          <p:nvPr>
            <p:ph type="sldNum" sz="quarter" idx="12"/>
          </p:nvPr>
        </p:nvSpPr>
        <p:spPr/>
        <p:txBody>
          <a:bodyPr/>
          <a:lstStyle/>
          <a:p>
            <a:fld id="{BE041C7B-6CF6-4E6C-9A33-56D637CCA2F2}"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CB64AF9B-826C-4FD4-B072-E4A70F73FD32}" type="datetimeFigureOut">
              <a:rPr lang="el-GR" smtClean="0"/>
              <a:pPr/>
              <a:t>26/3/2015</a:t>
            </a:fld>
            <a:endParaRPr lang="el-GR" dirty="0"/>
          </a:p>
        </p:txBody>
      </p:sp>
      <p:sp>
        <p:nvSpPr>
          <p:cNvPr id="4" name="3 - Θέση υποσέλιδου"/>
          <p:cNvSpPr>
            <a:spLocks noGrp="1"/>
          </p:cNvSpPr>
          <p:nvPr>
            <p:ph type="ftr" sz="quarter" idx="11"/>
          </p:nvPr>
        </p:nvSpPr>
        <p:spPr/>
        <p:txBody>
          <a:bodyPr/>
          <a:lstStyle/>
          <a:p>
            <a:endParaRPr lang="el-GR" dirty="0"/>
          </a:p>
        </p:txBody>
      </p:sp>
      <p:sp>
        <p:nvSpPr>
          <p:cNvPr id="5" name="4 - Θέση αριθμού διαφάνειας"/>
          <p:cNvSpPr>
            <a:spLocks noGrp="1"/>
          </p:cNvSpPr>
          <p:nvPr>
            <p:ph type="sldNum" sz="quarter" idx="12"/>
          </p:nvPr>
        </p:nvSpPr>
        <p:spPr/>
        <p:txBody>
          <a:bodyPr/>
          <a:lstStyle/>
          <a:p>
            <a:fld id="{BE041C7B-6CF6-4E6C-9A33-56D637CCA2F2}"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CB64AF9B-826C-4FD4-B072-E4A70F73FD32}" type="datetimeFigureOut">
              <a:rPr lang="el-GR" smtClean="0"/>
              <a:pPr/>
              <a:t>26/3/2015</a:t>
            </a:fld>
            <a:endParaRPr lang="el-GR" dirty="0"/>
          </a:p>
        </p:txBody>
      </p:sp>
      <p:sp>
        <p:nvSpPr>
          <p:cNvPr id="3" name="2 - Θέση υποσέλιδου"/>
          <p:cNvSpPr>
            <a:spLocks noGrp="1"/>
          </p:cNvSpPr>
          <p:nvPr>
            <p:ph type="ftr" sz="quarter" idx="11"/>
          </p:nvPr>
        </p:nvSpPr>
        <p:spPr/>
        <p:txBody>
          <a:bodyPr/>
          <a:lstStyle/>
          <a:p>
            <a:endParaRPr lang="el-GR" dirty="0"/>
          </a:p>
        </p:txBody>
      </p:sp>
      <p:sp>
        <p:nvSpPr>
          <p:cNvPr id="4" name="3 - Θέση αριθμού διαφάνειας"/>
          <p:cNvSpPr>
            <a:spLocks noGrp="1"/>
          </p:cNvSpPr>
          <p:nvPr>
            <p:ph type="sldNum" sz="quarter" idx="12"/>
          </p:nvPr>
        </p:nvSpPr>
        <p:spPr/>
        <p:txBody>
          <a:bodyPr/>
          <a:lstStyle/>
          <a:p>
            <a:fld id="{BE041C7B-6CF6-4E6C-9A33-56D637CCA2F2}"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64AF9B-826C-4FD4-B072-E4A70F73FD32}" type="datetimeFigureOut">
              <a:rPr lang="el-GR" smtClean="0"/>
              <a:pPr/>
              <a:t>26/3/2015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E041C7B-6CF6-4E6C-9A33-56D637CCA2F2}"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CB64AF9B-826C-4FD4-B072-E4A70F73FD32}" type="datetimeFigureOut">
              <a:rPr lang="el-GR" smtClean="0"/>
              <a:pPr/>
              <a:t>26/3/2015</a:t>
            </a:fld>
            <a:endParaRPr lang="el-GR" dirty="0"/>
          </a:p>
        </p:txBody>
      </p:sp>
      <p:sp>
        <p:nvSpPr>
          <p:cNvPr id="6" name="5 - Θέση υποσέλιδου"/>
          <p:cNvSpPr>
            <a:spLocks noGrp="1"/>
          </p:cNvSpPr>
          <p:nvPr>
            <p:ph type="ftr" sz="quarter" idx="11"/>
          </p:nvPr>
        </p:nvSpPr>
        <p:spPr/>
        <p:txBody>
          <a:bodyPr/>
          <a:lstStyle/>
          <a:p>
            <a:endParaRPr lang="el-GR" dirty="0"/>
          </a:p>
        </p:txBody>
      </p:sp>
      <p:sp>
        <p:nvSpPr>
          <p:cNvPr id="7" name="6 - Θέση αριθμού διαφάνειας"/>
          <p:cNvSpPr>
            <a:spLocks noGrp="1"/>
          </p:cNvSpPr>
          <p:nvPr>
            <p:ph type="sldNum" sz="quarter" idx="12"/>
          </p:nvPr>
        </p:nvSpPr>
        <p:spPr/>
        <p:txBody>
          <a:bodyPr/>
          <a:lstStyle/>
          <a:p>
            <a:fld id="{BE041C7B-6CF6-4E6C-9A33-56D637CCA2F2}" type="slidenum">
              <a:rPr lang="el-GR" smtClean="0"/>
              <a:pPr/>
              <a:t>‹#›</a:t>
            </a:fld>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8488C4"/>
            </a:gs>
            <a:gs pos="53000">
              <a:srgbClr val="D4DEFF"/>
            </a:gs>
            <a:gs pos="83000">
              <a:srgbClr val="D4DEFF"/>
            </a:gs>
            <a:gs pos="100000">
              <a:srgbClr val="96AB94"/>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64AF9B-826C-4FD4-B072-E4A70F73FD32}" type="datetimeFigureOut">
              <a:rPr lang="el-GR" smtClean="0"/>
              <a:pPr/>
              <a:t>26/3/2015</a:t>
            </a:fld>
            <a:endParaRPr lang="el-GR" dirty="0"/>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dirty="0"/>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041C7B-6CF6-4E6C-9A33-56D637CCA2F2}"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755576" y="1124744"/>
            <a:ext cx="7772400" cy="1470025"/>
          </a:xfrm>
        </p:spPr>
        <p:txBody>
          <a:bodyPr>
            <a:normAutofit fontScale="90000"/>
          </a:bodyPr>
          <a:lstStyle/>
          <a:p>
            <a:r>
              <a:rPr lang="el-GR" sz="4000" b="1" dirty="0"/>
              <a:t>Η σχολική </a:t>
            </a:r>
            <a:r>
              <a:rPr lang="el-GR" sz="4000" b="1" dirty="0" smtClean="0"/>
              <a:t>μεταφορά </a:t>
            </a:r>
            <a:r>
              <a:rPr lang="el-GR" sz="4000" b="1" dirty="0"/>
              <a:t>στην Ελλάδα: </a:t>
            </a:r>
            <a:r>
              <a:rPr lang="el-GR" sz="4000" b="1" dirty="0" smtClean="0"/>
              <a:t/>
            </a:r>
            <a:br>
              <a:rPr lang="el-GR" sz="4000" b="1" dirty="0" smtClean="0"/>
            </a:br>
            <a:r>
              <a:rPr lang="el-GR" sz="4000" b="1" dirty="0" smtClean="0"/>
              <a:t>Ένα πρόβλημα </a:t>
            </a:r>
            <a:r>
              <a:rPr lang="el-GR" sz="4000" b="1" dirty="0"/>
              <a:t>με πολλές </a:t>
            </a:r>
            <a:r>
              <a:rPr lang="el-GR" sz="4000" b="1" dirty="0" smtClean="0"/>
              <a:t>διαστάσει</a:t>
            </a:r>
            <a:r>
              <a:rPr lang="el-GR" b="1" dirty="0" smtClean="0"/>
              <a:t>ς</a:t>
            </a:r>
            <a:endParaRPr lang="el-GR" b="1" dirty="0"/>
          </a:p>
        </p:txBody>
      </p:sp>
      <p:sp>
        <p:nvSpPr>
          <p:cNvPr id="3" name="2 - Υπότιτλος"/>
          <p:cNvSpPr>
            <a:spLocks noGrp="1"/>
          </p:cNvSpPr>
          <p:nvPr>
            <p:ph type="subTitle" idx="1"/>
          </p:nvPr>
        </p:nvSpPr>
        <p:spPr>
          <a:xfrm>
            <a:off x="1403648" y="3212976"/>
            <a:ext cx="6400800" cy="1296144"/>
          </a:xfrm>
        </p:spPr>
        <p:txBody>
          <a:bodyPr/>
          <a:lstStyle/>
          <a:p>
            <a:r>
              <a:rPr lang="el-GR" dirty="0" smtClean="0">
                <a:solidFill>
                  <a:schemeClr val="tx1"/>
                </a:solidFill>
              </a:rPr>
              <a:t>Δράσεις και ενέργειες του Υπουργείου</a:t>
            </a:r>
            <a:r>
              <a:rPr lang="en-US" dirty="0" smtClean="0">
                <a:solidFill>
                  <a:schemeClr val="tx1"/>
                </a:solidFill>
              </a:rPr>
              <a:t> </a:t>
            </a:r>
            <a:r>
              <a:rPr lang="el-GR" dirty="0" smtClean="0">
                <a:solidFill>
                  <a:schemeClr val="tx1"/>
                </a:solidFill>
              </a:rPr>
              <a:t>Εσωτερικών</a:t>
            </a:r>
            <a:endParaRPr lang="el-GR" dirty="0">
              <a:solidFill>
                <a:schemeClr val="tx1"/>
              </a:solidFill>
            </a:endParaRPr>
          </a:p>
        </p:txBody>
      </p:sp>
      <p:sp>
        <p:nvSpPr>
          <p:cNvPr id="4" name="3 - TextBox"/>
          <p:cNvSpPr txBox="1"/>
          <p:nvPr/>
        </p:nvSpPr>
        <p:spPr>
          <a:xfrm>
            <a:off x="3923928" y="4869160"/>
            <a:ext cx="4536504" cy="1200329"/>
          </a:xfrm>
          <a:prstGeom prst="rect">
            <a:avLst/>
          </a:prstGeom>
          <a:noFill/>
        </p:spPr>
        <p:txBody>
          <a:bodyPr wrap="square" rtlCol="0">
            <a:spAutoFit/>
          </a:bodyPr>
          <a:lstStyle/>
          <a:p>
            <a:pPr>
              <a:lnSpc>
                <a:spcPct val="80000"/>
              </a:lnSpc>
            </a:pPr>
            <a:r>
              <a:rPr lang="el-GR" b="1" dirty="0" smtClean="0">
                <a:solidFill>
                  <a:srgbClr val="1C1C1C"/>
                </a:solidFill>
              </a:rPr>
              <a:t>Γεώργιος </a:t>
            </a:r>
            <a:r>
              <a:rPr lang="el-GR" b="1" dirty="0" err="1" smtClean="0">
                <a:solidFill>
                  <a:srgbClr val="1C1C1C"/>
                </a:solidFill>
              </a:rPr>
              <a:t>Περδικάκης</a:t>
            </a:r>
            <a:endParaRPr lang="el-GR" b="1" dirty="0">
              <a:solidFill>
                <a:srgbClr val="1C1C1C"/>
              </a:solidFill>
            </a:endParaRPr>
          </a:p>
          <a:p>
            <a:pPr>
              <a:lnSpc>
                <a:spcPct val="80000"/>
              </a:lnSpc>
            </a:pPr>
            <a:r>
              <a:rPr lang="el-GR" b="1" dirty="0" smtClean="0">
                <a:solidFill>
                  <a:srgbClr val="1C1C1C"/>
                </a:solidFill>
              </a:rPr>
              <a:t>Πολιτικός Μηχανικός</a:t>
            </a:r>
          </a:p>
          <a:p>
            <a:pPr>
              <a:lnSpc>
                <a:spcPct val="80000"/>
              </a:lnSpc>
            </a:pPr>
            <a:r>
              <a:rPr lang="el-GR" b="1" dirty="0" smtClean="0">
                <a:solidFill>
                  <a:srgbClr val="1C1C1C"/>
                </a:solidFill>
              </a:rPr>
              <a:t>Υπουργείο </a:t>
            </a:r>
            <a:r>
              <a:rPr lang="el-GR" b="1" dirty="0" err="1" smtClean="0">
                <a:solidFill>
                  <a:srgbClr val="1C1C1C"/>
                </a:solidFill>
              </a:rPr>
              <a:t>Εσωτ</a:t>
            </a:r>
            <a:r>
              <a:rPr lang="el-GR" b="1" dirty="0" smtClean="0">
                <a:solidFill>
                  <a:srgbClr val="1C1C1C"/>
                </a:solidFill>
              </a:rPr>
              <a:t>.&amp; </a:t>
            </a:r>
            <a:r>
              <a:rPr lang="el-GR" b="1" dirty="0" err="1" smtClean="0">
                <a:solidFill>
                  <a:srgbClr val="1C1C1C"/>
                </a:solidFill>
              </a:rPr>
              <a:t>Διοικ</a:t>
            </a:r>
            <a:r>
              <a:rPr lang="el-GR" b="1" dirty="0" smtClean="0">
                <a:solidFill>
                  <a:srgbClr val="1C1C1C"/>
                </a:solidFill>
              </a:rPr>
              <a:t>. Ανασυγκρότησης</a:t>
            </a:r>
          </a:p>
          <a:p>
            <a:pPr>
              <a:lnSpc>
                <a:spcPct val="80000"/>
              </a:lnSpc>
            </a:pPr>
            <a:r>
              <a:rPr lang="el-GR" b="1" dirty="0" err="1" smtClean="0">
                <a:solidFill>
                  <a:srgbClr val="1C1C1C"/>
                </a:solidFill>
              </a:rPr>
              <a:t>Δνση</a:t>
            </a:r>
            <a:r>
              <a:rPr lang="el-GR" b="1" dirty="0" smtClean="0">
                <a:solidFill>
                  <a:srgbClr val="1C1C1C"/>
                </a:solidFill>
              </a:rPr>
              <a:t> </a:t>
            </a:r>
            <a:r>
              <a:rPr lang="el-GR" b="1" dirty="0" err="1" smtClean="0">
                <a:solidFill>
                  <a:srgbClr val="1C1C1C"/>
                </a:solidFill>
              </a:rPr>
              <a:t>Οργαν</a:t>
            </a:r>
            <a:r>
              <a:rPr lang="el-GR" b="1" dirty="0" smtClean="0">
                <a:solidFill>
                  <a:srgbClr val="1C1C1C"/>
                </a:solidFill>
              </a:rPr>
              <a:t>&amp; </a:t>
            </a:r>
            <a:r>
              <a:rPr lang="el-GR" b="1" dirty="0" err="1" smtClean="0">
                <a:solidFill>
                  <a:srgbClr val="1C1C1C"/>
                </a:solidFill>
              </a:rPr>
              <a:t>Λειτ</a:t>
            </a:r>
            <a:r>
              <a:rPr lang="el-GR" b="1" dirty="0" smtClean="0">
                <a:solidFill>
                  <a:srgbClr val="1C1C1C"/>
                </a:solidFill>
              </a:rPr>
              <a:t>. Τοπ. Αυτοδιοίκησης</a:t>
            </a:r>
          </a:p>
          <a:p>
            <a:pPr>
              <a:lnSpc>
                <a:spcPct val="80000"/>
              </a:lnSpc>
            </a:pPr>
            <a:r>
              <a:rPr lang="el-GR" b="1" dirty="0" smtClean="0">
                <a:solidFill>
                  <a:srgbClr val="1C1C1C"/>
                </a:solidFill>
              </a:rPr>
              <a:t>Τμήμα Τεχνικών Υπηρεσιών</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706090"/>
          </a:xfrm>
        </p:spPr>
        <p:txBody>
          <a:bodyPr>
            <a:normAutofit/>
          </a:bodyPr>
          <a:lstStyle/>
          <a:p>
            <a:r>
              <a:rPr lang="el-GR" sz="3200" b="1" dirty="0" smtClean="0"/>
              <a:t>Γόνιμο - Άγονο μέρος </a:t>
            </a:r>
            <a:r>
              <a:rPr lang="el-GR" sz="3200" b="1" dirty="0" smtClean="0"/>
              <a:t>διεθνών διαγωνισμών</a:t>
            </a:r>
            <a:endParaRPr lang="el-GR" sz="3200" b="1" dirty="0"/>
          </a:p>
        </p:txBody>
      </p:sp>
      <p:graphicFrame>
        <p:nvGraphicFramePr>
          <p:cNvPr id="3" name="26 - Γράφημα"/>
          <p:cNvGraphicFramePr>
            <a:graphicFrameLocks/>
          </p:cNvGraphicFramePr>
          <p:nvPr/>
        </p:nvGraphicFramePr>
        <p:xfrm>
          <a:off x="1043608" y="908720"/>
          <a:ext cx="7416824"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5" name="4 - TextBox"/>
          <p:cNvSpPr txBox="1"/>
          <p:nvPr/>
        </p:nvSpPr>
        <p:spPr>
          <a:xfrm>
            <a:off x="107504" y="5661248"/>
            <a:ext cx="9036496" cy="646331"/>
          </a:xfrm>
          <a:prstGeom prst="rect">
            <a:avLst/>
          </a:prstGeom>
          <a:noFill/>
        </p:spPr>
        <p:txBody>
          <a:bodyPr wrap="square" rtlCol="0">
            <a:spAutoFit/>
          </a:bodyPr>
          <a:lstStyle/>
          <a:p>
            <a:pPr algn="ctr"/>
            <a:r>
              <a:rPr lang="el-GR" dirty="0" smtClean="0"/>
              <a:t>Αφορά 72 διαγωνισμούς </a:t>
            </a:r>
            <a:r>
              <a:rPr lang="el-GR" dirty="0" err="1" smtClean="0"/>
              <a:t>σχολ</a:t>
            </a:r>
            <a:r>
              <a:rPr lang="el-GR" dirty="0" smtClean="0"/>
              <a:t>. έτους 2014-15 και επόμενα συνολικού προϋπολογισμού </a:t>
            </a:r>
            <a:r>
              <a:rPr lang="el-GR" dirty="0" smtClean="0"/>
              <a:t>298.379.032 </a:t>
            </a:r>
            <a:r>
              <a:rPr lang="el-GR" dirty="0" smtClean="0"/>
              <a:t>€ (με προαίρεση +ΦΠΑ) που προκηρύχθηκαν από 51 φορείς (περιφέρειες &amp; Π.Ε.) </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Αναπτυχθείς ανταγωνισμός</a:t>
            </a:r>
            <a:endParaRPr lang="el-GR" sz="3200" b="1" dirty="0"/>
          </a:p>
        </p:txBody>
      </p:sp>
      <p:graphicFrame>
        <p:nvGraphicFramePr>
          <p:cNvPr id="3" name="6 - Γράφημα"/>
          <p:cNvGraphicFramePr/>
          <p:nvPr/>
        </p:nvGraphicFramePr>
        <p:xfrm>
          <a:off x="1619672" y="1268760"/>
          <a:ext cx="6048672" cy="540863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Διαπιστώσεις από τους διεθνείς διαγωνισμούς</a:t>
            </a:r>
            <a:endParaRPr lang="el-GR" sz="3200" b="1" dirty="0"/>
          </a:p>
        </p:txBody>
      </p:sp>
      <p:sp>
        <p:nvSpPr>
          <p:cNvPr id="3" name="2 - Ορθογώνιο"/>
          <p:cNvSpPr/>
          <p:nvPr/>
        </p:nvSpPr>
        <p:spPr>
          <a:xfrm>
            <a:off x="395536" y="1772816"/>
            <a:ext cx="8424936" cy="4770537"/>
          </a:xfrm>
          <a:prstGeom prst="rect">
            <a:avLst/>
          </a:prstGeom>
        </p:spPr>
        <p:txBody>
          <a:bodyPr wrap="square">
            <a:spAutoFit/>
          </a:bodyPr>
          <a:lstStyle/>
          <a:p>
            <a:pPr algn="just">
              <a:buFont typeface="Arial" pitchFamily="34" charset="0"/>
              <a:buChar char="•"/>
            </a:pPr>
            <a:r>
              <a:rPr lang="el-GR" sz="2800" dirty="0" smtClean="0"/>
              <a:t>Το </a:t>
            </a:r>
            <a:r>
              <a:rPr lang="el-GR" sz="2800" dirty="0" smtClean="0"/>
              <a:t>μεγάλο μέρος των διαγωνισμών ήταν άγονο, και κυρίως στα τμήματα </a:t>
            </a:r>
            <a:r>
              <a:rPr lang="el-GR" sz="2800" dirty="0" smtClean="0"/>
              <a:t>που αντιστοιχούν </a:t>
            </a:r>
            <a:r>
              <a:rPr lang="el-GR" sz="2800" dirty="0" smtClean="0"/>
              <a:t>στον τομέα των Δ.Ε. επιβατικών</a:t>
            </a:r>
            <a:r>
              <a:rPr lang="el-GR" sz="2800" dirty="0" smtClean="0"/>
              <a:t>.</a:t>
            </a:r>
          </a:p>
          <a:p>
            <a:pPr algn="just">
              <a:buFont typeface="Arial" pitchFamily="34" charset="0"/>
              <a:buChar char="•"/>
            </a:pPr>
            <a:endParaRPr lang="el-GR" sz="2800" dirty="0" smtClean="0"/>
          </a:p>
          <a:p>
            <a:pPr algn="just">
              <a:buFont typeface="Arial" pitchFamily="34" charset="0"/>
              <a:buChar char="•"/>
            </a:pPr>
            <a:r>
              <a:rPr lang="el-GR" sz="2800" dirty="0" smtClean="0"/>
              <a:t>Η </a:t>
            </a:r>
            <a:r>
              <a:rPr lang="el-GR" sz="2800" dirty="0" smtClean="0"/>
              <a:t>συντριπτική πλειοψηφία των προσφορών στα τμήματα που κατέστησαν γόνιμα </a:t>
            </a:r>
            <a:r>
              <a:rPr lang="el-GR" sz="2800" dirty="0" smtClean="0"/>
              <a:t>ήταν μοναδικές </a:t>
            </a:r>
            <a:r>
              <a:rPr lang="el-GR" sz="2800" dirty="0" smtClean="0"/>
              <a:t>προσφορές</a:t>
            </a:r>
            <a:r>
              <a:rPr lang="el-GR" sz="2800" dirty="0" smtClean="0"/>
              <a:t>.</a:t>
            </a:r>
          </a:p>
          <a:p>
            <a:pPr algn="just">
              <a:buFont typeface="Arial" pitchFamily="34" charset="0"/>
              <a:buChar char="•"/>
            </a:pPr>
            <a:endParaRPr lang="el-GR" sz="2800" dirty="0" smtClean="0"/>
          </a:p>
          <a:p>
            <a:pPr algn="just">
              <a:buFont typeface="Arial" pitchFamily="34" charset="0"/>
              <a:buChar char="•"/>
            </a:pPr>
            <a:r>
              <a:rPr lang="el-GR" sz="2800" dirty="0" smtClean="0"/>
              <a:t>Ο </a:t>
            </a:r>
            <a:r>
              <a:rPr lang="el-GR" sz="2800" dirty="0" smtClean="0"/>
              <a:t>αναπτυχθείς ανταγωνισμός είναι πολύ μικρός και άφορα μικρό μόνο μέρος </a:t>
            </a:r>
            <a:r>
              <a:rPr lang="el-GR" sz="2800" dirty="0" smtClean="0"/>
              <a:t>των τμημάτων</a:t>
            </a:r>
            <a:r>
              <a:rPr lang="el-GR" sz="2800" dirty="0" smtClean="0"/>
              <a:t>.</a:t>
            </a:r>
            <a:r>
              <a:rPr lang="el-GR" sz="2400" dirty="0" smtClean="0"/>
              <a:t/>
            </a:r>
            <a:br>
              <a:rPr lang="el-GR" sz="2400" dirty="0" smtClean="0"/>
            </a:br>
            <a:endParaRPr lang="el-GR"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Λόγοι μη γόνιμων διαγωνισμών</a:t>
            </a:r>
            <a:endParaRPr lang="el-GR" sz="3200" b="1" dirty="0"/>
          </a:p>
        </p:txBody>
      </p:sp>
      <p:sp>
        <p:nvSpPr>
          <p:cNvPr id="4" name="3 - Ορθογώνιο"/>
          <p:cNvSpPr/>
          <p:nvPr/>
        </p:nvSpPr>
        <p:spPr>
          <a:xfrm>
            <a:off x="611560" y="1196752"/>
            <a:ext cx="8280920" cy="5816977"/>
          </a:xfrm>
          <a:prstGeom prst="rect">
            <a:avLst/>
          </a:prstGeom>
        </p:spPr>
        <p:txBody>
          <a:bodyPr wrap="square">
            <a:spAutoFit/>
          </a:bodyPr>
          <a:lstStyle/>
          <a:p>
            <a:r>
              <a:rPr lang="el-GR" sz="2400" b="1" dirty="0" smtClean="0"/>
              <a:t>Κύριοι λόγοι</a:t>
            </a:r>
            <a:r>
              <a:rPr lang="el-GR" sz="2400" b="1" dirty="0" smtClean="0"/>
              <a:t>:</a:t>
            </a:r>
          </a:p>
          <a:p>
            <a:endParaRPr lang="el-GR" sz="2400" b="1" dirty="0" smtClean="0"/>
          </a:p>
          <a:p>
            <a:endParaRPr lang="el-GR" sz="2400" b="1" dirty="0" smtClean="0"/>
          </a:p>
          <a:p>
            <a:endParaRPr lang="el-GR" sz="2400" b="1" dirty="0" smtClean="0"/>
          </a:p>
          <a:p>
            <a:endParaRPr lang="el-GR" sz="2400" b="1" dirty="0" smtClean="0"/>
          </a:p>
          <a:p>
            <a:endParaRPr lang="el-GR" sz="2400" b="1" dirty="0" smtClean="0"/>
          </a:p>
          <a:p>
            <a:endParaRPr lang="el-GR" sz="2400" b="1" dirty="0" smtClean="0"/>
          </a:p>
          <a:p>
            <a:endParaRPr lang="el-GR" sz="2400" b="1" dirty="0" smtClean="0"/>
          </a:p>
          <a:p>
            <a:endParaRPr lang="el-GR" sz="2400" b="1" dirty="0" smtClean="0"/>
          </a:p>
          <a:p>
            <a:endParaRPr lang="el-GR" sz="2400" b="1" dirty="0" smtClean="0"/>
          </a:p>
          <a:p>
            <a:endParaRPr lang="el-GR" sz="2400" b="1" dirty="0" smtClean="0"/>
          </a:p>
          <a:p>
            <a:endParaRPr lang="el-GR" sz="2400" b="1" dirty="0" smtClean="0"/>
          </a:p>
          <a:p>
            <a:endParaRPr lang="el-GR" sz="2400" b="1" dirty="0" smtClean="0"/>
          </a:p>
          <a:p>
            <a:endParaRPr lang="el-GR" sz="2400" b="1" dirty="0" smtClean="0"/>
          </a:p>
          <a:p>
            <a:r>
              <a:rPr lang="el-GR" dirty="0" smtClean="0"/>
              <a:t/>
            </a:r>
            <a:br>
              <a:rPr lang="el-GR" dirty="0" smtClean="0"/>
            </a:br>
            <a:endParaRPr lang="el-GR" dirty="0"/>
          </a:p>
        </p:txBody>
      </p:sp>
      <p:sp>
        <p:nvSpPr>
          <p:cNvPr id="5" name="4 - Ορθογώνιο"/>
          <p:cNvSpPr/>
          <p:nvPr/>
        </p:nvSpPr>
        <p:spPr>
          <a:xfrm>
            <a:off x="755576" y="1628800"/>
            <a:ext cx="8208912" cy="6186309"/>
          </a:xfrm>
          <a:prstGeom prst="rect">
            <a:avLst/>
          </a:prstGeom>
        </p:spPr>
        <p:txBody>
          <a:bodyPr wrap="square">
            <a:spAutoFit/>
          </a:bodyPr>
          <a:lstStyle/>
          <a:p>
            <a:pPr algn="just">
              <a:buFont typeface="Arial" pitchFamily="34" charset="0"/>
              <a:buChar char="•"/>
            </a:pPr>
            <a:r>
              <a:rPr lang="el-GR" sz="2400" dirty="0" smtClean="0"/>
              <a:t>Αδυναμία </a:t>
            </a:r>
            <a:r>
              <a:rPr lang="el-GR" sz="2400" dirty="0" smtClean="0"/>
              <a:t>έκδοσης  από τους οικονομικούς φορείς </a:t>
            </a:r>
            <a:r>
              <a:rPr lang="el-GR" sz="2400" dirty="0" smtClean="0"/>
              <a:t>των </a:t>
            </a:r>
            <a:r>
              <a:rPr lang="el-GR" sz="2400" b="1" dirty="0" smtClean="0"/>
              <a:t>εγγυητικών </a:t>
            </a:r>
            <a:r>
              <a:rPr lang="el-GR" sz="2400" dirty="0" smtClean="0"/>
              <a:t>συμμετοχής και καλής εκτέλεσης </a:t>
            </a:r>
            <a:r>
              <a:rPr lang="el-GR" sz="2400" dirty="0" smtClean="0"/>
              <a:t>(5</a:t>
            </a:r>
            <a:r>
              <a:rPr lang="el-GR" sz="2400" dirty="0" smtClean="0"/>
              <a:t>% και 10 % </a:t>
            </a:r>
            <a:r>
              <a:rPr lang="el-GR" sz="2400" dirty="0" smtClean="0"/>
              <a:t>του ποσού του προϋπολογισμού αντίστοιχα).</a:t>
            </a:r>
          </a:p>
          <a:p>
            <a:pPr algn="just">
              <a:buFont typeface="Arial" pitchFamily="34" charset="0"/>
              <a:buChar char="•"/>
            </a:pPr>
            <a:r>
              <a:rPr lang="el-GR" sz="2400" dirty="0" smtClean="0"/>
              <a:t> </a:t>
            </a:r>
            <a:r>
              <a:rPr lang="el-GR" sz="2400" dirty="0" smtClean="0"/>
              <a:t>Αδυναμία έκδοσης </a:t>
            </a:r>
            <a:r>
              <a:rPr lang="el-GR" sz="2400" b="1" dirty="0" smtClean="0"/>
              <a:t>ασφαλιστικής</a:t>
            </a:r>
            <a:r>
              <a:rPr lang="el-GR" sz="2400" dirty="0" smtClean="0"/>
              <a:t> και </a:t>
            </a:r>
            <a:r>
              <a:rPr lang="el-GR" sz="2400" b="1" dirty="0" smtClean="0"/>
              <a:t>φορολογικής </a:t>
            </a:r>
            <a:r>
              <a:rPr lang="el-GR" sz="2400" b="1" dirty="0" smtClean="0"/>
              <a:t>ενημερότητας.</a:t>
            </a:r>
          </a:p>
          <a:p>
            <a:pPr algn="just">
              <a:buFont typeface="Arial" pitchFamily="34" charset="0"/>
              <a:buChar char="•"/>
            </a:pPr>
            <a:r>
              <a:rPr lang="el-GR" sz="2400" dirty="0" smtClean="0"/>
              <a:t>Αδυναμία από τους ενδιαφερόμενους οικονομικούς φορείς, να συντάξουν και </a:t>
            </a:r>
            <a:r>
              <a:rPr lang="el-GR" sz="2400" dirty="0" smtClean="0"/>
              <a:t>να υποβάλλουν </a:t>
            </a:r>
            <a:r>
              <a:rPr lang="el-GR" sz="2400" dirty="0" smtClean="0"/>
              <a:t>με </a:t>
            </a:r>
            <a:r>
              <a:rPr lang="el-GR" sz="2400" b="1" dirty="0" smtClean="0"/>
              <a:t>ορθότητα</a:t>
            </a:r>
            <a:r>
              <a:rPr lang="el-GR" sz="2400" dirty="0" smtClean="0"/>
              <a:t> φάκελο συμμετοχής στο </a:t>
            </a:r>
            <a:r>
              <a:rPr lang="el-GR" sz="2400" dirty="0" smtClean="0"/>
              <a:t>διαγωνισμό.</a:t>
            </a:r>
          </a:p>
          <a:p>
            <a:pPr algn="just">
              <a:buFont typeface="Arial" pitchFamily="34" charset="0"/>
              <a:buChar char="•"/>
            </a:pPr>
            <a:r>
              <a:rPr lang="el-GR" sz="2400" dirty="0" smtClean="0"/>
              <a:t>Η </a:t>
            </a:r>
            <a:r>
              <a:rPr lang="el-GR" sz="2400" b="1" dirty="0" smtClean="0"/>
              <a:t>έλλειψη ανταγωνισμού </a:t>
            </a:r>
            <a:r>
              <a:rPr lang="el-GR" sz="2400" dirty="0" smtClean="0"/>
              <a:t>λόγω μικρού αριθμού </a:t>
            </a:r>
            <a:r>
              <a:rPr lang="el-GR" sz="2400" dirty="0" smtClean="0"/>
              <a:t>ενδιαφερόμενων </a:t>
            </a:r>
            <a:r>
              <a:rPr lang="el-GR" sz="2400" dirty="0" smtClean="0"/>
              <a:t>οικονομικών </a:t>
            </a:r>
            <a:r>
              <a:rPr lang="el-GR" sz="2400" dirty="0" smtClean="0"/>
              <a:t>φορέων.</a:t>
            </a:r>
          </a:p>
          <a:p>
            <a:pPr algn="just">
              <a:buFont typeface="Arial" pitchFamily="34" charset="0"/>
              <a:buChar char="•"/>
            </a:pPr>
            <a:r>
              <a:rPr lang="el-GR" sz="2400" dirty="0" smtClean="0"/>
              <a:t>Η </a:t>
            </a:r>
            <a:r>
              <a:rPr lang="el-GR" sz="2400" dirty="0" smtClean="0"/>
              <a:t>προσδοκία των οικονομικών φορέων ότι θα υπάρξει </a:t>
            </a:r>
            <a:r>
              <a:rPr lang="el-GR" sz="2400" b="1" dirty="0" smtClean="0"/>
              <a:t>παράταση </a:t>
            </a:r>
            <a:r>
              <a:rPr lang="el-GR" sz="2400" dirty="0" smtClean="0"/>
              <a:t>των </a:t>
            </a:r>
            <a:r>
              <a:rPr lang="el-GR" sz="2400" dirty="0" smtClean="0"/>
              <a:t>συμβάσεων</a:t>
            </a:r>
            <a:r>
              <a:rPr lang="el-GR" sz="2400" dirty="0" smtClean="0"/>
              <a:t> </a:t>
            </a:r>
            <a:r>
              <a:rPr lang="el-GR" sz="2400" dirty="0" smtClean="0"/>
              <a:t>.</a:t>
            </a:r>
          </a:p>
          <a:p>
            <a:r>
              <a:rPr lang="el-GR" dirty="0" smtClean="0"/>
              <a:t/>
            </a:r>
            <a:br>
              <a:rPr lang="el-GR" dirty="0" smtClean="0"/>
            </a:br>
            <a:endParaRPr lang="el-GR" dirty="0" smtClean="0"/>
          </a:p>
          <a:p>
            <a:r>
              <a:rPr lang="el-GR" dirty="0" smtClean="0"/>
              <a:t/>
            </a:r>
            <a:br>
              <a:rPr lang="el-GR" dirty="0" smtClean="0"/>
            </a:br>
            <a:r>
              <a:rPr lang="el-GR" dirty="0" smtClean="0"/>
              <a:t> </a:t>
            </a:r>
            <a:br>
              <a:rPr lang="el-GR" dirty="0" smtClean="0"/>
            </a:br>
            <a:endParaRPr lang="el-GR" dirty="0" smtClean="0"/>
          </a:p>
          <a:p>
            <a:endParaRPr lang="el-G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Λόγοι μη γόνιμων </a:t>
            </a:r>
            <a:r>
              <a:rPr lang="el-GR" sz="3200" b="1" dirty="0" smtClean="0"/>
              <a:t>διαγωνισμών</a:t>
            </a:r>
            <a:br>
              <a:rPr lang="el-GR" sz="3200" b="1" dirty="0" smtClean="0"/>
            </a:br>
            <a:r>
              <a:rPr lang="el-GR" sz="3200" b="1" dirty="0" smtClean="0"/>
              <a:t>(συνέχεια)</a:t>
            </a:r>
            <a:endParaRPr lang="el-GR" sz="3200" dirty="0"/>
          </a:p>
        </p:txBody>
      </p:sp>
      <p:sp>
        <p:nvSpPr>
          <p:cNvPr id="3" name="2 - Ορθογώνιο"/>
          <p:cNvSpPr/>
          <p:nvPr/>
        </p:nvSpPr>
        <p:spPr>
          <a:xfrm>
            <a:off x="467544" y="1484784"/>
            <a:ext cx="8496944" cy="4832092"/>
          </a:xfrm>
          <a:prstGeom prst="rect">
            <a:avLst/>
          </a:prstGeom>
        </p:spPr>
        <p:txBody>
          <a:bodyPr wrap="square">
            <a:spAutoFit/>
          </a:bodyPr>
          <a:lstStyle/>
          <a:p>
            <a:r>
              <a:rPr lang="el-GR" sz="2400" b="1" dirty="0" smtClean="0"/>
              <a:t>Δευτερεύοντες λόγοι</a:t>
            </a:r>
            <a:r>
              <a:rPr lang="el-GR" sz="2400" b="1" dirty="0" smtClean="0"/>
              <a:t>:</a:t>
            </a:r>
          </a:p>
          <a:p>
            <a:pPr algn="just">
              <a:buFont typeface="Arial" pitchFamily="34" charset="0"/>
              <a:buChar char="•"/>
            </a:pPr>
            <a:r>
              <a:rPr lang="el-GR" sz="2400" dirty="0" smtClean="0"/>
              <a:t>Αστοχίες </a:t>
            </a:r>
            <a:r>
              <a:rPr lang="el-GR" sz="2400" dirty="0" smtClean="0"/>
              <a:t>στον </a:t>
            </a:r>
            <a:r>
              <a:rPr lang="el-GR" sz="2400" b="1" dirty="0" smtClean="0"/>
              <a:t>σχεδιασμό </a:t>
            </a:r>
            <a:r>
              <a:rPr lang="el-GR" sz="2400" dirty="0" smtClean="0"/>
              <a:t>της μεταφοράς από τις περιφέρειες</a:t>
            </a:r>
            <a:r>
              <a:rPr lang="el-GR" sz="2400" dirty="0" smtClean="0"/>
              <a:t>. </a:t>
            </a:r>
          </a:p>
          <a:p>
            <a:pPr algn="just">
              <a:buFont typeface="Arial" pitchFamily="34" charset="0"/>
              <a:buChar char="•"/>
            </a:pPr>
            <a:r>
              <a:rPr lang="el-GR" sz="2400" dirty="0" smtClean="0"/>
              <a:t>Ανυπαρξία</a:t>
            </a:r>
            <a:r>
              <a:rPr lang="el-GR" sz="2400" b="1" dirty="0" smtClean="0"/>
              <a:t> </a:t>
            </a:r>
            <a:r>
              <a:rPr lang="el-GR" sz="2400" b="1" dirty="0" smtClean="0"/>
              <a:t>μέσων </a:t>
            </a:r>
            <a:r>
              <a:rPr lang="el-GR" sz="2400" dirty="0" smtClean="0"/>
              <a:t>σε ορεινές, νησιωτικές και δυσπρόσιτες περιοχές</a:t>
            </a:r>
            <a:r>
              <a:rPr lang="el-GR" sz="2400" dirty="0" smtClean="0"/>
              <a:t>.</a:t>
            </a:r>
          </a:p>
          <a:p>
            <a:pPr algn="just">
              <a:buFont typeface="Arial" pitchFamily="34" charset="0"/>
              <a:buChar char="•"/>
            </a:pPr>
            <a:r>
              <a:rPr lang="el-GR" sz="2400" dirty="0" smtClean="0"/>
              <a:t>Μη </a:t>
            </a:r>
            <a:r>
              <a:rPr lang="el-GR" sz="2400" dirty="0" smtClean="0"/>
              <a:t>ελκυστική </a:t>
            </a:r>
            <a:r>
              <a:rPr lang="el-GR" sz="2400" b="1" dirty="0" smtClean="0"/>
              <a:t>τιμολόγηση</a:t>
            </a:r>
            <a:r>
              <a:rPr lang="el-GR" sz="2400" dirty="0" smtClean="0"/>
              <a:t> των μικρών δρομολογίων, κυρίως των λεωφορείων</a:t>
            </a:r>
            <a:r>
              <a:rPr lang="el-GR" sz="2400" dirty="0" smtClean="0"/>
              <a:t>.</a:t>
            </a:r>
          </a:p>
          <a:p>
            <a:pPr>
              <a:buFont typeface="Arial" pitchFamily="34" charset="0"/>
              <a:buChar char="•"/>
            </a:pPr>
            <a:endParaRPr lang="el-GR" sz="2400" dirty="0" smtClean="0"/>
          </a:p>
          <a:p>
            <a:pPr algn="just"/>
            <a:r>
              <a:rPr lang="el-GR" sz="2000" b="1" dirty="0" smtClean="0"/>
              <a:t>Ο λόγος που προβλήθηκε ότι οι οικονομικοί φορείς δεν υποβάλλουν προσφορές δεν είναι συμφέρουσες οι τιμές δεν φαίνεται να ευσταθεί καθόσον το έργο πραγματοποιείται στο άγονο τμήμα του με τις ίδιες τιμές του διεθνούς διαγωνισμού μετά από τον πρόχειρο διαγωνισμού του αρ.49 </a:t>
            </a:r>
            <a:r>
              <a:rPr lang="el-GR" sz="2000" b="1" dirty="0" smtClean="0"/>
              <a:t>του ν. 4274/2014 </a:t>
            </a:r>
            <a:r>
              <a:rPr lang="el-GR" sz="2000" b="1" dirty="0" smtClean="0"/>
              <a:t>και την διαπραγμάτευση του  δεκάτου εβδόμου άρθρου </a:t>
            </a:r>
            <a:r>
              <a:rPr lang="el-GR" sz="2000" b="1" dirty="0" smtClean="0"/>
              <a:t>του </a:t>
            </a:r>
            <a:r>
              <a:rPr lang="el-GR" sz="2000" b="1" dirty="0" smtClean="0"/>
              <a:t>ν.4286/2014, ή την διαδικασία με διαπραγμάτευση που ακολουθεί τον άγονο διεθνή διαγωνισμό σύμφωνα  το αρ. 25 του ΠΔ 60/2007.</a:t>
            </a:r>
            <a:endParaRPr lang="el-GR"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sz="3600" b="1" dirty="0" smtClean="0"/>
              <a:t>Άμεσα μέτρα που έχουν ληφθεί για την θεραπεία των </a:t>
            </a:r>
            <a:r>
              <a:rPr lang="el-GR" sz="3600" b="1" dirty="0" smtClean="0"/>
              <a:t>προβλημάτων</a:t>
            </a:r>
            <a:endParaRPr lang="el-GR" b="1" dirty="0"/>
          </a:p>
        </p:txBody>
      </p:sp>
      <p:sp>
        <p:nvSpPr>
          <p:cNvPr id="3" name="2 - Ορθογώνιο"/>
          <p:cNvSpPr/>
          <p:nvPr/>
        </p:nvSpPr>
        <p:spPr>
          <a:xfrm>
            <a:off x="323528" y="1412777"/>
            <a:ext cx="8568952" cy="6740307"/>
          </a:xfrm>
          <a:prstGeom prst="rect">
            <a:avLst/>
          </a:prstGeom>
        </p:spPr>
        <p:txBody>
          <a:bodyPr wrap="square">
            <a:spAutoFit/>
          </a:bodyPr>
          <a:lstStyle/>
          <a:p>
            <a:r>
              <a:rPr lang="el-GR" sz="2400" b="1" dirty="0" smtClean="0"/>
              <a:t>Για </a:t>
            </a:r>
            <a:r>
              <a:rPr lang="el-GR" sz="2400" b="1" dirty="0" smtClean="0"/>
              <a:t>την υποβοήθηση των αναθετουσών </a:t>
            </a:r>
            <a:r>
              <a:rPr lang="el-GR" sz="2400" b="1" dirty="0" smtClean="0"/>
              <a:t>αρχών:</a:t>
            </a:r>
          </a:p>
          <a:p>
            <a:pPr algn="just"/>
            <a:endParaRPr lang="el-GR" sz="2400" dirty="0" smtClean="0"/>
          </a:p>
          <a:p>
            <a:pPr algn="just">
              <a:buFont typeface="Arial" pitchFamily="34" charset="0"/>
              <a:buChar char="•"/>
            </a:pPr>
            <a:r>
              <a:rPr lang="el-GR" sz="2400" dirty="0" smtClean="0"/>
              <a:t> </a:t>
            </a:r>
            <a:r>
              <a:rPr lang="el-GR" sz="2400" dirty="0" smtClean="0"/>
              <a:t>Έχει καταρτιστεί </a:t>
            </a:r>
            <a:r>
              <a:rPr lang="el-GR" sz="2400" b="1" dirty="0" smtClean="0"/>
              <a:t>οδηγός</a:t>
            </a:r>
            <a:r>
              <a:rPr lang="el-GR" sz="2400" dirty="0" smtClean="0"/>
              <a:t> για την οργάνωση της μεταφοράς των μαθητών σύμφωνα με </a:t>
            </a:r>
            <a:r>
              <a:rPr lang="el-GR" sz="2400" dirty="0" smtClean="0"/>
              <a:t>την ΚΥΑ αναρτημένος στη ιστοσελίδα μας.</a:t>
            </a:r>
          </a:p>
          <a:p>
            <a:pPr algn="just">
              <a:buFont typeface="Arial" pitchFamily="34" charset="0"/>
              <a:buChar char="•"/>
            </a:pPr>
            <a:r>
              <a:rPr lang="el-GR" sz="2400" dirty="0" smtClean="0"/>
              <a:t> Έχει </a:t>
            </a:r>
            <a:r>
              <a:rPr lang="el-GR" sz="2400" dirty="0" smtClean="0"/>
              <a:t>διατεθεί στις περιφέρειες </a:t>
            </a:r>
            <a:r>
              <a:rPr lang="el-GR" sz="2400" b="1" dirty="0" smtClean="0"/>
              <a:t>σχέδιο </a:t>
            </a:r>
            <a:r>
              <a:rPr lang="el-GR" sz="2400" b="1" dirty="0" smtClean="0"/>
              <a:t>προκηρύξεων </a:t>
            </a:r>
            <a:r>
              <a:rPr lang="el-GR" sz="2400" dirty="0" smtClean="0"/>
              <a:t>διεθνούς διαγωνισμού που </a:t>
            </a:r>
            <a:r>
              <a:rPr lang="el-GR" sz="2400" dirty="0" smtClean="0"/>
              <a:t>συντάχθηκε σύμφωνα </a:t>
            </a:r>
            <a:r>
              <a:rPr lang="el-GR" sz="2400" dirty="0" smtClean="0"/>
              <a:t>με την ισχύουσα </a:t>
            </a:r>
            <a:r>
              <a:rPr lang="el-GR" sz="2400" dirty="0" err="1" smtClean="0"/>
              <a:t>ενωσιακή</a:t>
            </a:r>
            <a:r>
              <a:rPr lang="el-GR" sz="2400" dirty="0" smtClean="0"/>
              <a:t> και εθνική νομοθεσία.</a:t>
            </a:r>
          </a:p>
          <a:p>
            <a:pPr algn="just">
              <a:buFont typeface="Arial" pitchFamily="34" charset="0"/>
              <a:buChar char="•"/>
            </a:pPr>
            <a:r>
              <a:rPr lang="el-GR" sz="2400" dirty="0" smtClean="0"/>
              <a:t>Τα </a:t>
            </a:r>
            <a:r>
              <a:rPr lang="el-GR" sz="2400" dirty="0" smtClean="0"/>
              <a:t>στελέχη του Υπουργείου είναι στην διάθεση των αναθετουσών αρχών καθημερινά </a:t>
            </a:r>
            <a:r>
              <a:rPr lang="el-GR" sz="2400" dirty="0" smtClean="0"/>
              <a:t>για την </a:t>
            </a:r>
            <a:r>
              <a:rPr lang="el-GR" sz="2400" b="1" dirty="0" smtClean="0"/>
              <a:t>παροχή διευκρινήσεων </a:t>
            </a:r>
            <a:r>
              <a:rPr lang="el-GR" sz="2400" dirty="0" smtClean="0"/>
              <a:t>και βοήθειας στον χειρισμό των ζητημάτων που αφορούν </a:t>
            </a:r>
            <a:r>
              <a:rPr lang="el-GR" sz="2400" dirty="0" smtClean="0"/>
              <a:t>την μεταφορά </a:t>
            </a:r>
            <a:r>
              <a:rPr lang="el-GR" sz="2400" dirty="0" smtClean="0"/>
              <a:t>μαθητών και ως προς το διαδικαστικό σκέλος αλλά και στο σκέλος που </a:t>
            </a:r>
            <a:r>
              <a:rPr lang="el-GR" sz="2400" dirty="0" smtClean="0"/>
              <a:t>αφορά τις </a:t>
            </a:r>
            <a:r>
              <a:rPr lang="el-GR" sz="2400" dirty="0" smtClean="0"/>
              <a:t>δημόσιες </a:t>
            </a:r>
            <a:r>
              <a:rPr lang="el-GR" sz="2400" dirty="0" smtClean="0"/>
              <a:t>συμβάσεις.</a:t>
            </a:r>
            <a:endParaRPr lang="el-GR" sz="2400" dirty="0" smtClean="0"/>
          </a:p>
          <a:p>
            <a:endParaRPr lang="el-GR" sz="2400" dirty="0" smtClean="0"/>
          </a:p>
          <a:p>
            <a:endParaRPr lang="el-GR" sz="2400" dirty="0" smtClean="0"/>
          </a:p>
          <a:p>
            <a:endParaRPr lang="el-GR" sz="2400" dirty="0" smtClean="0"/>
          </a:p>
          <a:p>
            <a:endParaRPr lang="el-GR" dirty="0" smtClean="0"/>
          </a:p>
          <a:p>
            <a:r>
              <a:rPr lang="el-GR" dirty="0" smtClean="0"/>
              <a:t/>
            </a:r>
            <a:br>
              <a:rPr lang="el-GR" dirty="0" smtClean="0"/>
            </a:br>
            <a:endParaRPr lang="el-GR" b="1" dirty="0" smtClean="0"/>
          </a:p>
          <a:p>
            <a:endParaRPr lang="el-GR"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Άμεσα μέτρα που έχουν ληφθεί για την θεραπεία των </a:t>
            </a:r>
            <a:r>
              <a:rPr lang="el-GR" sz="3200" b="1" dirty="0" smtClean="0"/>
              <a:t>προβλημάτων </a:t>
            </a:r>
            <a:r>
              <a:rPr lang="el-GR" sz="2400" b="1" dirty="0" smtClean="0"/>
              <a:t>(συνέχεια)</a:t>
            </a:r>
            <a:endParaRPr lang="el-GR" sz="2400" dirty="0"/>
          </a:p>
        </p:txBody>
      </p:sp>
      <p:sp>
        <p:nvSpPr>
          <p:cNvPr id="1027" name="Rectangle 3"/>
          <p:cNvSpPr>
            <a:spLocks noChangeArrowheads="1"/>
          </p:cNvSpPr>
          <p:nvPr/>
        </p:nvSpPr>
        <p:spPr bwMode="auto">
          <a:xfrm>
            <a:off x="395536" y="1484784"/>
            <a:ext cx="792088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baseline="0" dirty="0" smtClean="0">
                <a:ln>
                  <a:noFill/>
                </a:ln>
                <a:solidFill>
                  <a:schemeClr val="tx1"/>
                </a:solidFill>
                <a:effectLst/>
                <a:latin typeface="+mj-lt"/>
                <a:ea typeface="Times New Roman" pitchFamily="18" charset="0"/>
                <a:cs typeface="Times New Roman" pitchFamily="18" charset="0"/>
              </a:rPr>
              <a:t>Για την διευκόλυνση των οικονομικών φορέων για την υποβολή προσφορών στους διαγωνισμούς :</a:t>
            </a:r>
            <a:endParaRPr kumimoji="0" lang="el-GR" sz="2400" b="1"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mj-lt"/>
                <a:ea typeface="Times New Roman" pitchFamily="18" charset="0"/>
                <a:cs typeface="Times New Roman" pitchFamily="18" charset="0"/>
              </a:rPr>
              <a:t>• Με τις διατάξεις του άρθρου 157 του </a:t>
            </a:r>
            <a:r>
              <a:rPr kumimoji="0" lang="en-US" sz="2400" b="0" i="0" u="none" strike="noStrike" cap="none" normalizeH="0" baseline="0" dirty="0" smtClean="0">
                <a:ln>
                  <a:noFill/>
                </a:ln>
                <a:solidFill>
                  <a:schemeClr val="tx1"/>
                </a:solidFill>
                <a:effectLst/>
                <a:latin typeface="+mj-lt"/>
                <a:ea typeface="Times New Roman" pitchFamily="18" charset="0"/>
                <a:cs typeface="Times New Roman" pitchFamily="18" charset="0"/>
              </a:rPr>
              <a:t>v</a:t>
            </a:r>
            <a:r>
              <a:rPr kumimoji="0" lang="el-GR" sz="2400" b="0" i="0" u="none" strike="noStrike" cap="none" normalizeH="0" baseline="0" dirty="0" smtClean="0">
                <a:ln>
                  <a:noFill/>
                </a:ln>
                <a:solidFill>
                  <a:schemeClr val="tx1"/>
                </a:solidFill>
                <a:effectLst/>
                <a:latin typeface="+mj-lt"/>
                <a:ea typeface="Times New Roman" pitchFamily="18" charset="0"/>
                <a:cs typeface="Times New Roman" pitchFamily="18" charset="0"/>
              </a:rPr>
              <a:t>.4281/2014 </a:t>
            </a:r>
            <a:r>
              <a:rPr kumimoji="0" lang="el-GR" sz="2400" b="1" i="0" u="none" strike="noStrike" cap="none" normalizeH="0" baseline="0" dirty="0" smtClean="0">
                <a:ln>
                  <a:noFill/>
                </a:ln>
                <a:solidFill>
                  <a:schemeClr val="tx1"/>
                </a:solidFill>
                <a:effectLst/>
                <a:latin typeface="+mj-lt"/>
                <a:ea typeface="Times New Roman" pitchFamily="18" charset="0"/>
                <a:cs typeface="Times New Roman" pitchFamily="18" charset="0"/>
              </a:rPr>
              <a:t>μειώθηκαν</a:t>
            </a:r>
            <a:r>
              <a:rPr kumimoji="0" lang="el-GR" sz="2400" b="0" i="0" u="none" strike="noStrike" cap="none" normalizeH="0" baseline="0" dirty="0" smtClean="0">
                <a:ln>
                  <a:noFill/>
                </a:ln>
                <a:solidFill>
                  <a:schemeClr val="tx1"/>
                </a:solidFill>
                <a:effectLst/>
                <a:latin typeface="+mj-lt"/>
                <a:ea typeface="Times New Roman" pitchFamily="18" charset="0"/>
                <a:cs typeface="Times New Roman" pitchFamily="18" charset="0"/>
              </a:rPr>
              <a:t> δραματικά τα απαιτούμενα ποσά για την έκδοση των </a:t>
            </a:r>
            <a:r>
              <a:rPr kumimoji="0" lang="el-GR" sz="2400" b="1" i="0" u="none" strike="noStrike" cap="none" normalizeH="0" baseline="0" dirty="0" smtClean="0">
                <a:ln>
                  <a:noFill/>
                </a:ln>
                <a:solidFill>
                  <a:schemeClr val="tx1"/>
                </a:solidFill>
                <a:effectLst/>
                <a:latin typeface="+mj-lt"/>
                <a:ea typeface="Times New Roman" pitchFamily="18" charset="0"/>
                <a:cs typeface="Times New Roman" pitchFamily="18" charset="0"/>
              </a:rPr>
              <a:t>εγγυητικών </a:t>
            </a:r>
            <a:r>
              <a:rPr kumimoji="0" lang="el-GR" sz="2400" b="0" i="0" u="none" strike="noStrike" cap="none" normalizeH="0" baseline="0" dirty="0" smtClean="0">
                <a:ln>
                  <a:noFill/>
                </a:ln>
                <a:solidFill>
                  <a:schemeClr val="tx1"/>
                </a:solidFill>
                <a:effectLst/>
                <a:latin typeface="+mj-lt"/>
                <a:ea typeface="Times New Roman" pitchFamily="18" charset="0"/>
                <a:cs typeface="Times New Roman" pitchFamily="18" charset="0"/>
              </a:rPr>
              <a:t>συμμετοχής και καλής εκτέλεσης σε έως 2% και έως 5% αντίστοιχα. Η ισχύς της διάταξης αυτής είναι από 8/8/2014.</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l-GR" sz="2400" b="0" i="0" u="none" strike="noStrike" cap="none" normalizeH="0" baseline="0" dirty="0" smtClean="0">
              <a:ln>
                <a:noFill/>
              </a:ln>
              <a:solidFill>
                <a:schemeClr val="tx1"/>
              </a:solidFill>
              <a:effectLst/>
              <a:latin typeface="+mj-lt"/>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mj-lt"/>
                <a:ea typeface="Times New Roman" pitchFamily="18" charset="0"/>
                <a:cs typeface="Times New Roman" pitchFamily="18" charset="0"/>
              </a:rPr>
              <a:t>• Με συστηματική προσπάθεια των συναρμοδίων διευθύνσεων του Υπουργείου, τα 4 τελευταία έτη η </a:t>
            </a:r>
            <a:r>
              <a:rPr kumimoji="0" lang="el-GR" sz="2400" b="1" i="0" u="none" strike="noStrike" cap="none" normalizeH="0" baseline="0" dirty="0" smtClean="0">
                <a:ln>
                  <a:noFill/>
                </a:ln>
                <a:solidFill>
                  <a:schemeClr val="tx1"/>
                </a:solidFill>
                <a:effectLst/>
                <a:latin typeface="+mj-lt"/>
                <a:ea typeface="Times New Roman" pitchFamily="18" charset="0"/>
                <a:cs typeface="Times New Roman" pitchFamily="18" charset="0"/>
              </a:rPr>
              <a:t>χρηματοδότηση</a:t>
            </a:r>
            <a:r>
              <a:rPr kumimoji="0" lang="el-GR" sz="2400" b="0" i="0" u="none" strike="noStrike" cap="none" normalizeH="0" baseline="0" dirty="0" smtClean="0">
                <a:ln>
                  <a:noFill/>
                </a:ln>
                <a:solidFill>
                  <a:schemeClr val="tx1"/>
                </a:solidFill>
                <a:effectLst/>
                <a:latin typeface="+mj-lt"/>
                <a:ea typeface="Times New Roman" pitchFamily="18" charset="0"/>
                <a:cs typeface="Times New Roman" pitchFamily="18" charset="0"/>
              </a:rPr>
              <a:t> των περιφερειών από το Υπουργείο γίνεται πλέον σε </a:t>
            </a:r>
            <a:r>
              <a:rPr kumimoji="0" lang="el-GR" sz="2400" b="1" i="0" u="none" strike="noStrike" cap="none" normalizeH="0" baseline="0" dirty="0" smtClean="0">
                <a:ln>
                  <a:noFill/>
                </a:ln>
                <a:solidFill>
                  <a:schemeClr val="tx1"/>
                </a:solidFill>
                <a:effectLst/>
                <a:latin typeface="+mj-lt"/>
                <a:ea typeface="Times New Roman" pitchFamily="18" charset="0"/>
                <a:cs typeface="Times New Roman" pitchFamily="18" charset="0"/>
              </a:rPr>
              <a:t>τακτική βάση </a:t>
            </a:r>
            <a:r>
              <a:rPr kumimoji="0" lang="el-GR" sz="2400" b="0" i="0" u="none" strike="noStrike" cap="none" normalizeH="0" baseline="0" dirty="0" smtClean="0">
                <a:ln>
                  <a:noFill/>
                </a:ln>
                <a:solidFill>
                  <a:schemeClr val="tx1"/>
                </a:solidFill>
                <a:effectLst/>
                <a:latin typeface="+mj-lt"/>
                <a:ea typeface="Times New Roman" pitchFamily="18" charset="0"/>
                <a:cs typeface="Times New Roman" pitchFamily="18" charset="0"/>
              </a:rPr>
              <a:t>ανά τρίμηνο  με αποστολή των σχετικών δαπανών του τριμήνου.</a:t>
            </a:r>
            <a:endParaRPr kumimoji="0" lang="el-GR" sz="2400" b="0" i="0" u="none" strike="noStrike" cap="none" normalizeH="0" baseline="0" dirty="0" smtClean="0">
              <a:ln>
                <a:noFill/>
              </a:ln>
              <a:solidFill>
                <a:schemeClr val="tx1"/>
              </a:solidFill>
              <a:effectLst/>
              <a:latin typeface="+mj-lt"/>
              <a:cs typeface="Arial"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850106"/>
          </a:xfrm>
        </p:spPr>
        <p:txBody>
          <a:bodyPr>
            <a:normAutofit fontScale="90000"/>
          </a:bodyPr>
          <a:lstStyle/>
          <a:p>
            <a:r>
              <a:rPr lang="el-GR" sz="3600" b="1" dirty="0" smtClean="0"/>
              <a:t>Μέτρα για την αντιμετώπιση του προβλήματος της μεταφοράς </a:t>
            </a:r>
            <a:r>
              <a:rPr lang="el-GR" sz="3600" b="1" dirty="0" smtClean="0"/>
              <a:t>μαθητών</a:t>
            </a:r>
            <a:endParaRPr lang="el-GR" b="1" dirty="0"/>
          </a:p>
        </p:txBody>
      </p:sp>
      <p:sp>
        <p:nvSpPr>
          <p:cNvPr id="29697" name="Rectangle 1"/>
          <p:cNvSpPr>
            <a:spLocks noChangeArrowheads="1"/>
          </p:cNvSpPr>
          <p:nvPr/>
        </p:nvSpPr>
        <p:spPr bwMode="auto">
          <a:xfrm>
            <a:off x="107504" y="1156102"/>
            <a:ext cx="8496944" cy="69865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l-GR" sz="2400" b="1" i="0" u="none" strike="noStrike" cap="none" normalizeH="0" dirty="0" smtClean="0">
                <a:ln>
                  <a:noFill/>
                </a:ln>
                <a:solidFill>
                  <a:schemeClr val="tx1"/>
                </a:solidFill>
                <a:effectLst/>
                <a:latin typeface="+mj-lt"/>
                <a:ea typeface="Times New Roman" pitchFamily="18" charset="0"/>
                <a:cs typeface="Times New Roman" pitchFamily="18" charset="0"/>
              </a:rPr>
              <a:t>Βραχυπρόθεσμα:</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lang="el-GR" sz="2400" dirty="0" smtClean="0">
                <a:latin typeface="+mj-lt"/>
                <a:ea typeface="Times New Roman" pitchFamily="18" charset="0"/>
                <a:cs typeface="Times New Roman" pitchFamily="18" charset="0"/>
              </a:rPr>
              <a:t>Ο</a:t>
            </a:r>
            <a:r>
              <a:rPr kumimoji="0" lang="el-GR" sz="2400" i="0" u="none" strike="noStrike" cap="none" normalizeH="0" dirty="0" smtClean="0">
                <a:ln>
                  <a:noFill/>
                </a:ln>
                <a:solidFill>
                  <a:schemeClr val="tx1"/>
                </a:solidFill>
                <a:effectLst/>
                <a:latin typeface="+mj-lt"/>
                <a:ea typeface="Times New Roman" pitchFamily="18" charset="0"/>
                <a:cs typeface="Times New Roman" pitchFamily="18" charset="0"/>
              </a:rPr>
              <a:t>λοκλήρωση των διαδικασιών των διεθνών διαγωνισμών του γόνιμου και άγονου μέρους αυτών που είναι σε εκκρεμότητα.</a:t>
            </a:r>
          </a:p>
          <a:p>
            <a:pPr marL="0" marR="0" lvl="0" indent="0"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sz="2400" i="0" u="none" strike="noStrike" cap="none" normalizeH="0" dirty="0" smtClean="0">
                <a:ln>
                  <a:noFill/>
                </a:ln>
                <a:solidFill>
                  <a:schemeClr val="tx1"/>
                </a:solidFill>
                <a:effectLst/>
                <a:latin typeface="+mj-lt"/>
                <a:ea typeface="Times New Roman" pitchFamily="18" charset="0"/>
                <a:cs typeface="Times New Roman" pitchFamily="18" charset="0"/>
              </a:rPr>
              <a:t> Προκήρυξη των διεθνών διαγωνισμών για την κάλυψη των αναγκών του επομένου σχολικού έτους για όσες περιφέρειες έχουν προκηρύξει μόνο για τις ανάγκες του σχολικού έτους 2014-2015.</a:t>
            </a:r>
          </a:p>
          <a:p>
            <a:pPr algn="just"/>
            <a:r>
              <a:rPr lang="el-GR" sz="2400" b="1" dirty="0" smtClean="0">
                <a:latin typeface="+mj-lt"/>
                <a:ea typeface="Times New Roman" pitchFamily="18" charset="0"/>
                <a:cs typeface="Times New Roman" pitchFamily="18" charset="0"/>
              </a:rPr>
              <a:t>Μεσοπρόθεσμα </a:t>
            </a:r>
            <a:r>
              <a:rPr lang="el-GR" sz="2400" b="1" dirty="0" smtClean="0">
                <a:latin typeface="+mj-lt"/>
              </a:rPr>
              <a:t>και μακροπρόθεσμα </a:t>
            </a:r>
            <a:r>
              <a:rPr lang="el-GR" sz="2400" dirty="0" smtClean="0">
                <a:latin typeface="+mj-lt"/>
              </a:rPr>
              <a:t>η διαχείριση </a:t>
            </a:r>
            <a:r>
              <a:rPr lang="el-GR" sz="2400" dirty="0" smtClean="0">
                <a:latin typeface="+mj-lt"/>
              </a:rPr>
              <a:t>της </a:t>
            </a:r>
            <a:r>
              <a:rPr lang="el-GR" sz="2400" dirty="0" smtClean="0">
                <a:latin typeface="+mj-lt"/>
              </a:rPr>
              <a:t>μεταφοράς μαθητών θα </a:t>
            </a:r>
            <a:r>
              <a:rPr lang="el-GR" sz="2400" dirty="0" smtClean="0">
                <a:latin typeface="+mj-lt"/>
              </a:rPr>
              <a:t>κινηθεί σε </a:t>
            </a:r>
            <a:r>
              <a:rPr lang="el-GR" sz="2400" dirty="0" smtClean="0">
                <a:latin typeface="+mj-lt"/>
              </a:rPr>
              <a:t>2 άξονες</a:t>
            </a:r>
            <a:r>
              <a:rPr lang="el-GR" sz="2400" dirty="0" smtClean="0">
                <a:latin typeface="+mj-lt"/>
              </a:rPr>
              <a:t>:</a:t>
            </a:r>
          </a:p>
          <a:p>
            <a:pPr algn="just"/>
            <a:r>
              <a:rPr lang="el-GR" sz="2400" dirty="0" smtClean="0">
                <a:latin typeface="+mj-lt"/>
              </a:rPr>
              <a:t>• Διεύρυνση </a:t>
            </a:r>
            <a:r>
              <a:rPr lang="el-GR" sz="2400" dirty="0" smtClean="0">
                <a:latin typeface="+mj-lt"/>
              </a:rPr>
              <a:t>του </a:t>
            </a:r>
            <a:r>
              <a:rPr lang="el-GR" sz="2400" dirty="0" smtClean="0">
                <a:latin typeface="+mj-lt"/>
              </a:rPr>
              <a:t>ποσοστού της συμμετοχής της δημόσιας συγκοινωνίας στην μεταφορά </a:t>
            </a:r>
            <a:r>
              <a:rPr lang="el-GR" sz="2400" dirty="0" smtClean="0">
                <a:latin typeface="+mj-lt"/>
              </a:rPr>
              <a:t>μαθητών (ν. 4199/2013).</a:t>
            </a:r>
          </a:p>
          <a:p>
            <a:pPr algn="just"/>
            <a:r>
              <a:rPr lang="el-GR" sz="2400" dirty="0" smtClean="0">
                <a:latin typeface="+mj-lt"/>
              </a:rPr>
              <a:t>• Η επιλογή ενός εναλλακτικού τρόπου ανάθεσης των συμβάσεων συμβατού με </a:t>
            </a:r>
            <a:r>
              <a:rPr lang="el-GR" sz="2400" dirty="0" smtClean="0">
                <a:latin typeface="+mj-lt"/>
              </a:rPr>
              <a:t>το ευρωπαϊκό δίκαιο. Επεξεργαζόμαστε ένα μοντέλο δυναμικού συστήματος αγορών.</a:t>
            </a:r>
          </a:p>
          <a:p>
            <a:endParaRPr lang="el-GR" sz="2400" dirty="0" smtClean="0">
              <a:latin typeface="+mj-lt"/>
            </a:endParaRPr>
          </a:p>
          <a:p>
            <a:endParaRPr lang="el-GR" sz="2200" dirty="0" smtClean="0">
              <a:latin typeface="+mj-lt"/>
            </a:endParaRPr>
          </a:p>
          <a:p>
            <a:endParaRPr lang="el-GR" sz="2200" dirty="0" smtClean="0">
              <a:latin typeface="+mj-lt"/>
            </a:endParaRPr>
          </a:p>
          <a:p>
            <a:endParaRPr lang="el-GR" sz="2200" dirty="0" smtClean="0">
              <a:latin typeface="+mj-lt"/>
            </a:endParaRPr>
          </a:p>
          <a:p>
            <a:pPr marL="0" marR="0" lvl="0" indent="0" algn="l" defTabSz="914400" rtl="0" eaLnBrk="1" fontAlgn="base" latinLnBrk="0" hangingPunct="1">
              <a:lnSpc>
                <a:spcPct val="100000"/>
              </a:lnSpc>
              <a:spcBef>
                <a:spcPct val="0"/>
              </a:spcBef>
              <a:spcAft>
                <a:spcPct val="0"/>
              </a:spcAft>
              <a:buClrTx/>
              <a:buSzTx/>
              <a:buFont typeface="Arial" pitchFamily="34" charset="0"/>
              <a:buChar char="•"/>
              <a:tabLst/>
            </a:pPr>
            <a:endParaRPr kumimoji="0" lang="el-GR" sz="2200" b="0" i="0" u="none" strike="noStrike" cap="none" normalizeH="0" dirty="0" smtClean="0">
              <a:ln>
                <a:noFill/>
              </a:ln>
              <a:solidFill>
                <a:schemeClr val="tx1"/>
              </a:solidFill>
              <a:effectLst/>
              <a:latin typeface="Calibri"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6034682"/>
          </a:xfrm>
        </p:spPr>
        <p:txBody>
          <a:bodyPr/>
          <a:lstStyle/>
          <a:p>
            <a:r>
              <a:rPr lang="el-GR" dirty="0" smtClean="0"/>
              <a:t>Ευχαριστώ για </a:t>
            </a:r>
            <a:br>
              <a:rPr lang="el-GR" dirty="0" smtClean="0"/>
            </a:br>
            <a:r>
              <a:rPr lang="el-GR" dirty="0" smtClean="0"/>
              <a:t>την προσοχή σας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Το </a:t>
            </a:r>
            <a:r>
              <a:rPr lang="el-GR" sz="3200" b="1" dirty="0" smtClean="0"/>
              <a:t>αντικείμενο σε αριθμούς</a:t>
            </a:r>
            <a:endParaRPr lang="el-GR" sz="3200" b="1" dirty="0"/>
          </a:p>
        </p:txBody>
      </p:sp>
      <p:sp>
        <p:nvSpPr>
          <p:cNvPr id="3" name="2 - Θέση περιεχομένου"/>
          <p:cNvSpPr>
            <a:spLocks noGrp="1"/>
          </p:cNvSpPr>
          <p:nvPr>
            <p:ph idx="1"/>
          </p:nvPr>
        </p:nvSpPr>
        <p:spPr>
          <a:xfrm>
            <a:off x="457200" y="1196752"/>
            <a:ext cx="8229600" cy="4929411"/>
          </a:xfrm>
          <a:ln>
            <a:noFill/>
          </a:ln>
        </p:spPr>
        <p:txBody>
          <a:bodyPr>
            <a:normAutofit/>
          </a:bodyPr>
          <a:lstStyle/>
          <a:p>
            <a:r>
              <a:rPr lang="el-GR" b="1" dirty="0" smtClean="0"/>
              <a:t>215.0000/ημέρα </a:t>
            </a:r>
            <a:r>
              <a:rPr lang="el-GR" dirty="0" smtClean="0"/>
              <a:t>μεταφερόμενοι μαθητές δημοσίων σχολείων Α’-</a:t>
            </a:r>
            <a:r>
              <a:rPr lang="el-GR" dirty="0" err="1" smtClean="0"/>
              <a:t>βαθμιας </a:t>
            </a:r>
            <a:r>
              <a:rPr lang="el-GR" dirty="0" smtClean="0"/>
              <a:t>και Β’-</a:t>
            </a:r>
            <a:r>
              <a:rPr lang="el-GR" dirty="0" err="1" smtClean="0"/>
              <a:t>βάθμιας </a:t>
            </a:r>
            <a:r>
              <a:rPr lang="el-GR" dirty="0" smtClean="0"/>
              <a:t>εκπαίδευσης  από το σπίτι στην σχολική μονάδα και αντιστρόφως</a:t>
            </a:r>
          </a:p>
          <a:p>
            <a:r>
              <a:rPr lang="el-GR" b="1" dirty="0" smtClean="0"/>
              <a:t>12.000 </a:t>
            </a:r>
            <a:r>
              <a:rPr lang="el-GR" b="1" dirty="0" smtClean="0"/>
              <a:t>δρομολόγια/ημέρα </a:t>
            </a:r>
            <a:r>
              <a:rPr lang="el-GR" dirty="0" smtClean="0"/>
              <a:t>λεωφορείων &amp; Δ.Χ. Επιβατικών στην συντριπτική τους πλειοψηφία διπλά (πρωί-</a:t>
            </a:r>
            <a:r>
              <a:rPr lang="el-GR" dirty="0" err="1" smtClean="0"/>
              <a:t>απόγευμα</a:t>
            </a:r>
            <a:r>
              <a:rPr lang="el-GR" dirty="0" smtClean="0"/>
              <a:t>)</a:t>
            </a:r>
          </a:p>
          <a:p>
            <a:r>
              <a:rPr lang="el-GR" b="1" dirty="0" smtClean="0"/>
              <a:t>7.000 συμβάσεις</a:t>
            </a:r>
          </a:p>
          <a:p>
            <a:r>
              <a:rPr lang="el-GR" b="1" dirty="0" smtClean="0"/>
              <a:t>150.000.000 </a:t>
            </a:r>
            <a:r>
              <a:rPr lang="el-GR" b="1" dirty="0" smtClean="0"/>
              <a:t>€/</a:t>
            </a:r>
            <a:r>
              <a:rPr lang="el-GR" b="1" dirty="0" smtClean="0"/>
              <a:t>έτος </a:t>
            </a:r>
            <a:r>
              <a:rPr lang="el-GR" dirty="0" smtClean="0"/>
              <a:t>κόστος</a:t>
            </a:r>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88640"/>
            <a:ext cx="7772400" cy="1008112"/>
          </a:xfrm>
        </p:spPr>
        <p:txBody>
          <a:bodyPr>
            <a:normAutofit/>
          </a:bodyPr>
          <a:lstStyle/>
          <a:p>
            <a:r>
              <a:rPr lang="el-GR" sz="3200" b="1" dirty="0" smtClean="0"/>
              <a:t>Νομοθετικό και λοιπ</a:t>
            </a:r>
            <a:r>
              <a:rPr lang="el-GR" sz="3200" b="1" dirty="0"/>
              <a:t>ό</a:t>
            </a:r>
            <a:r>
              <a:rPr lang="el-GR" sz="3200" b="1" dirty="0" smtClean="0"/>
              <a:t> έργο</a:t>
            </a:r>
            <a:endParaRPr lang="el-GR" sz="3200" b="1" dirty="0"/>
          </a:p>
        </p:txBody>
      </p:sp>
      <p:sp>
        <p:nvSpPr>
          <p:cNvPr id="3" name="2 - Υπότιτλος"/>
          <p:cNvSpPr>
            <a:spLocks noGrp="1"/>
          </p:cNvSpPr>
          <p:nvPr>
            <p:ph type="subTitle" idx="1"/>
          </p:nvPr>
        </p:nvSpPr>
        <p:spPr>
          <a:xfrm>
            <a:off x="251520" y="1268760"/>
            <a:ext cx="8784976" cy="5256584"/>
          </a:xfrm>
        </p:spPr>
        <p:txBody>
          <a:bodyPr>
            <a:normAutofit fontScale="85000" lnSpcReduction="20000"/>
          </a:bodyPr>
          <a:lstStyle/>
          <a:p>
            <a:pPr marL="342900" indent="-342900" algn="l">
              <a:buFont typeface="Arial" pitchFamily="34" charset="0"/>
              <a:buChar char="•"/>
            </a:pPr>
            <a:r>
              <a:rPr lang="el-GR" dirty="0">
                <a:solidFill>
                  <a:schemeClr val="tx1"/>
                </a:solidFill>
              </a:rPr>
              <a:t>2</a:t>
            </a:r>
            <a:r>
              <a:rPr lang="el-GR" dirty="0" smtClean="0">
                <a:solidFill>
                  <a:schemeClr val="tx1"/>
                </a:solidFill>
              </a:rPr>
              <a:t> </a:t>
            </a:r>
            <a:r>
              <a:rPr lang="el-GR" dirty="0">
                <a:solidFill>
                  <a:schemeClr val="tx1"/>
                </a:solidFill>
              </a:rPr>
              <a:t>Κ.Υ.Α.  </a:t>
            </a:r>
            <a:endParaRPr lang="el-GR" dirty="0" smtClean="0">
              <a:solidFill>
                <a:schemeClr val="tx1"/>
              </a:solidFill>
            </a:endParaRPr>
          </a:p>
          <a:p>
            <a:pPr marL="800100" lvl="1" indent="-342900" algn="l">
              <a:buFont typeface="Courier New" pitchFamily="49" charset="0"/>
              <a:buChar char="o"/>
            </a:pPr>
            <a:r>
              <a:rPr lang="el-GR" sz="2000" dirty="0" smtClean="0">
                <a:solidFill>
                  <a:schemeClr val="tx1"/>
                </a:solidFill>
              </a:rPr>
              <a:t>Α.Π.35415/2011 Μεταφορά μαθητών δημοσίων σχολείων από τους Δήμους</a:t>
            </a:r>
          </a:p>
          <a:p>
            <a:pPr marL="800100" lvl="1" indent="-342900" algn="l">
              <a:buFont typeface="Courier New" pitchFamily="49" charset="0"/>
              <a:buChar char="o"/>
            </a:pPr>
            <a:r>
              <a:rPr lang="el-GR" sz="2000" dirty="0" smtClean="0">
                <a:solidFill>
                  <a:schemeClr val="tx1"/>
                </a:solidFill>
              </a:rPr>
              <a:t>Α.Π.24001/2013 Μεταφορά μαθητών δημοσίων σχολείων από τις Περιφέρειες </a:t>
            </a:r>
          </a:p>
          <a:p>
            <a:pPr marL="342900" lvl="1" indent="-342900" algn="l">
              <a:buFont typeface="Arial" pitchFamily="34" charset="0"/>
              <a:buChar char="•"/>
            </a:pPr>
            <a:r>
              <a:rPr lang="el-GR" sz="3200" dirty="0" smtClean="0">
                <a:solidFill>
                  <a:schemeClr val="tx1"/>
                </a:solidFill>
              </a:rPr>
              <a:t>+2 Κ.Υ.Α. Τροποποιητικές</a:t>
            </a:r>
            <a:endParaRPr lang="el-GR" sz="3200" dirty="0">
              <a:solidFill>
                <a:schemeClr val="tx1"/>
              </a:solidFill>
            </a:endParaRPr>
          </a:p>
          <a:p>
            <a:pPr marL="342900" indent="-342900" algn="l">
              <a:buFont typeface="Arial" pitchFamily="34" charset="0"/>
              <a:buChar char="•"/>
            </a:pPr>
            <a:r>
              <a:rPr lang="en-US" dirty="0" smtClean="0">
                <a:solidFill>
                  <a:schemeClr val="tx1"/>
                </a:solidFill>
              </a:rPr>
              <a:t>12</a:t>
            </a:r>
            <a:r>
              <a:rPr lang="el-GR" dirty="0" smtClean="0">
                <a:solidFill>
                  <a:schemeClr val="tx1"/>
                </a:solidFill>
              </a:rPr>
              <a:t> </a:t>
            </a:r>
            <a:r>
              <a:rPr lang="el-GR" dirty="0" smtClean="0">
                <a:solidFill>
                  <a:schemeClr val="tx1"/>
                </a:solidFill>
              </a:rPr>
              <a:t>νομοθετικές ρυθμίσεις </a:t>
            </a:r>
          </a:p>
          <a:p>
            <a:pPr marL="342900" indent="-342900" algn="l">
              <a:buFont typeface="Arial" pitchFamily="34" charset="0"/>
              <a:buChar char="•"/>
            </a:pPr>
            <a:r>
              <a:rPr lang="el-GR" dirty="0" smtClean="0">
                <a:solidFill>
                  <a:schemeClr val="tx1"/>
                </a:solidFill>
              </a:rPr>
              <a:t>11 εγκύκλιοι </a:t>
            </a:r>
            <a:r>
              <a:rPr lang="el-GR" sz="1800" dirty="0" smtClean="0">
                <a:solidFill>
                  <a:schemeClr val="tx1"/>
                </a:solidFill>
              </a:rPr>
              <a:t>(31/2010, 38-39-46-52/2011, 5-47/2012, 19-25/2013, 47-51/2014)</a:t>
            </a:r>
          </a:p>
          <a:p>
            <a:pPr marL="342900" indent="-342900" algn="l">
              <a:buFont typeface="Arial" pitchFamily="34" charset="0"/>
              <a:buChar char="•"/>
            </a:pPr>
            <a:r>
              <a:rPr lang="el-GR" dirty="0">
                <a:solidFill>
                  <a:schemeClr val="tx1"/>
                </a:solidFill>
              </a:rPr>
              <a:t>2 </a:t>
            </a:r>
            <a:r>
              <a:rPr lang="el-GR" dirty="0" smtClean="0">
                <a:solidFill>
                  <a:schemeClr val="tx1"/>
                </a:solidFill>
              </a:rPr>
              <a:t>οδηγοί ενεργειών</a:t>
            </a:r>
          </a:p>
          <a:p>
            <a:pPr marL="342900" indent="-342900" algn="l">
              <a:buFont typeface="Arial" pitchFamily="34" charset="0"/>
              <a:buChar char="•"/>
            </a:pPr>
            <a:r>
              <a:rPr lang="el-GR" dirty="0" smtClean="0">
                <a:solidFill>
                  <a:schemeClr val="tx1"/>
                </a:solidFill>
              </a:rPr>
              <a:t>3 σχέδια διακηρύξεων</a:t>
            </a:r>
          </a:p>
          <a:p>
            <a:pPr marL="342900" indent="-342900" algn="l">
              <a:buFont typeface="Arial" pitchFamily="34" charset="0"/>
              <a:buChar char="•"/>
            </a:pPr>
            <a:r>
              <a:rPr lang="el-GR" dirty="0" smtClean="0">
                <a:solidFill>
                  <a:schemeClr val="tx1"/>
                </a:solidFill>
              </a:rPr>
              <a:t>3 διαδικασίες για παράβαση των κανόνων της Ε.Ε.</a:t>
            </a:r>
          </a:p>
          <a:p>
            <a:pPr marL="800100" lvl="1" indent="-342900" algn="l">
              <a:buFont typeface="Courier New" pitchFamily="49" charset="0"/>
              <a:buChar char="o"/>
            </a:pPr>
            <a:r>
              <a:rPr lang="el-GR" sz="2100" dirty="0" smtClean="0">
                <a:solidFill>
                  <a:schemeClr val="tx1"/>
                </a:solidFill>
              </a:rPr>
              <a:t>2 για κανόνες σχετικούς με τις </a:t>
            </a:r>
            <a:r>
              <a:rPr lang="el-GR" sz="2100" dirty="0" err="1" smtClean="0">
                <a:solidFill>
                  <a:schemeClr val="tx1"/>
                </a:solidFill>
              </a:rPr>
              <a:t>Δημ</a:t>
            </a:r>
            <a:r>
              <a:rPr lang="el-GR" sz="2100" dirty="0" smtClean="0">
                <a:solidFill>
                  <a:schemeClr val="tx1"/>
                </a:solidFill>
              </a:rPr>
              <a:t>. Συμβάσεις (1 αρχειοθετήθηκε, 1 ενεργή)</a:t>
            </a:r>
          </a:p>
          <a:p>
            <a:pPr marL="800100" lvl="1" indent="-342900" algn="l">
              <a:buFont typeface="Courier New" pitchFamily="49" charset="0"/>
              <a:buChar char="o"/>
            </a:pPr>
            <a:r>
              <a:rPr lang="el-GR" sz="2100" dirty="0" smtClean="0">
                <a:solidFill>
                  <a:schemeClr val="tx1"/>
                </a:solidFill>
              </a:rPr>
              <a:t>1 για  κανόνες ανταγωνισμού-κρατικές ενισχύσεις (αρχειοθετήθηκε)</a:t>
            </a:r>
          </a:p>
          <a:p>
            <a:pPr marL="342900" lvl="1" indent="-342900" algn="l">
              <a:buFont typeface="Arial" pitchFamily="34" charset="0"/>
              <a:buChar char="•"/>
            </a:pPr>
            <a:r>
              <a:rPr lang="el-GR" sz="3200" dirty="0" smtClean="0">
                <a:solidFill>
                  <a:schemeClr val="tx1"/>
                </a:solidFill>
              </a:rPr>
              <a:t>100-άδες σχετικά έγγραφα</a:t>
            </a:r>
            <a:endParaRPr lang="el-GR" sz="3200" dirty="0">
              <a:solidFill>
                <a:schemeClr val="tx1"/>
              </a:solidFill>
            </a:endParaRPr>
          </a:p>
          <a:p>
            <a:pPr marL="342900" lvl="1" indent="-342900" algn="l">
              <a:buFont typeface="Arial" pitchFamily="34" charset="0"/>
              <a:buChar char="•"/>
            </a:pPr>
            <a:r>
              <a:rPr lang="el-GR" sz="3200" dirty="0" smtClean="0">
                <a:solidFill>
                  <a:schemeClr val="tx1"/>
                </a:solidFill>
              </a:rPr>
              <a:t>1000-άδες ώρες </a:t>
            </a:r>
            <a:r>
              <a:rPr lang="el-GR" sz="3200" dirty="0">
                <a:solidFill>
                  <a:schemeClr val="tx1"/>
                </a:solidFill>
              </a:rPr>
              <a:t>τηλεφωνικής υποστήριξης</a:t>
            </a:r>
          </a:p>
          <a:p>
            <a:pPr marL="342900" lvl="1" indent="-342900" algn="l"/>
            <a:r>
              <a:rPr lang="el-GR" sz="3200" dirty="0">
                <a:solidFill>
                  <a:schemeClr val="tx1"/>
                </a:solidFill>
              </a:rPr>
              <a:t> </a:t>
            </a:r>
          </a:p>
          <a:p>
            <a:pPr marL="342900" indent="-342900" algn="l">
              <a:buFont typeface="Arial" pitchFamily="34" charset="0"/>
              <a:buChar char="•"/>
            </a:pPr>
            <a:endParaRPr lang="el-GR" dirty="0" smtClean="0">
              <a:solidFill>
                <a:schemeClr val="tx1"/>
              </a:solidFill>
            </a:endParaRPr>
          </a:p>
          <a:p>
            <a:pPr marL="342900" indent="-342900" algn="l">
              <a:buFont typeface="Arial" pitchFamily="34" charset="0"/>
              <a:buChar char="•"/>
            </a:pPr>
            <a:endParaRPr lang="el-GR" dirty="0">
              <a:solidFill>
                <a:schemeClr val="tx1"/>
              </a:solidFill>
            </a:endParaRPr>
          </a:p>
          <a:p>
            <a:pPr marL="342900" indent="-342900" algn="l">
              <a:buFont typeface="Arial" pitchFamily="34" charset="0"/>
              <a:buChar char="•"/>
            </a:pPr>
            <a:endParaRPr lang="el-GR"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Κόστος μεταφοράς – αριθμός μαθητών </a:t>
            </a:r>
            <a:br>
              <a:rPr lang="el-GR" sz="3200" b="1" dirty="0" smtClean="0"/>
            </a:br>
            <a:r>
              <a:rPr lang="el-GR" sz="3200" b="1" dirty="0" smtClean="0"/>
              <a:t>2010-2014 </a:t>
            </a:r>
            <a:endParaRPr lang="el-GR" sz="3200" b="1" dirty="0"/>
          </a:p>
        </p:txBody>
      </p:sp>
      <p:graphicFrame>
        <p:nvGraphicFramePr>
          <p:cNvPr id="6" name="6 - Γράφημα"/>
          <p:cNvGraphicFramePr>
            <a:graphicFrameLocks noGrp="1"/>
          </p:cNvGraphicFramePr>
          <p:nvPr>
            <p:ph idx="1"/>
          </p:nvPr>
        </p:nvGraphicFramePr>
        <p:xfrm>
          <a:off x="457200" y="1600200"/>
          <a:ext cx="8229600" cy="470912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16632"/>
            <a:ext cx="8229600" cy="792088"/>
          </a:xfrm>
        </p:spPr>
        <p:txBody>
          <a:bodyPr>
            <a:normAutofit fontScale="90000"/>
          </a:bodyPr>
          <a:lstStyle/>
          <a:p>
            <a:r>
              <a:rPr lang="el-GR" sz="3600" b="1" dirty="0" smtClean="0"/>
              <a:t>Κ.Υ.Α. 24001/2013(ΦΕΚ </a:t>
            </a:r>
            <a:r>
              <a:rPr lang="el-GR" sz="3600" b="1" dirty="0" smtClean="0"/>
              <a:t>1449 Β) όπως </a:t>
            </a:r>
            <a:r>
              <a:rPr lang="el-GR" sz="3600" b="1" dirty="0" smtClean="0"/>
              <a:t>ισχύει</a:t>
            </a:r>
            <a:r>
              <a:rPr lang="el-GR" b="1" dirty="0" smtClean="0"/>
              <a:t> </a:t>
            </a:r>
            <a:endParaRPr lang="el-GR" b="1" dirty="0"/>
          </a:p>
        </p:txBody>
      </p:sp>
      <p:sp>
        <p:nvSpPr>
          <p:cNvPr id="3" name="2 - Θέση περιεχομένου"/>
          <p:cNvSpPr>
            <a:spLocks noGrp="1"/>
          </p:cNvSpPr>
          <p:nvPr>
            <p:ph idx="1"/>
          </p:nvPr>
        </p:nvSpPr>
        <p:spPr>
          <a:xfrm>
            <a:off x="539552" y="692696"/>
            <a:ext cx="8147248" cy="5904656"/>
          </a:xfrm>
        </p:spPr>
        <p:txBody>
          <a:bodyPr>
            <a:noAutofit/>
          </a:bodyPr>
          <a:lstStyle/>
          <a:p>
            <a:pPr algn="just">
              <a:buNone/>
            </a:pPr>
            <a:r>
              <a:rPr lang="el-GR" sz="2100" b="1" dirty="0" smtClean="0"/>
              <a:t>Προβλέπει:</a:t>
            </a:r>
          </a:p>
          <a:p>
            <a:pPr algn="just">
              <a:buNone/>
            </a:pPr>
            <a:r>
              <a:rPr lang="el-GR" sz="2100" b="1" dirty="0" smtClean="0"/>
              <a:t>1. Τρόπους </a:t>
            </a:r>
            <a:r>
              <a:rPr lang="el-GR" sz="2100" b="1" dirty="0" smtClean="0"/>
              <a:t>μεταφοράς </a:t>
            </a:r>
            <a:r>
              <a:rPr lang="el-GR" sz="2100" b="1" dirty="0" smtClean="0"/>
              <a:t>μαθητών</a:t>
            </a:r>
            <a:r>
              <a:rPr lang="el-GR" sz="2100" dirty="0" smtClean="0"/>
              <a:t>:</a:t>
            </a:r>
          </a:p>
          <a:p>
            <a:pPr algn="just"/>
            <a:r>
              <a:rPr lang="el-GR" sz="2100" dirty="0" smtClean="0"/>
              <a:t>Με </a:t>
            </a:r>
            <a:r>
              <a:rPr lang="el-GR" sz="2100" dirty="0" smtClean="0"/>
              <a:t>την υφισταμένη δημόσια </a:t>
            </a:r>
            <a:r>
              <a:rPr lang="el-GR" sz="2100" dirty="0" smtClean="0"/>
              <a:t>συγκοινωνία</a:t>
            </a:r>
          </a:p>
          <a:p>
            <a:pPr algn="just"/>
            <a:r>
              <a:rPr lang="el-GR" sz="2100" dirty="0" smtClean="0"/>
              <a:t>Με </a:t>
            </a:r>
            <a:r>
              <a:rPr lang="el-GR" sz="2100" dirty="0" smtClean="0"/>
              <a:t>τα ίδια μέσα Δήμων και </a:t>
            </a:r>
            <a:r>
              <a:rPr lang="el-GR" sz="2100" dirty="0" smtClean="0"/>
              <a:t>Περιφερειών</a:t>
            </a:r>
          </a:p>
          <a:p>
            <a:pPr algn="just"/>
            <a:r>
              <a:rPr lang="el-GR" sz="2100" dirty="0" smtClean="0"/>
              <a:t>Με </a:t>
            </a:r>
            <a:r>
              <a:rPr lang="el-GR" sz="2100" dirty="0" smtClean="0"/>
              <a:t>δημόσια </a:t>
            </a:r>
            <a:r>
              <a:rPr lang="el-GR" sz="2100" dirty="0" smtClean="0"/>
              <a:t>σύμβαση</a:t>
            </a:r>
          </a:p>
          <a:p>
            <a:pPr algn="just"/>
            <a:r>
              <a:rPr lang="el-GR" sz="2100" dirty="0" smtClean="0"/>
              <a:t>Με γονική μέριμνα (επίδομα)</a:t>
            </a:r>
          </a:p>
          <a:p>
            <a:pPr algn="just">
              <a:buNone/>
            </a:pPr>
            <a:r>
              <a:rPr lang="el-GR" sz="2100" dirty="0" smtClean="0"/>
              <a:t>Εφαρμόζονται με σειρά προτεραιότητας</a:t>
            </a:r>
          </a:p>
          <a:p>
            <a:pPr algn="just">
              <a:buNone/>
            </a:pPr>
            <a:r>
              <a:rPr lang="el-GR" sz="2100" b="1" dirty="0" smtClean="0"/>
              <a:t>2. Εισάγει κανόνες οργάνωσης της μεταφοράς με δημόσια σύμβαση </a:t>
            </a:r>
          </a:p>
          <a:p>
            <a:pPr algn="just">
              <a:buNone/>
            </a:pPr>
            <a:r>
              <a:rPr lang="el-GR" sz="2100" b="1" dirty="0" smtClean="0"/>
              <a:t>3. Καθορίζει την οργάνωση των τμημάτων της </a:t>
            </a:r>
            <a:r>
              <a:rPr lang="el-GR" sz="2100" b="1" dirty="0" err="1" smtClean="0"/>
              <a:t>προκηρυσσόμενης</a:t>
            </a:r>
            <a:r>
              <a:rPr lang="el-GR" sz="2100" b="1" dirty="0" smtClean="0"/>
              <a:t> δημόσιας σύμβασης σε:</a:t>
            </a:r>
          </a:p>
          <a:p>
            <a:pPr algn="just"/>
            <a:r>
              <a:rPr lang="el-GR" sz="2100" dirty="0" smtClean="0"/>
              <a:t>Ομάδες δρομολόγιων λεωφορείων τα οποία αφορούν τα τοπικά σχολεία</a:t>
            </a:r>
          </a:p>
          <a:p>
            <a:pPr algn="just"/>
            <a:r>
              <a:rPr lang="el-GR" sz="2100" dirty="0" smtClean="0"/>
              <a:t>Μεμονωμένα δρομολόγια λεωφορείων </a:t>
            </a:r>
            <a:r>
              <a:rPr lang="el-GR" sz="2100" dirty="0" err="1" smtClean="0"/>
              <a:t>υπερτοπικών</a:t>
            </a:r>
            <a:r>
              <a:rPr lang="el-GR" sz="2100" dirty="0" smtClean="0"/>
              <a:t> σχολείων (ΣΜΕΑ, Μουσικών, </a:t>
            </a:r>
            <a:r>
              <a:rPr lang="el-GR" sz="2100" dirty="0" smtClean="0"/>
              <a:t>ΕΠΑΛ-ΕΠΑΣ</a:t>
            </a:r>
            <a:r>
              <a:rPr lang="el-GR" sz="2100" dirty="0" smtClean="0"/>
              <a:t>)</a:t>
            </a:r>
          </a:p>
          <a:p>
            <a:pPr algn="just"/>
            <a:r>
              <a:rPr lang="el-GR" sz="2100" dirty="0" smtClean="0"/>
              <a:t>Μεμονωμένα δρομολόγια ΔΧ επιβατικών (ταξί κλ</a:t>
            </a:r>
            <a:r>
              <a:rPr lang="el-GR" sz="1800" dirty="0" smtClean="0"/>
              <a:t>π</a:t>
            </a:r>
            <a:r>
              <a:rPr lang="el-GR" sz="1800" dirty="0" smtClean="0"/>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Κ.Υ.Α. 24001/2013(ΦΕΚ 1449 Β) όπως ισχύει </a:t>
            </a:r>
            <a:r>
              <a:rPr lang="el-GR" sz="3200" b="1" dirty="0" smtClean="0"/>
              <a:t/>
            </a:r>
            <a:br>
              <a:rPr lang="el-GR" sz="3200" b="1" dirty="0" smtClean="0"/>
            </a:br>
            <a:r>
              <a:rPr lang="el-GR" sz="2400" b="1" dirty="0" smtClean="0"/>
              <a:t>(συνέχεια)</a:t>
            </a:r>
            <a:endParaRPr lang="el-GR" sz="2400" b="1" dirty="0"/>
          </a:p>
        </p:txBody>
      </p:sp>
      <p:sp>
        <p:nvSpPr>
          <p:cNvPr id="3" name="2 - Θέση περιεχομένου"/>
          <p:cNvSpPr>
            <a:spLocks noGrp="1"/>
          </p:cNvSpPr>
          <p:nvPr>
            <p:ph idx="1"/>
          </p:nvPr>
        </p:nvSpPr>
        <p:spPr>
          <a:xfrm>
            <a:off x="457200" y="1268760"/>
            <a:ext cx="8229600" cy="5472608"/>
          </a:xfrm>
        </p:spPr>
        <p:txBody>
          <a:bodyPr>
            <a:normAutofit lnSpcReduction="10000"/>
          </a:bodyPr>
          <a:lstStyle/>
          <a:p>
            <a:pPr algn="just">
              <a:buNone/>
            </a:pPr>
            <a:r>
              <a:rPr lang="el-GR" sz="2100" b="1" dirty="0" smtClean="0"/>
              <a:t>4. Συγκρότηση Ομάδας Διοίκησης Έργου με ρόλο:</a:t>
            </a:r>
          </a:p>
          <a:p>
            <a:pPr algn="just"/>
            <a:r>
              <a:rPr lang="el-GR" sz="2100" dirty="0" smtClean="0"/>
              <a:t>Παρακολούθηση της μεταφοράς μαθητών σε εθνικό επίπεδο και επίλυση αμφισβητήσεων της νομοθεσίας</a:t>
            </a:r>
          </a:p>
          <a:p>
            <a:pPr algn="just"/>
            <a:r>
              <a:rPr lang="el-GR" sz="2100" dirty="0" smtClean="0"/>
              <a:t>Εισήγηση στη πολ. ηγεσία για ενέργειες για επίλυση προβλημάτων</a:t>
            </a:r>
          </a:p>
          <a:p>
            <a:pPr algn="just"/>
            <a:r>
              <a:rPr lang="el-GR" sz="2100" dirty="0" smtClean="0"/>
              <a:t>Έλεγχος απολογιστικών στοιχείων</a:t>
            </a:r>
          </a:p>
          <a:p>
            <a:pPr algn="just">
              <a:buNone/>
            </a:pPr>
            <a:r>
              <a:rPr lang="el-GR" sz="2100" b="1" dirty="0" smtClean="0"/>
              <a:t>5</a:t>
            </a:r>
            <a:r>
              <a:rPr lang="el-GR" sz="2100" b="1" dirty="0" smtClean="0"/>
              <a:t>. Καθορίζει τα αρμόδια όργανα και την εμπλοκή τους στην </a:t>
            </a:r>
            <a:r>
              <a:rPr lang="el-GR" sz="2100" b="1" dirty="0" smtClean="0"/>
              <a:t>διαδικασία</a:t>
            </a:r>
          </a:p>
          <a:p>
            <a:pPr algn="just">
              <a:buNone/>
            </a:pPr>
            <a:r>
              <a:rPr lang="el-GR" sz="2100" b="1" dirty="0" smtClean="0"/>
              <a:t>6. Προβλέπει τα δικαιολογητικά για την απόδοση των δαπανών της μεταφοράς</a:t>
            </a:r>
          </a:p>
          <a:p>
            <a:pPr algn="just">
              <a:buNone/>
            </a:pPr>
            <a:r>
              <a:rPr lang="el-GR" sz="2100" b="1" dirty="0" smtClean="0"/>
              <a:t>7. Θεσπίζει το απολογισμό του </a:t>
            </a:r>
            <a:r>
              <a:rPr lang="el-GR" sz="2100" b="1" dirty="0" smtClean="0"/>
              <a:t>μ</a:t>
            </a:r>
            <a:r>
              <a:rPr lang="el-GR" sz="2100" b="1" dirty="0" smtClean="0"/>
              <a:t>εταφορικού έργου</a:t>
            </a:r>
          </a:p>
          <a:p>
            <a:pPr algn="just">
              <a:buNone/>
            </a:pPr>
            <a:r>
              <a:rPr lang="el-GR" sz="2100" b="1" dirty="0" smtClean="0"/>
              <a:t>8. Καθορίζει την πηγή χρηματοδότησης (ΚΑΠ </a:t>
            </a:r>
            <a:r>
              <a:rPr lang="el-GR" sz="2100" b="1" dirty="0" err="1" smtClean="0"/>
              <a:t>Περτιφερειών</a:t>
            </a:r>
            <a:endParaRPr lang="el-GR" sz="2100" b="1" dirty="0" smtClean="0"/>
          </a:p>
          <a:p>
            <a:pPr algn="just">
              <a:buNone/>
            </a:pPr>
            <a:r>
              <a:rPr lang="el-GR" sz="2100" b="1" dirty="0" smtClean="0"/>
              <a:t>9</a:t>
            </a:r>
            <a:r>
              <a:rPr lang="el-GR" sz="2100" b="1" dirty="0" smtClean="0"/>
              <a:t>. Καθορίζει τον τρόπο τιμολόγησης του μεταφορικού έργου με:</a:t>
            </a:r>
          </a:p>
          <a:p>
            <a:pPr algn="just"/>
            <a:r>
              <a:rPr lang="el-GR" sz="2100" dirty="0" smtClean="0"/>
              <a:t>Μαθηματικούς τύπους μεγίστου κόστους δρομολογίου</a:t>
            </a:r>
          </a:p>
          <a:p>
            <a:pPr algn="just"/>
            <a:r>
              <a:rPr lang="el-GR" sz="2100" dirty="0" smtClean="0"/>
              <a:t>Ρήτρα καυσίμου</a:t>
            </a:r>
          </a:p>
          <a:p>
            <a:pPr algn="just">
              <a:buNone/>
            </a:pPr>
            <a:endParaRPr lang="el-GR" sz="2100" b="1" dirty="0" smtClean="0"/>
          </a:p>
          <a:p>
            <a:pPr algn="just">
              <a:buNone/>
            </a:pPr>
            <a:r>
              <a:rPr lang="el-GR" sz="2100" b="1" dirty="0" smtClean="0"/>
              <a:t> </a:t>
            </a:r>
            <a:endParaRPr lang="el-GR" sz="2100" b="1" dirty="0" smtClean="0"/>
          </a:p>
          <a:p>
            <a:pPr>
              <a:buNone/>
            </a:pPr>
            <a:endParaRPr lang="el-GR" sz="21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200" b="1" dirty="0" smtClean="0"/>
              <a:t>Κατανομή δικαιουμένων μεταφοράς μαθητών ανάλογα με τον τρόπο μεταφοράς</a:t>
            </a:r>
            <a:endParaRPr lang="el-GR" sz="3200" b="1" dirty="0"/>
          </a:p>
        </p:txBody>
      </p:sp>
      <p:graphicFrame>
        <p:nvGraphicFramePr>
          <p:cNvPr id="3" name="4 - Γράφημα"/>
          <p:cNvGraphicFramePr/>
          <p:nvPr/>
        </p:nvGraphicFramePr>
        <p:xfrm>
          <a:off x="928688" y="1196751"/>
          <a:ext cx="7027688" cy="5018311"/>
        </p:xfrm>
        <a:graphic>
          <a:graphicData uri="http://schemas.openxmlformats.org/drawingml/2006/chart">
            <c:chart xmlns:c="http://schemas.openxmlformats.org/drawingml/2006/chart" xmlns:r="http://schemas.openxmlformats.org/officeDocument/2006/relationships" r:id="rId2"/>
          </a:graphicData>
        </a:graphic>
      </p:graphicFrame>
      <p:sp>
        <p:nvSpPr>
          <p:cNvPr id="4" name="3 - TextBox"/>
          <p:cNvSpPr txBox="1"/>
          <p:nvPr/>
        </p:nvSpPr>
        <p:spPr>
          <a:xfrm>
            <a:off x="683568" y="5589240"/>
            <a:ext cx="3024336" cy="830997"/>
          </a:xfrm>
          <a:prstGeom prst="rect">
            <a:avLst/>
          </a:prstGeom>
          <a:noFill/>
        </p:spPr>
        <p:txBody>
          <a:bodyPr wrap="square" rtlCol="0">
            <a:spAutoFit/>
          </a:bodyPr>
          <a:lstStyle/>
          <a:p>
            <a:r>
              <a:rPr lang="el-GR" dirty="0" smtClean="0"/>
              <a:t>Σύνολο μαθητών 212.972</a:t>
            </a:r>
          </a:p>
          <a:p>
            <a:r>
              <a:rPr lang="el-GR" sz="1200" dirty="0" smtClean="0"/>
              <a:t>(σύμφωνα με τον προγραμματισμό των Περιφερειών για </a:t>
            </a:r>
            <a:r>
              <a:rPr lang="el-GR" sz="1200" dirty="0" err="1" smtClean="0"/>
              <a:t>σχολ</a:t>
            </a:r>
            <a:r>
              <a:rPr lang="el-GR" sz="1200" dirty="0" smtClean="0"/>
              <a:t>. έτος 2014-2015</a:t>
            </a:r>
            <a:r>
              <a:rPr lang="el-GR" dirty="0" smtClean="0"/>
              <a:t>)</a:t>
            </a: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fontScale="90000"/>
          </a:bodyPr>
          <a:lstStyle/>
          <a:p>
            <a:r>
              <a:rPr lang="el-GR" sz="3600" b="1" dirty="0" smtClean="0"/>
              <a:t>Κατανομή δαπάνης μεταφοράς μαθητών ανάλογα με τον τρόπο μετα</a:t>
            </a:r>
            <a:r>
              <a:rPr lang="el-GR" sz="3200" b="1" dirty="0" smtClean="0"/>
              <a:t>φοράς</a:t>
            </a:r>
            <a:endParaRPr lang="el-GR" sz="3200" b="1" dirty="0"/>
          </a:p>
        </p:txBody>
      </p:sp>
      <p:graphicFrame>
        <p:nvGraphicFramePr>
          <p:cNvPr id="4" name="13 - Γράφημα"/>
          <p:cNvGraphicFramePr/>
          <p:nvPr/>
        </p:nvGraphicFramePr>
        <p:xfrm>
          <a:off x="1691680" y="1124744"/>
          <a:ext cx="7200800" cy="4752528"/>
        </p:xfrm>
        <a:graphic>
          <a:graphicData uri="http://schemas.openxmlformats.org/drawingml/2006/chart">
            <c:chart xmlns:c="http://schemas.openxmlformats.org/drawingml/2006/chart" xmlns:r="http://schemas.openxmlformats.org/officeDocument/2006/relationships" r:id="rId2"/>
          </a:graphicData>
        </a:graphic>
      </p:graphicFrame>
      <p:sp>
        <p:nvSpPr>
          <p:cNvPr id="6" name="5 - TextBox"/>
          <p:cNvSpPr txBox="1"/>
          <p:nvPr/>
        </p:nvSpPr>
        <p:spPr>
          <a:xfrm>
            <a:off x="539552" y="5733256"/>
            <a:ext cx="3240360" cy="830997"/>
          </a:xfrm>
          <a:prstGeom prst="rect">
            <a:avLst/>
          </a:prstGeom>
          <a:noFill/>
        </p:spPr>
        <p:txBody>
          <a:bodyPr wrap="square" rtlCol="0">
            <a:spAutoFit/>
          </a:bodyPr>
          <a:lstStyle/>
          <a:p>
            <a:r>
              <a:rPr lang="el-GR" dirty="0" smtClean="0"/>
              <a:t>Σύνολο Δαπάνης 59.100.793€</a:t>
            </a:r>
          </a:p>
          <a:p>
            <a:r>
              <a:rPr lang="el-GR" sz="1200" dirty="0" smtClean="0"/>
              <a:t>(9/11 έως 31/12/2014 σύμφωνα με τα απολογιστικά στοιχεία</a:t>
            </a:r>
            <a:r>
              <a:rPr lang="el-GR" dirty="0" smtClean="0"/>
              <a:t>)</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4638"/>
            <a:ext cx="8229600" cy="922114"/>
          </a:xfrm>
        </p:spPr>
        <p:txBody>
          <a:bodyPr>
            <a:normAutofit fontScale="90000"/>
          </a:bodyPr>
          <a:lstStyle/>
          <a:p>
            <a:r>
              <a:rPr lang="el-GR" sz="3600" b="1" dirty="0" smtClean="0"/>
              <a:t>Κατανομή μέσων μεταφοράς με δημόσια σύμβαση σύμφωνα με τον τύπο οχήματος</a:t>
            </a:r>
            <a:endParaRPr lang="el-GR" b="1" dirty="0"/>
          </a:p>
        </p:txBody>
      </p:sp>
      <p:graphicFrame>
        <p:nvGraphicFramePr>
          <p:cNvPr id="3" name="16 - Γράφημα"/>
          <p:cNvGraphicFramePr/>
          <p:nvPr/>
        </p:nvGraphicFramePr>
        <p:xfrm>
          <a:off x="1619672" y="1340768"/>
          <a:ext cx="6336704" cy="4968552"/>
        </p:xfrm>
        <a:graphic>
          <a:graphicData uri="http://schemas.openxmlformats.org/drawingml/2006/chart">
            <c:chart xmlns:c="http://schemas.openxmlformats.org/drawingml/2006/chart" xmlns:r="http://schemas.openxmlformats.org/officeDocument/2006/relationships" r:id="rId2"/>
          </a:graphicData>
        </a:graphic>
      </p:graphicFrame>
      <p:sp>
        <p:nvSpPr>
          <p:cNvPr id="4" name="3 - TextBox"/>
          <p:cNvSpPr txBox="1"/>
          <p:nvPr/>
        </p:nvSpPr>
        <p:spPr>
          <a:xfrm>
            <a:off x="539552" y="5733256"/>
            <a:ext cx="3240360" cy="738664"/>
          </a:xfrm>
          <a:prstGeom prst="rect">
            <a:avLst/>
          </a:prstGeom>
          <a:noFill/>
        </p:spPr>
        <p:txBody>
          <a:bodyPr wrap="square" rtlCol="0">
            <a:spAutoFit/>
          </a:bodyPr>
          <a:lstStyle/>
          <a:p>
            <a:r>
              <a:rPr lang="el-GR" dirty="0" smtClean="0"/>
              <a:t>Σύνολο Δρομολογίων 11.718</a:t>
            </a:r>
          </a:p>
          <a:p>
            <a:r>
              <a:rPr lang="el-GR" sz="1200" dirty="0" smtClean="0"/>
              <a:t>(σύμφωνα με τον προγραμματισμό των Περιφερειών για </a:t>
            </a:r>
            <a:r>
              <a:rPr lang="el-GR" sz="1200" dirty="0" err="1" smtClean="0"/>
              <a:t>σχολ</a:t>
            </a:r>
            <a:r>
              <a:rPr lang="el-GR" sz="1200" dirty="0" smtClean="0"/>
              <a:t>. έτος 2014-2015)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1218</TotalTime>
  <Words>1197</Words>
  <Application>Microsoft Office PowerPoint</Application>
  <PresentationFormat>Προβολή στην οθόνη (4:3)</PresentationFormat>
  <Paragraphs>158</Paragraphs>
  <Slides>18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18</vt:i4>
      </vt:variant>
    </vt:vector>
  </HeadingPairs>
  <TitlesOfParts>
    <vt:vector size="19" baseType="lpstr">
      <vt:lpstr>Θέμα του Office</vt:lpstr>
      <vt:lpstr>Η σχολική μεταφορά στην Ελλάδα:  Ένα πρόβλημα με πολλές διαστάσεις</vt:lpstr>
      <vt:lpstr>Το αντικείμενο σε αριθμούς</vt:lpstr>
      <vt:lpstr>Νομοθετικό και λοιπό έργο</vt:lpstr>
      <vt:lpstr>Κόστος μεταφοράς – αριθμός μαθητών  2010-2014 </vt:lpstr>
      <vt:lpstr>Κ.Υ.Α. 24001/2013(ΦΕΚ 1449 Β) όπως ισχύει </vt:lpstr>
      <vt:lpstr>Κ.Υ.Α. 24001/2013(ΦΕΚ 1449 Β) όπως ισχύει  (συνέχεια)</vt:lpstr>
      <vt:lpstr>Κατανομή δικαιουμένων μεταφοράς μαθητών ανάλογα με τον τρόπο μεταφοράς</vt:lpstr>
      <vt:lpstr>Κατανομή δαπάνης μεταφοράς μαθητών ανάλογα με τον τρόπο μεταφοράς</vt:lpstr>
      <vt:lpstr>Κατανομή μέσων μεταφοράς με δημόσια σύμβαση σύμφωνα με τον τύπο οχήματος</vt:lpstr>
      <vt:lpstr>Γόνιμο - Άγονο μέρος διεθνών διαγωνισμών</vt:lpstr>
      <vt:lpstr>Αναπτυχθείς ανταγωνισμός</vt:lpstr>
      <vt:lpstr>Διαπιστώσεις από τους διεθνείς διαγωνισμούς</vt:lpstr>
      <vt:lpstr>Λόγοι μη γόνιμων διαγωνισμών</vt:lpstr>
      <vt:lpstr>Λόγοι μη γόνιμων διαγωνισμών (συνέχεια)</vt:lpstr>
      <vt:lpstr>Άμεσα μέτρα που έχουν ληφθεί για την θεραπεία των προβλημάτων</vt:lpstr>
      <vt:lpstr>Άμεσα μέτρα που έχουν ληφθεί για την θεραπεία των προβλημάτων (συνέχεια)</vt:lpstr>
      <vt:lpstr>Μέτρα για την αντιμετώπιση του προβλήματος της μεταφοράς μαθητών</vt:lpstr>
      <vt:lpstr>Ευχαριστώ για  την προσοχή σας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σχολική μεταφορά στην Ελλάδα:  Ένα πρόβλημα με πολλές διαστάσεις</dc:title>
  <dc:creator>george</dc:creator>
  <cp:lastModifiedBy>george</cp:lastModifiedBy>
  <cp:revision>25</cp:revision>
  <dcterms:created xsi:type="dcterms:W3CDTF">2015-03-23T17:19:04Z</dcterms:created>
  <dcterms:modified xsi:type="dcterms:W3CDTF">2015-03-26T20:26:19Z</dcterms:modified>
</cp:coreProperties>
</file>