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16"/>
  </p:handoutMasterIdLst>
  <p:sldIdLst>
    <p:sldId id="263" r:id="rId2"/>
    <p:sldId id="264" r:id="rId3"/>
    <p:sldId id="256" r:id="rId4"/>
    <p:sldId id="257" r:id="rId5"/>
    <p:sldId id="258" r:id="rId6"/>
    <p:sldId id="261" r:id="rId7"/>
    <p:sldId id="262" r:id="rId8"/>
    <p:sldId id="266" r:id="rId9"/>
    <p:sldId id="265" r:id="rId10"/>
    <p:sldId id="267" r:id="rId11"/>
    <p:sldId id="259" r:id="rId12"/>
    <p:sldId id="260" r:id="rId13"/>
    <p:sldId id="268" r:id="rId14"/>
    <p:sldId id="269" r:id="rId1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l-G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l-GR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l-GR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D3B6D69-812D-406D-99A6-59FB16AA12F8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481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482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2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483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01E34F-B911-4DA7-8E4D-49D81593AC5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4D8462-1B0F-4310-8D2E-63FBD041595D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590857-4A50-43FA-98A6-80D3CB776A64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C655F25-B7ED-43CA-8D49-2B9A7F6688E6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A2E4300-B0EE-450A-BD05-9E852549856D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AD33FE-CF38-4349-AE5C-68AC001F57AB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AEF206-0F4A-4AD1-8C02-D030FFCDFAA6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105887-3948-4126-B366-0406ED82B353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F6EB9C-C6A4-495B-BD3B-943E3BD9EB76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0BD670-E0DD-422C-9FCC-D72193A380DA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5F8239-0744-40E2-9A7E-F5DBD2470866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441424-916D-4200-B545-16121729134F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D8F161-B2FB-4C79-84C9-99F047E79970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l-G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3B4FE8A-63C2-4F49-A962-2E76F1249927}" type="slidenum">
              <a:rPr lang="el-GR"/>
              <a:pPr/>
              <a:t>‹#›</a:t>
            </a:fld>
            <a:endParaRPr lang="el-GR"/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379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37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338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l-GR"/>
          </a:p>
        </p:txBody>
      </p:sp>
      <p:sp>
        <p:nvSpPr>
          <p:cNvPr id="338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41663"/>
            <a:ext cx="7772400" cy="1727200"/>
          </a:xfrm>
        </p:spPr>
        <p:txBody>
          <a:bodyPr/>
          <a:lstStyle/>
          <a:p>
            <a:r>
              <a:rPr lang="el-GR" sz="4500" u="sng">
                <a:solidFill>
                  <a:srgbClr val="CCECFF"/>
                </a:solidFill>
                <a:latin typeface="Times New Roman" pitchFamily="18" charset="0"/>
              </a:rPr>
              <a:t>Δημόσια Σχολική Μεταφορά:</a:t>
            </a:r>
            <a:br>
              <a:rPr lang="el-GR" sz="4500" u="sng">
                <a:solidFill>
                  <a:srgbClr val="CCECFF"/>
                </a:solidFill>
                <a:latin typeface="Times New Roman" pitchFamily="18" charset="0"/>
              </a:rPr>
            </a:br>
            <a:r>
              <a:rPr lang="el-GR" sz="3200">
                <a:solidFill>
                  <a:schemeClr val="folHlink"/>
                </a:solidFill>
                <a:latin typeface="Times New Roman" pitchFamily="18" charset="0"/>
              </a:rPr>
              <a:t>Οργάνωση &amp; προβλήματα του συστήματος σχολικών μεταφορών στην Π.Κ.Μ.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2250"/>
            <a:ext cx="6400800" cy="9350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>
                <a:solidFill>
                  <a:srgbClr val="99CCFF"/>
                </a:solidFill>
              </a:rPr>
              <a:t>Θεοφάνης Παπάς</a:t>
            </a:r>
          </a:p>
          <a:p>
            <a:pPr>
              <a:lnSpc>
                <a:spcPct val="80000"/>
              </a:lnSpc>
            </a:pPr>
            <a:r>
              <a:rPr lang="el-GR" sz="2400"/>
              <a:t>Αντιπεριφερειάρχης Επιχειρηματικότητας,              Ανταγωνιστικότητας &amp; Περιβάλλοντος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755650" y="476250"/>
            <a:ext cx="7704138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l-GR" b="1">
              <a:latin typeface="Times New Roman" pitchFamily="18" charset="0"/>
            </a:endParaRPr>
          </a:p>
          <a:p>
            <a:pPr algn="ctr"/>
            <a:r>
              <a:rPr lang="el-GR" sz="2800" b="1">
                <a:latin typeface="Times New Roman" pitchFamily="18" charset="0"/>
              </a:rPr>
              <a:t>ΠΕΡΙΦΕΡΕΙΑ ΚΕΝΤΡΙΚΗΣ ΜΑΚΕΔΟΝΙΑΣ</a:t>
            </a:r>
          </a:p>
          <a:p>
            <a:pPr algn="ctr"/>
            <a:endParaRPr lang="el-GR" sz="2800" b="1">
              <a:latin typeface="Times New Roman" pitchFamily="18" charset="0"/>
            </a:endParaRP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260350"/>
            <a:ext cx="57467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6" descr="Αποτέλεσμα εικόνας για μεταφορά μαθητών ΑΜΕ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341438"/>
            <a:ext cx="2952750" cy="1800225"/>
          </a:xfrm>
          <a:prstGeom prst="rect">
            <a:avLst/>
          </a:prstGeom>
          <a:noFill/>
        </p:spPr>
      </p:pic>
      <p:pic>
        <p:nvPicPr>
          <p:cNvPr id="47111" name="Picture 7" descr="Αποτέλεσμα εικόνας για χαρτες δρομολογίων μεταφοράς μαθητών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5963" y="1341438"/>
            <a:ext cx="2736850" cy="1800225"/>
          </a:xfrm>
          <a:prstGeom prst="rect">
            <a:avLst/>
          </a:prstGeom>
          <a:noFill/>
        </p:spPr>
      </p:pic>
      <p:pic>
        <p:nvPicPr>
          <p:cNvPr id="47112" name="Picture 8" descr="Αποτέλεσμα εικόνας για μεταφορά μαθητών ΑΜΕΑ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1341438"/>
            <a:ext cx="2547938" cy="18002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u="sng"/>
              <a:t>Προβληματική αποστολή στοιχείων από Διευθύνσεις Εκπαίδευσης προς την Π.Κ.Μ.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11325"/>
            <a:ext cx="8642350" cy="4525963"/>
          </a:xfrm>
        </p:spPr>
        <p:txBody>
          <a:bodyPr/>
          <a:lstStyle/>
          <a:p>
            <a:r>
              <a:rPr lang="el-GR"/>
              <a:t>Χωρίς επεξεργασία </a:t>
            </a:r>
            <a:r>
              <a:rPr lang="el-GR">
                <a:solidFill>
                  <a:srgbClr val="FF0000"/>
                </a:solidFill>
              </a:rPr>
              <a:t>(αφιλτράριστη)</a:t>
            </a:r>
            <a:r>
              <a:rPr lang="el-GR"/>
              <a:t> αποστολή στοιχείων από τους Διευθυντές των Σχολείων                 </a:t>
            </a:r>
            <a:r>
              <a:rPr lang="el-GR" i="1">
                <a:solidFill>
                  <a:schemeClr val="hlink"/>
                </a:solidFill>
              </a:rPr>
              <a:t>(σε πολλές περιπτώσεις εντάσσουν στην κατανομή όλους τους μαθητές του σχολείου, δικαιούχους και μη).</a:t>
            </a:r>
          </a:p>
          <a:p>
            <a:r>
              <a:rPr lang="el-GR"/>
              <a:t>Πίνακες με </a:t>
            </a:r>
            <a:r>
              <a:rPr lang="el-GR">
                <a:solidFill>
                  <a:srgbClr val="FF0000"/>
                </a:solidFill>
              </a:rPr>
              <a:t>ελλείψεις στοιχείων</a:t>
            </a:r>
            <a:r>
              <a:rPr lang="el-GR"/>
              <a:t> δικαιούχων μαθητών.</a:t>
            </a:r>
          </a:p>
          <a:p>
            <a:r>
              <a:rPr lang="el-GR"/>
              <a:t>Μη τήρηση της </a:t>
            </a:r>
            <a:r>
              <a:rPr lang="el-GR">
                <a:solidFill>
                  <a:srgbClr val="FF0000"/>
                </a:solidFill>
              </a:rPr>
              <a:t>χωροταξικής</a:t>
            </a:r>
            <a:r>
              <a:rPr lang="el-GR"/>
              <a:t> κατανομής.</a:t>
            </a:r>
          </a:p>
          <a:p>
            <a:r>
              <a:rPr lang="el-GR">
                <a:solidFill>
                  <a:srgbClr val="FF0000"/>
                </a:solidFill>
              </a:rPr>
              <a:t>Μη έγκαιρη</a:t>
            </a:r>
            <a:r>
              <a:rPr lang="el-GR"/>
              <a:t> αποστολή των πινάκων δικαιούχων μαθητών.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el-GR" sz="3400" u="sng"/>
              <a:t>Επικαιροποιήσεις στοιχείων μαθητών ΑΜΕΑ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908050"/>
            <a:ext cx="5832475" cy="57610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/>
              <a:t>Σημαντικές </a:t>
            </a:r>
            <a:r>
              <a:rPr lang="el-GR">
                <a:solidFill>
                  <a:srgbClr val="FF0000"/>
                </a:solidFill>
              </a:rPr>
              <a:t>αλλαγές στοιχείων</a:t>
            </a:r>
            <a:r>
              <a:rPr lang="el-GR"/>
              <a:t> μαθητών </a:t>
            </a:r>
            <a:r>
              <a:rPr lang="el-GR">
                <a:solidFill>
                  <a:schemeClr val="hlink"/>
                </a:solidFill>
              </a:rPr>
              <a:t>ΑΜΕΑ.</a:t>
            </a:r>
          </a:p>
          <a:p>
            <a:pPr>
              <a:lnSpc>
                <a:spcPct val="90000"/>
              </a:lnSpc>
            </a:pPr>
            <a:r>
              <a:rPr lang="el-GR"/>
              <a:t>Οι σχολικές μονάδες ΑΜΕΑ,   δεν δέχονται μαθητές βάσει χωροταξικής κατανομής.</a:t>
            </a:r>
          </a:p>
          <a:p>
            <a:pPr>
              <a:lnSpc>
                <a:spcPct val="90000"/>
              </a:lnSpc>
            </a:pPr>
            <a:r>
              <a:rPr lang="el-GR"/>
              <a:t>Τροποποιήσεις που αλλάζουν όλη τη μορφή του δρομολογίου </a:t>
            </a:r>
            <a:r>
              <a:rPr lang="el-GR" sz="2800" i="1">
                <a:solidFill>
                  <a:schemeClr val="hlink"/>
                </a:solidFill>
              </a:rPr>
              <a:t>(</a:t>
            </a:r>
            <a:r>
              <a:rPr lang="el-GR" sz="2800" i="1">
                <a:solidFill>
                  <a:srgbClr val="FF0000"/>
                </a:solidFill>
              </a:rPr>
              <a:t>π.χ.</a:t>
            </a:r>
            <a:r>
              <a:rPr lang="el-GR" sz="2800" i="1">
                <a:solidFill>
                  <a:schemeClr val="hlink"/>
                </a:solidFill>
              </a:rPr>
              <a:t> μαθητής με τόπο κατοικίας το Καλοχώρι,  να φοιτά σε σχολείο ΑΜΕΑ στη Θέρμη).</a:t>
            </a:r>
          </a:p>
          <a:p>
            <a:pPr>
              <a:lnSpc>
                <a:spcPct val="90000"/>
              </a:lnSpc>
            </a:pPr>
            <a:r>
              <a:rPr lang="el-GR">
                <a:solidFill>
                  <a:srgbClr val="FF0000"/>
                </a:solidFill>
              </a:rPr>
              <a:t>Πολύωρη παραμονή</a:t>
            </a:r>
            <a:r>
              <a:rPr lang="el-GR"/>
              <a:t> παιδιών με ιδιαίτερα προβλήματα υγείας εντός των μέσων μεταφοράς.</a:t>
            </a:r>
          </a:p>
          <a:p>
            <a:pPr>
              <a:lnSpc>
                <a:spcPct val="90000"/>
              </a:lnSpc>
            </a:pPr>
            <a:endParaRPr lang="el-GR" i="1">
              <a:solidFill>
                <a:schemeClr val="hlink"/>
              </a:solidFill>
            </a:endParaRPr>
          </a:p>
        </p:txBody>
      </p:sp>
      <p:sp>
        <p:nvSpPr>
          <p:cNvPr id="40968" name="AutoShape 8" descr="Αποτέλεσμα εικόνας για ΛΕΩΦΟΡΕΙΟ ΑΜΕΑ ΟΑΣ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40970" name="Picture 10" descr="Αποτέλεσμα εικόνας για ΛΕΩΦΟΡΕΙα ΑΜΕ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908050"/>
            <a:ext cx="2538412" cy="1847850"/>
          </a:xfrm>
          <a:prstGeom prst="rect">
            <a:avLst/>
          </a:prstGeom>
          <a:noFill/>
        </p:spPr>
      </p:pic>
      <p:pic>
        <p:nvPicPr>
          <p:cNvPr id="40972" name="Picture 12" descr="Αποτέλεσμα εικόνας για ΛΕΩΦΟΡΕΙα ΑΜΕ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2997200"/>
            <a:ext cx="2538412" cy="1847850"/>
          </a:xfrm>
          <a:prstGeom prst="rect">
            <a:avLst/>
          </a:prstGeom>
          <a:noFill/>
        </p:spPr>
      </p:pic>
      <p:pic>
        <p:nvPicPr>
          <p:cNvPr id="40978" name="Picture 18" descr="Αποτέλεσμα εικόνας για μεταφορά μαθητών ΑΜΕ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6313" y="4999038"/>
            <a:ext cx="2547937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33375"/>
            <a:ext cx="8229600" cy="777875"/>
          </a:xfrm>
        </p:spPr>
        <p:txBody>
          <a:bodyPr/>
          <a:lstStyle/>
          <a:p>
            <a:r>
              <a:rPr lang="el-GR" sz="3300" u="sng"/>
              <a:t>Διάρκεια δρομολογίων &amp; αναμονή μαθητών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1125538"/>
            <a:ext cx="6659562" cy="5399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600"/>
              <a:t>Η ΚΥΑ 24001 δεν καθορίζει σαφώς την </a:t>
            </a:r>
            <a:r>
              <a:rPr lang="el-GR" sz="2600">
                <a:solidFill>
                  <a:schemeClr val="hlink"/>
                </a:solidFill>
              </a:rPr>
              <a:t>ενδεδειγμένη διάρκεια</a:t>
            </a:r>
            <a:r>
              <a:rPr lang="el-GR" sz="2600"/>
              <a:t> των δρομολογίων από την επιβίβαση έως και την αποβίβαση των μαθητών, κατά τη μεταφορά τους από την κατοικίας τους προς το σχολείο και αντίστροφα. </a:t>
            </a:r>
          </a:p>
          <a:p>
            <a:pPr>
              <a:lnSpc>
                <a:spcPct val="90000"/>
              </a:lnSpc>
            </a:pPr>
            <a:r>
              <a:rPr lang="el-GR" sz="2600"/>
              <a:t>Συμπληρωματική ανάγκη αντιμετώπισης μεταφοράς, λόγω </a:t>
            </a:r>
            <a:r>
              <a:rPr lang="el-GR" sz="2600">
                <a:solidFill>
                  <a:schemeClr val="hlink"/>
                </a:solidFill>
              </a:rPr>
              <a:t>διαφορετικής διάρθρωσης</a:t>
            </a:r>
            <a:r>
              <a:rPr lang="el-GR" sz="2600"/>
              <a:t> προγράμματος σπουδών, λόγω διαφορετικών ωρών προσέλευσης ή αποχώρησης.</a:t>
            </a:r>
          </a:p>
          <a:p>
            <a:pPr>
              <a:lnSpc>
                <a:spcPct val="90000"/>
              </a:lnSpc>
            </a:pPr>
            <a:r>
              <a:rPr lang="el-GR" sz="2600"/>
              <a:t>Αναμονή μαθητών στα σχολικά συγκροτήματα, άνω των </a:t>
            </a:r>
            <a:r>
              <a:rPr lang="el-GR" sz="2600">
                <a:solidFill>
                  <a:schemeClr val="hlink"/>
                </a:solidFill>
              </a:rPr>
              <a:t>90 λεπτών</a:t>
            </a:r>
            <a:r>
              <a:rPr lang="el-GR" sz="2600"/>
              <a:t> έως το επόμενο δρομολόγιο.</a:t>
            </a:r>
          </a:p>
          <a:p>
            <a:pPr>
              <a:lnSpc>
                <a:spcPct val="90000"/>
              </a:lnSpc>
            </a:pPr>
            <a:r>
              <a:rPr lang="el-GR" sz="2600"/>
              <a:t>Ιδιαίτερα προβλήματα για μαθητές </a:t>
            </a:r>
            <a:r>
              <a:rPr lang="el-GR" sz="2600">
                <a:solidFill>
                  <a:schemeClr val="hlink"/>
                </a:solidFill>
              </a:rPr>
              <a:t>ΑΜΕΑ</a:t>
            </a:r>
            <a:r>
              <a:rPr lang="el-GR" sz="2600"/>
              <a:t>, </a:t>
            </a:r>
            <a:r>
              <a:rPr lang="el-GR" sz="2600">
                <a:solidFill>
                  <a:schemeClr val="hlink"/>
                </a:solidFill>
              </a:rPr>
              <a:t>νηπιαγωγείων </a:t>
            </a:r>
            <a:r>
              <a:rPr lang="el-GR" sz="2600"/>
              <a:t>και </a:t>
            </a:r>
            <a:r>
              <a:rPr lang="el-GR" sz="2600">
                <a:solidFill>
                  <a:schemeClr val="hlink"/>
                </a:solidFill>
              </a:rPr>
              <a:t>πρώτων τάξεων</a:t>
            </a:r>
            <a:r>
              <a:rPr lang="el-GR" sz="2600"/>
              <a:t> της Πρωτοβάθμιας Εκπαίδευσης.</a:t>
            </a:r>
          </a:p>
        </p:txBody>
      </p:sp>
      <p:pic>
        <p:nvPicPr>
          <p:cNvPr id="44036" name="Picture 4" descr="Αποτέλεσμα εικόνας για μεταφορά μαθητών ΑΜΕ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96975"/>
            <a:ext cx="2466975" cy="1847850"/>
          </a:xfrm>
          <a:prstGeom prst="rect">
            <a:avLst/>
          </a:prstGeom>
          <a:noFill/>
        </p:spPr>
      </p:pic>
      <p:pic>
        <p:nvPicPr>
          <p:cNvPr id="44044" name="Picture 12" descr="Αποτέλεσμα εικόνας για σταση μαθητε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3" y="4999038"/>
            <a:ext cx="2474912" cy="1743075"/>
          </a:xfrm>
          <a:prstGeom prst="rect">
            <a:avLst/>
          </a:prstGeom>
          <a:noFill/>
        </p:spPr>
      </p:pic>
      <p:pic>
        <p:nvPicPr>
          <p:cNvPr id="44046" name="Picture 14" descr="Αποτέλεσμα εικόνας για μαθητές πρωτης τάξη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3094038"/>
            <a:ext cx="2476500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r>
              <a:rPr lang="el-GR" sz="3600" u="sng"/>
              <a:t>Διαγωνισμοί ανάθεσης υπηρεσιών μεταφοράς μαθητών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036050" cy="53292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600"/>
              <a:t>Περιπτώσεις όπου, μετά τη διενέργεια του 2</a:t>
            </a:r>
            <a:r>
              <a:rPr lang="el-GR" sz="2600" baseline="30000"/>
              <a:t>ου</a:t>
            </a:r>
            <a:r>
              <a:rPr lang="el-GR" sz="2600"/>
              <a:t> σταδίου του </a:t>
            </a:r>
            <a:r>
              <a:rPr lang="el-GR" sz="2600">
                <a:solidFill>
                  <a:srgbClr val="FF0000"/>
                </a:solidFill>
              </a:rPr>
              <a:t>Διεθνή Διαγωνισμού</a:t>
            </a:r>
            <a:r>
              <a:rPr lang="el-GR" sz="2600"/>
              <a:t> (άνοιγμα οικονομικών προσφορών) και πριν την ανακήρυξη οριστικών αναδόχων, παρατηρήθηκε η ύπαρξη δρομολογίων για τα οποία δεν έχουν κατατεθεί προσφορές.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l-GR" sz="2800" u="sng">
                <a:solidFill>
                  <a:schemeClr val="hlink"/>
                </a:solidFill>
              </a:rPr>
              <a:t>Αποτέλεσμα :</a:t>
            </a:r>
            <a:r>
              <a:rPr lang="el-GR" sz="2800"/>
              <a:t> </a:t>
            </a:r>
            <a:r>
              <a:rPr lang="el-GR" sz="2800" i="1"/>
              <a:t>Μεγάλο μέρος του προκηρυγμένου μεταφορικού έργου παραμένει </a:t>
            </a:r>
            <a:r>
              <a:rPr lang="el-GR" sz="2800" i="1">
                <a:solidFill>
                  <a:srgbClr val="FF0000"/>
                </a:solidFill>
              </a:rPr>
              <a:t>αδιάθετο</a:t>
            </a:r>
            <a:r>
              <a:rPr lang="el-GR" sz="2800" i="1"/>
              <a:t>.</a:t>
            </a:r>
          </a:p>
          <a:p>
            <a:pPr>
              <a:lnSpc>
                <a:spcPct val="80000"/>
              </a:lnSpc>
            </a:pPr>
            <a:r>
              <a:rPr lang="el-GR" sz="2600"/>
              <a:t>Μεγάλο απαιτούμενο χρονικό διάστημα για </a:t>
            </a:r>
            <a:r>
              <a:rPr lang="el-GR" sz="2600">
                <a:solidFill>
                  <a:schemeClr val="hlink"/>
                </a:solidFill>
              </a:rPr>
              <a:t>προσυμβατικό έλεγχο</a:t>
            </a:r>
            <a:r>
              <a:rPr lang="el-GR" sz="2600"/>
              <a:t> του κατακυρωμένου έργου του Διεθνή Διαγωνισμού.</a:t>
            </a:r>
          </a:p>
          <a:p>
            <a:pPr>
              <a:lnSpc>
                <a:spcPct val="80000"/>
              </a:lnSpc>
            </a:pPr>
            <a:r>
              <a:rPr lang="el-GR" sz="2600"/>
              <a:t>Χρονοβόρες διαγωνιστικές διαδικασίες </a:t>
            </a:r>
            <a:r>
              <a:rPr lang="el-GR" sz="2600">
                <a:solidFill>
                  <a:schemeClr val="hlink"/>
                </a:solidFill>
              </a:rPr>
              <a:t>επαναπροκήρυξης</a:t>
            </a:r>
            <a:r>
              <a:rPr lang="el-GR" sz="2600"/>
              <a:t> του αδιάθετου μεταφορικού έργου.</a:t>
            </a:r>
          </a:p>
          <a:p>
            <a:pPr>
              <a:lnSpc>
                <a:spcPct val="80000"/>
              </a:lnSpc>
            </a:pPr>
            <a:r>
              <a:rPr lang="el-GR" sz="2600"/>
              <a:t>Διαγωνιστική διαδικασία μέσω </a:t>
            </a:r>
            <a:r>
              <a:rPr lang="el-GR" sz="2600">
                <a:solidFill>
                  <a:schemeClr val="hlink"/>
                </a:solidFill>
              </a:rPr>
              <a:t>Εθνικού Συστήματος Ηλεκτρονικών Δημοσίων Συμβάσεων.</a:t>
            </a:r>
          </a:p>
          <a:p>
            <a:pPr>
              <a:lnSpc>
                <a:spcPct val="80000"/>
              </a:lnSpc>
            </a:pPr>
            <a:r>
              <a:rPr lang="el-GR" sz="2600"/>
              <a:t>Δυσχέρειες στη διενέργεια </a:t>
            </a:r>
            <a:r>
              <a:rPr lang="el-GR" sz="2600">
                <a:solidFill>
                  <a:srgbClr val="FF0000"/>
                </a:solidFill>
              </a:rPr>
              <a:t>Πρόχειρου Διαγωνισμού</a:t>
            </a:r>
            <a:r>
              <a:rPr lang="el-GR" sz="2600"/>
              <a:t>, αλλά και των διαπραγματεύσεων προκειμένου να ανατεθεί το σύνολο του έργου.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646363"/>
            <a:ext cx="8229600" cy="1143000"/>
          </a:xfrm>
        </p:spPr>
        <p:txBody>
          <a:bodyPr/>
          <a:lstStyle/>
          <a:p>
            <a:r>
              <a:rPr lang="el-GR"/>
              <a:t>Σας ευχαριστώ!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913"/>
            <a:ext cx="8229600" cy="777875"/>
          </a:xfrm>
        </p:spPr>
        <p:txBody>
          <a:bodyPr/>
          <a:lstStyle/>
          <a:p>
            <a:r>
              <a:rPr lang="el-GR" sz="4000" u="sng"/>
              <a:t>Προϋποθέσεις δικαιούχων μεταφοράς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13788" cy="518477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l-GR" sz="2800">
                <a:solidFill>
                  <a:schemeClr val="folHlink"/>
                </a:solidFill>
              </a:rPr>
              <a:t>Συλλογή στοιχείων μαθητών δικαιούχων δωρεάν μεταφοράς βάσει προϋποθέσεων Κ.Υ.Α. 24001/2013 :</a:t>
            </a:r>
          </a:p>
          <a:p>
            <a:pPr>
              <a:lnSpc>
                <a:spcPct val="90000"/>
              </a:lnSpc>
            </a:pPr>
            <a:r>
              <a:rPr lang="el-GR" sz="2800"/>
              <a:t>Χιλιομετρικές αποστάσεις κατοικίας-σχολικής μονάδας (εκτός περιπτώσεων ΑΜΕΑ).</a:t>
            </a:r>
          </a:p>
          <a:p>
            <a:pPr>
              <a:lnSpc>
                <a:spcPct val="90000"/>
              </a:lnSpc>
            </a:pPr>
            <a:r>
              <a:rPr lang="el-GR" sz="2800"/>
              <a:t>Να μην έχουν ολοκληρώσει τη Β’ βάθμια εκπαίδευση.</a:t>
            </a:r>
          </a:p>
          <a:p>
            <a:pPr>
              <a:lnSpc>
                <a:spcPct val="90000"/>
              </a:lnSpc>
            </a:pPr>
            <a:r>
              <a:rPr lang="el-GR" sz="2800"/>
              <a:t>Εγγραφή σε σχολικές μονάδες σύμφωνα με τη χωροταξική κατανομή των Διευθύνσεων Α’βάθμιας &amp; Β’βάθμιας Εκπαίδευσης.</a:t>
            </a:r>
          </a:p>
          <a:p>
            <a:pPr>
              <a:lnSpc>
                <a:spcPct val="90000"/>
              </a:lnSpc>
            </a:pPr>
            <a:r>
              <a:rPr lang="el-GR" sz="2800"/>
              <a:t>Αρμόδια Περιφέρεια για τη μεταφορά μαθητών, ανεξάρτητα του τόπου κατοικίας και του τρόπου μεταφοράς, είναι η Περιφέρεια εντός των ορίων της οποίας βρίσκεται η σχολική μονάδα στην οποία μεταφέρονται οι μαθητές.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772400" cy="539750"/>
          </a:xfrm>
        </p:spPr>
        <p:txBody>
          <a:bodyPr/>
          <a:lstStyle/>
          <a:p>
            <a:r>
              <a:rPr lang="el-GR" sz="4000" u="sng"/>
              <a:t>Χιλιομετρικές αποστάσεις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844675"/>
            <a:ext cx="4032250" cy="4608513"/>
          </a:xfrm>
          <a:ln>
            <a:solidFill>
              <a:schemeClr val="hlink"/>
            </a:solidFill>
          </a:ln>
        </p:spPr>
        <p:txBody>
          <a:bodyPr/>
          <a:lstStyle/>
          <a:p>
            <a:r>
              <a:rPr lang="el-GR" u="sng">
                <a:solidFill>
                  <a:schemeClr val="hlink"/>
                </a:solidFill>
              </a:rPr>
              <a:t>Ειδικά Μαθητικά Δελτία (Ε.Μ.Δ.)</a:t>
            </a:r>
          </a:p>
          <a:p>
            <a:pPr algn="l">
              <a:buFont typeface="Wingdings" pitchFamily="2" charset="2"/>
              <a:buChar char="n"/>
            </a:pPr>
            <a:r>
              <a:rPr lang="el-GR"/>
              <a:t> </a:t>
            </a:r>
            <a:r>
              <a:rPr lang="el-GR">
                <a:solidFill>
                  <a:srgbClr val="FF0000"/>
                </a:solidFill>
              </a:rPr>
              <a:t>1200</a:t>
            </a:r>
            <a:r>
              <a:rPr lang="el-GR"/>
              <a:t> μέτρα, μαθητές  Α’ Βάθμιας Εκπαίδευσης</a:t>
            </a:r>
          </a:p>
          <a:p>
            <a:pPr algn="l">
              <a:buFont typeface="Wingdings" pitchFamily="2" charset="2"/>
              <a:buChar char="n"/>
            </a:pPr>
            <a:r>
              <a:rPr lang="el-GR"/>
              <a:t> </a:t>
            </a:r>
            <a:r>
              <a:rPr lang="el-GR">
                <a:solidFill>
                  <a:srgbClr val="FF0000"/>
                </a:solidFill>
              </a:rPr>
              <a:t>2500 </a:t>
            </a:r>
            <a:r>
              <a:rPr lang="el-GR"/>
              <a:t>μέτρα, μαθητές Γυμνασίων</a:t>
            </a:r>
          </a:p>
          <a:p>
            <a:pPr algn="l">
              <a:buFont typeface="Wingdings" pitchFamily="2" charset="2"/>
              <a:buChar char="n"/>
            </a:pPr>
            <a:r>
              <a:rPr lang="el-GR"/>
              <a:t> </a:t>
            </a:r>
            <a:r>
              <a:rPr lang="el-GR">
                <a:solidFill>
                  <a:srgbClr val="FF0000"/>
                </a:solidFill>
              </a:rPr>
              <a:t>4000</a:t>
            </a:r>
            <a:r>
              <a:rPr lang="el-GR"/>
              <a:t> μέτρα, μαθητές Λυκείων</a:t>
            </a:r>
          </a:p>
          <a:p>
            <a:pPr algn="l"/>
            <a:endParaRPr lang="el-GR"/>
          </a:p>
          <a:p>
            <a:pPr algn="l">
              <a:buFont typeface="Wingdings" pitchFamily="2" charset="2"/>
              <a:buChar char="n"/>
            </a:pPr>
            <a:endParaRPr lang="el-G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643438" y="1844675"/>
            <a:ext cx="4105275" cy="46101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l-GR" sz="3200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Δημόσια Σύμβαση Υπηρεσιών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l-G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1200</a:t>
            </a:r>
            <a:r>
              <a:rPr lang="el-G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μέτρα, μαθητές  Α’ Βάθμιας Εκπαίδευσης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l-G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4000</a:t>
            </a:r>
            <a:r>
              <a:rPr lang="el-G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μέτρα, μαθητές Γυμνασίων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l-G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5000</a:t>
            </a:r>
            <a:r>
              <a:rPr lang="el-G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μέτρα, μαθητές Λυκείων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l-GR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11188" y="981075"/>
            <a:ext cx="8208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>
                <a:solidFill>
                  <a:srgbClr val="FF0000"/>
                </a:solidFill>
              </a:rPr>
              <a:t>Δωρεάν Μεταφορά Μαθητών Δημόσιων Σχολείων :</a:t>
            </a: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3779838" y="1484313"/>
            <a:ext cx="504825" cy="2889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716463" y="1484313"/>
            <a:ext cx="431800" cy="2889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913"/>
            <a:ext cx="8229600" cy="706437"/>
          </a:xfrm>
        </p:spPr>
        <p:txBody>
          <a:bodyPr/>
          <a:lstStyle/>
          <a:p>
            <a:r>
              <a:rPr lang="el-GR" sz="3600" u="sng"/>
              <a:t>Τρόποι μεταφοράς δικαιούχων μαθητών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96975"/>
            <a:ext cx="4316413" cy="4929188"/>
          </a:xfrm>
        </p:spPr>
        <p:txBody>
          <a:bodyPr/>
          <a:lstStyle/>
          <a:p>
            <a:r>
              <a:rPr lang="el-GR" sz="3400"/>
              <a:t>Αστική δημόσια συγκοινωνία (Ε.Μ.Δ.)</a:t>
            </a:r>
          </a:p>
          <a:p>
            <a:pPr>
              <a:buFont typeface="Wingdings" pitchFamily="2" charset="2"/>
              <a:buNone/>
            </a:pPr>
            <a:endParaRPr lang="el-GR" sz="3400"/>
          </a:p>
          <a:p>
            <a:r>
              <a:rPr lang="el-GR" sz="3400"/>
              <a:t>Ίδια μέσα Περιφέρειας &amp; Δήμων</a:t>
            </a:r>
          </a:p>
          <a:p>
            <a:pPr>
              <a:buFont typeface="Wingdings" pitchFamily="2" charset="2"/>
              <a:buNone/>
            </a:pPr>
            <a:endParaRPr lang="el-GR" sz="3400"/>
          </a:p>
          <a:p>
            <a:r>
              <a:rPr lang="el-GR" sz="3400"/>
              <a:t>Δημόσια Σύμβαση Υπηρεσιών</a:t>
            </a:r>
          </a:p>
          <a:p>
            <a:pPr>
              <a:buFont typeface="Wingdings" pitchFamily="2" charset="2"/>
              <a:buNone/>
            </a:pPr>
            <a:endParaRPr lang="el-GR" sz="3400"/>
          </a:p>
        </p:txBody>
      </p:sp>
      <p:pic>
        <p:nvPicPr>
          <p:cNvPr id="36873" name="Picture 9" descr="Αποτέλεσμα εικόνας για ΑΣΤΙΚΑ ΛΕΩΦΟΡΕΙΑ ΘΕΣΣΑΛΟΝΙΚ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981075"/>
            <a:ext cx="2173288" cy="1528763"/>
          </a:xfrm>
          <a:prstGeom prst="rect">
            <a:avLst/>
          </a:prstGeom>
          <a:noFill/>
        </p:spPr>
      </p:pic>
      <p:pic>
        <p:nvPicPr>
          <p:cNvPr id="36875" name="Picture 11" descr="Αποτέλεσμα εικόνας για ΛΕΩΦΟΡΕΙΑ ΔΗΜΩ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2708275"/>
            <a:ext cx="2268537" cy="1657350"/>
          </a:xfrm>
          <a:prstGeom prst="rect">
            <a:avLst/>
          </a:prstGeom>
          <a:noFill/>
        </p:spPr>
      </p:pic>
      <p:sp>
        <p:nvSpPr>
          <p:cNvPr id="36879" name="AutoShape 15" descr="Αποτέλεσμα εικόνας για λεωφορεια κτελ θεσσαλονικης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36881" name="AutoShape 17" descr="Αποτέλεσμα εικόνας για ΜΙΝΙ ΜΠΑΣ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36883" name="AutoShape 19" descr="Αποτέλεσμα εικόνας για λεωφορεια κτελ θεσσαλονικης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36885" name="AutoShape 21" descr="Αποτέλεσμα εικόνας για λεωφορεια κτελ θεσσαλονικης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36887" name="AutoShape 23" descr="Αποτέλεσμα εικόνας για λεωφορεια κτελ θεσσαλονικης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36889" name="Picture 25" descr="Αποτέλεσμα εικόνας για ταξι θεσσαλονικη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4579938"/>
            <a:ext cx="2419350" cy="1728787"/>
          </a:xfrm>
          <a:prstGeom prst="rect">
            <a:avLst/>
          </a:prstGeom>
          <a:noFill/>
        </p:spPr>
      </p:pic>
      <p:pic>
        <p:nvPicPr>
          <p:cNvPr id="36891" name="Picture 27" descr="Αποτέλεσμα εικόνας για ΚΤΕΛ θεσσαλονικη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13" y="4579938"/>
            <a:ext cx="2219325" cy="1728787"/>
          </a:xfrm>
          <a:prstGeom prst="rect">
            <a:avLst/>
          </a:prstGeom>
          <a:noFill/>
        </p:spPr>
      </p:pic>
      <p:pic>
        <p:nvPicPr>
          <p:cNvPr id="36893" name="Picture 29" descr="Αποτέλεσμα εικόνας για ΛΕΩΦΟΡΕΙΑ ΔΗΜΩΝ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8538" y="2708275"/>
            <a:ext cx="2374900" cy="1657350"/>
          </a:xfrm>
          <a:prstGeom prst="rect">
            <a:avLst/>
          </a:prstGeom>
          <a:noFill/>
        </p:spPr>
      </p:pic>
      <p:sp>
        <p:nvSpPr>
          <p:cNvPr id="36895" name="AutoShape 31" descr="Αποτέλεσμα εικόνας για ΛΕΩΦΟΡΕΙΟ ΑΜΕΑ ΟΑΣ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36897" name="AutoShape 33" descr="Αποτέλεσμα εικόνας για ΛΕΩΦΟΡΕΙΟ ΑΜΕΑ ΟΑΣΘ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36899" name="AutoShape 35" descr="Αποτέλεσμα εικόνας για ΛΕΩΦΟΡΕΙΟ ΑΜΕΑ ΟΑΣ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36903" name="AutoShape 39" descr="Αποτέλεσμα εικόνας για ΛΕΩΦΟΡΕΙΟ ΑΜΕΑ ΟΑΣ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36905" name="AutoShape 41" descr="Αποτέλεσμα εικόνας για ΛΕΩΦΟΡΕΙΟ ΑΜΕΑ ΟΑΣ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36907" name="AutoShape 43" descr="Αποτέλεσμα εικόνας για ΛΕΩΦΟΡΕΙΟ ΑΜΕΑ ΟΑΣ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36909" name="AutoShape 45" descr="Αποτέλεσμα εικόνας για ΛΕΩΦΟΡΕΙΟ ΑΜΕΑ ΟΑΣ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36911" name="Picture 47" descr="Αποτέλεσμα εικόνας για ΛΕΩΦΟΡΕΙΟ ΑΜΕΑ ΟΑΣΘ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8538" y="981075"/>
            <a:ext cx="2374900" cy="151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l-GR" sz="3800" u="sng"/>
              <a:t>Αρμοδιότητες Διευθύνσεων Εκπαίδευσης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713788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3100">
                <a:solidFill>
                  <a:srgbClr val="FF0000"/>
                </a:solidFill>
              </a:rPr>
              <a:t>Χωροταξικά</a:t>
            </a:r>
            <a:r>
              <a:rPr lang="el-GR" sz="3100"/>
              <a:t> σύμφωνα με τις αρμόδιες Διευθύνσεις Πρωτοβάθμιας &amp; Δευτεροβάθμιας Εκπαίδευσης</a:t>
            </a:r>
          </a:p>
          <a:p>
            <a:pPr>
              <a:lnSpc>
                <a:spcPct val="80000"/>
              </a:lnSpc>
            </a:pPr>
            <a:r>
              <a:rPr lang="el-GR" sz="3100">
                <a:solidFill>
                  <a:srgbClr val="FF0000"/>
                </a:solidFill>
              </a:rPr>
              <a:t>Οργάνωση</a:t>
            </a:r>
            <a:r>
              <a:rPr lang="el-GR" sz="3100"/>
              <a:t> βάσει στοιχείων μαθητών τρέχοντος έτους, αναμενόμενων αποχωρήσεων &amp; νέων εγγραφών.</a:t>
            </a:r>
          </a:p>
          <a:p>
            <a:pPr>
              <a:lnSpc>
                <a:spcPct val="80000"/>
              </a:lnSpc>
            </a:pPr>
            <a:r>
              <a:rPr lang="el-GR" sz="3100">
                <a:solidFill>
                  <a:srgbClr val="FF0000"/>
                </a:solidFill>
              </a:rPr>
              <a:t>Αποστολή καταστάσεων</a:t>
            </a:r>
            <a:r>
              <a:rPr lang="el-GR" sz="3100"/>
              <a:t> εκτιμώμενων δικαιούχων μεταφοράς μαθητών επόμενου σχολικού έτους, από Διευθυντές Σχολείων, μέχρι </a:t>
            </a:r>
            <a:r>
              <a:rPr lang="el-GR" sz="3100">
                <a:solidFill>
                  <a:schemeClr val="hlink"/>
                </a:solidFill>
              </a:rPr>
              <a:t>31 Ιανουαρίου</a:t>
            </a:r>
            <a:r>
              <a:rPr lang="el-GR" sz="3100"/>
              <a:t> κάθε έτους.</a:t>
            </a:r>
          </a:p>
          <a:p>
            <a:pPr>
              <a:lnSpc>
                <a:spcPct val="80000"/>
              </a:lnSpc>
            </a:pPr>
            <a:r>
              <a:rPr lang="el-GR" sz="3100">
                <a:solidFill>
                  <a:srgbClr val="FF0000"/>
                </a:solidFill>
              </a:rPr>
              <a:t>Επικαιροποίηση καταστάσεων</a:t>
            </a:r>
            <a:r>
              <a:rPr lang="el-GR" sz="3100"/>
              <a:t> δικαιούχων μαθητών, από τους Διευθυντές Σχολείων, κάθε </a:t>
            </a:r>
            <a:r>
              <a:rPr lang="el-GR" sz="3100">
                <a:solidFill>
                  <a:schemeClr val="hlink"/>
                </a:solidFill>
              </a:rPr>
              <a:t>Σεπτέμβριο.</a:t>
            </a:r>
          </a:p>
          <a:p>
            <a:pPr>
              <a:lnSpc>
                <a:spcPct val="80000"/>
              </a:lnSpc>
            </a:pPr>
            <a:r>
              <a:rPr lang="el-GR" sz="3100">
                <a:solidFill>
                  <a:srgbClr val="FF0000"/>
                </a:solidFill>
              </a:rPr>
              <a:t>Βεβαίωση</a:t>
            </a:r>
            <a:r>
              <a:rPr lang="el-GR" sz="3100"/>
              <a:t> αριθμού διατεθέντων </a:t>
            </a:r>
            <a:r>
              <a:rPr lang="el-GR" sz="2800">
                <a:solidFill>
                  <a:schemeClr val="hlink"/>
                </a:solidFill>
              </a:rPr>
              <a:t>Ε.Μ.Δ.</a:t>
            </a:r>
            <a:r>
              <a:rPr lang="el-GR" sz="2800"/>
              <a:t> &amp; </a:t>
            </a:r>
            <a:r>
              <a:rPr lang="el-GR" sz="3100">
                <a:solidFill>
                  <a:schemeClr val="hlink"/>
                </a:solidFill>
              </a:rPr>
              <a:t>πραγματοποίησης της καθημερινής μεταφοράς</a:t>
            </a:r>
            <a:r>
              <a:rPr lang="el-GR" sz="3100"/>
              <a:t> διαικούχων μαθητών, από τους Διευθυντές Σχολείων.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84213" y="904875"/>
            <a:ext cx="7427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28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Κατανομή </a:t>
            </a:r>
            <a:r>
              <a:rPr lang="el-GR" sz="32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μαθητών</a:t>
            </a:r>
            <a:r>
              <a:rPr lang="el-GR" sz="28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δικαιούχων μεταφοράς :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27088" y="1052513"/>
            <a:ext cx="0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H="1">
            <a:off x="7956550" y="1052513"/>
            <a:ext cx="0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229600" cy="561975"/>
          </a:xfrm>
        </p:spPr>
        <p:txBody>
          <a:bodyPr/>
          <a:lstStyle/>
          <a:p>
            <a:r>
              <a:rPr lang="el-GR" sz="3600" u="sng"/>
              <a:t>Αρμοδιότητες Περιφέρειας </a:t>
            </a:r>
            <a:r>
              <a:rPr lang="el-GR" sz="2800" u="sng"/>
              <a:t>(αρθ.5-ΚΥΑ 24001)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363" y="692150"/>
            <a:ext cx="8929687" cy="616585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l-GR" sz="2700"/>
              <a:t>Πιστοποίηση </a:t>
            </a:r>
            <a:r>
              <a:rPr lang="el-GR" sz="2700">
                <a:solidFill>
                  <a:srgbClr val="FF0000"/>
                </a:solidFill>
              </a:rPr>
              <a:t>καταλληλότητας ίδιων μεταφορικών μέσων,</a:t>
            </a:r>
            <a:r>
              <a:rPr lang="el-GR" sz="2700"/>
              <a:t> Περιφέρειας &amp; Δήμων, σύμφωνα με προδιαγραφές ασφαλείας.</a:t>
            </a:r>
          </a:p>
          <a:p>
            <a:pPr marL="609600" indent="-609600">
              <a:lnSpc>
                <a:spcPct val="90000"/>
              </a:lnSpc>
            </a:pPr>
            <a:r>
              <a:rPr lang="el-GR" sz="2700"/>
              <a:t>Τελική </a:t>
            </a:r>
            <a:r>
              <a:rPr lang="el-GR" sz="2700">
                <a:solidFill>
                  <a:srgbClr val="FF0000"/>
                </a:solidFill>
              </a:rPr>
              <a:t>κατάρτιση &amp; κοστολόγηση απαιτούμενων δρομολογίων</a:t>
            </a:r>
            <a:r>
              <a:rPr lang="el-GR" sz="2700"/>
              <a:t> με ανάλυση στοιχείων δικαιούχων μαθητών που λαμβάνονται από Διευθύνσεις Α’ &amp; Β’ βάθμιας εκπαίδευσης.</a:t>
            </a:r>
          </a:p>
          <a:p>
            <a:pPr marL="609600" indent="-609600">
              <a:lnSpc>
                <a:spcPct val="90000"/>
              </a:lnSpc>
            </a:pPr>
            <a:r>
              <a:rPr lang="el-GR" sz="2700"/>
              <a:t>Βεβαίωση </a:t>
            </a:r>
            <a:r>
              <a:rPr lang="el-GR" sz="2700">
                <a:solidFill>
                  <a:srgbClr val="FF0000"/>
                </a:solidFill>
              </a:rPr>
              <a:t>ύπαρξης γραμμών</a:t>
            </a:r>
            <a:r>
              <a:rPr lang="el-GR" sz="2700"/>
              <a:t> δημόσιας ή δημοτικής συγκοινωνίας &amp; δρομολογίων που εξυπηρετούν μαθητές και των </a:t>
            </a:r>
            <a:r>
              <a:rPr lang="el-GR" sz="2700">
                <a:solidFill>
                  <a:srgbClr val="FF0000"/>
                </a:solidFill>
              </a:rPr>
              <a:t>στάσεων επιβίβασης και αποβίβασης</a:t>
            </a:r>
            <a:r>
              <a:rPr lang="el-GR" sz="2700"/>
              <a:t> κάθε μαθητή.</a:t>
            </a:r>
          </a:p>
          <a:p>
            <a:pPr marL="609600" indent="-609600">
              <a:lnSpc>
                <a:spcPct val="90000"/>
              </a:lnSpc>
            </a:pPr>
            <a:r>
              <a:rPr lang="el-GR" sz="2700"/>
              <a:t>Βεβαίωση του </a:t>
            </a:r>
            <a:r>
              <a:rPr lang="el-GR" sz="2700">
                <a:solidFill>
                  <a:srgbClr val="FF0000"/>
                </a:solidFill>
              </a:rPr>
              <a:t>τρόπου μεταφοράς</a:t>
            </a:r>
            <a:r>
              <a:rPr lang="el-GR" sz="2700"/>
              <a:t> των μαθητών.</a:t>
            </a:r>
          </a:p>
          <a:p>
            <a:pPr marL="609600" indent="-609600">
              <a:lnSpc>
                <a:spcPct val="90000"/>
              </a:lnSpc>
            </a:pPr>
            <a:r>
              <a:rPr lang="el-GR" sz="2700"/>
              <a:t>Βεβαίωση </a:t>
            </a:r>
            <a:r>
              <a:rPr lang="el-GR" sz="2700">
                <a:solidFill>
                  <a:srgbClr val="FF0000"/>
                </a:solidFill>
              </a:rPr>
              <a:t>δικαιούχων επιδόματος</a:t>
            </a:r>
            <a:r>
              <a:rPr lang="el-GR" sz="2700"/>
              <a:t> αδυναμίας μεταφοράς.</a:t>
            </a:r>
          </a:p>
          <a:p>
            <a:pPr marL="609600" indent="-609600">
              <a:lnSpc>
                <a:spcPct val="90000"/>
              </a:lnSpc>
            </a:pPr>
            <a:r>
              <a:rPr lang="el-GR" sz="2700"/>
              <a:t>Πιστοποίηση τήρησης προδιαγραφών </a:t>
            </a:r>
            <a:r>
              <a:rPr lang="el-GR" sz="2700">
                <a:solidFill>
                  <a:srgbClr val="FF0000"/>
                </a:solidFill>
              </a:rPr>
              <a:t>προσβασιμότητας</a:t>
            </a:r>
            <a:r>
              <a:rPr lang="el-GR" sz="2700"/>
              <a:t> των μεταφορικών μέσων μαθητών </a:t>
            </a:r>
            <a:r>
              <a:rPr lang="el-GR" sz="2700">
                <a:solidFill>
                  <a:schemeClr val="hlink"/>
                </a:solidFill>
              </a:rPr>
              <a:t>ΑΜΕΑ</a:t>
            </a:r>
            <a:r>
              <a:rPr lang="el-GR" sz="2700"/>
              <a:t>.</a:t>
            </a:r>
          </a:p>
          <a:p>
            <a:pPr marL="609600" indent="-609600">
              <a:lnSpc>
                <a:spcPct val="90000"/>
              </a:lnSpc>
            </a:pPr>
            <a:r>
              <a:rPr lang="el-GR" sz="2700"/>
              <a:t>Διαχωρισμός μαθητών ΕΠΑΛ, Μουσικών &amp; Καλλιτεχνικών Σχολείων που η κατοικία τους βρίσκεται άνω των 20 χλμ, για εξέταση </a:t>
            </a:r>
            <a:r>
              <a:rPr lang="el-GR" sz="2700">
                <a:solidFill>
                  <a:srgbClr val="FF0000"/>
                </a:solidFill>
              </a:rPr>
              <a:t>οικονομικότητας δαπάνης</a:t>
            </a:r>
            <a:r>
              <a:rPr lang="el-GR" sz="2700"/>
              <a:t> (μεταφορά ή επίδομα</a:t>
            </a:r>
            <a:r>
              <a:rPr lang="el-GR" sz="2700">
                <a:solidFill>
                  <a:schemeClr val="hlink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33375"/>
            <a:ext cx="8229600" cy="633413"/>
          </a:xfrm>
        </p:spPr>
        <p:txBody>
          <a:bodyPr/>
          <a:lstStyle/>
          <a:p>
            <a:r>
              <a:rPr lang="el-GR" sz="3400" u="sng"/>
              <a:t>Αποστολή για έλεγχο νομιμότητας από </a:t>
            </a:r>
            <a:r>
              <a:rPr lang="el-GR" sz="2800" u="sng"/>
              <a:t>Π.Κ.Μ.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1196975"/>
            <a:ext cx="5616575" cy="55181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l-GR" sz="2800">
                <a:solidFill>
                  <a:srgbClr val="FF0000"/>
                </a:solidFill>
              </a:rPr>
              <a:t>Μέχρι 31 Ιανουαρίου κάθε έτους 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l-GR" sz="100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l-GR" sz="2800"/>
              <a:t>Πίνακες σε ηλεκτρονική μορφή λογιστικών φύλλων των </a:t>
            </a:r>
            <a:r>
              <a:rPr lang="el-GR" sz="2800">
                <a:solidFill>
                  <a:schemeClr val="hlink"/>
                </a:solidFill>
              </a:rPr>
              <a:t>δικαιούχων</a:t>
            </a:r>
            <a:r>
              <a:rPr lang="el-GR" sz="2800"/>
              <a:t> μαθητών δωρεάν μεταφοράς.</a:t>
            </a:r>
          </a:p>
          <a:p>
            <a:pPr>
              <a:lnSpc>
                <a:spcPct val="80000"/>
              </a:lnSpc>
            </a:pPr>
            <a:endParaRPr lang="el-GR" sz="2800"/>
          </a:p>
          <a:p>
            <a:pPr>
              <a:lnSpc>
                <a:spcPct val="80000"/>
              </a:lnSpc>
            </a:pPr>
            <a:r>
              <a:rPr lang="el-GR" sz="2800"/>
              <a:t>Χάρτες των πραγματοποιούμενων </a:t>
            </a:r>
            <a:r>
              <a:rPr lang="el-GR" sz="2800">
                <a:solidFill>
                  <a:schemeClr val="hlink"/>
                </a:solidFill>
              </a:rPr>
              <a:t>δρομολογίων</a:t>
            </a:r>
            <a:r>
              <a:rPr lang="el-GR" sz="2800"/>
              <a:t> με στάσεις επιβίβασης αποβίβασης.</a:t>
            </a:r>
          </a:p>
          <a:p>
            <a:pPr>
              <a:lnSpc>
                <a:spcPct val="80000"/>
              </a:lnSpc>
            </a:pPr>
            <a:endParaRPr lang="el-GR" sz="2800"/>
          </a:p>
          <a:p>
            <a:pPr>
              <a:lnSpc>
                <a:spcPct val="80000"/>
              </a:lnSpc>
            </a:pPr>
            <a:r>
              <a:rPr lang="el-GR" sz="2800"/>
              <a:t>Πίνακες σε ηλεκτρονική μορφή με </a:t>
            </a:r>
            <a:r>
              <a:rPr lang="el-GR" sz="2800">
                <a:solidFill>
                  <a:schemeClr val="hlink"/>
                </a:solidFill>
              </a:rPr>
              <a:t>αναλυτικά στοιχεία</a:t>
            </a:r>
            <a:r>
              <a:rPr lang="el-GR" sz="2800"/>
              <a:t> των δρομολόγιων (χιλ.απόσταση, κόστος, μεταφορικό μέσο, σχολική μονάδα, ετήσια δρομολόγια κ.λ.π.)</a:t>
            </a:r>
          </a:p>
          <a:p>
            <a:pPr>
              <a:lnSpc>
                <a:spcPct val="80000"/>
              </a:lnSpc>
            </a:pPr>
            <a:endParaRPr lang="el-GR" sz="2800"/>
          </a:p>
        </p:txBody>
      </p:sp>
      <p:pic>
        <p:nvPicPr>
          <p:cNvPr id="46087" name="Picture 7" descr="Αποτέλεσμα εικόνας για πινακες λογιστικων φυλλω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484313"/>
            <a:ext cx="2663825" cy="1819275"/>
          </a:xfrm>
          <a:prstGeom prst="rect">
            <a:avLst/>
          </a:prstGeom>
          <a:noFill/>
        </p:spPr>
      </p:pic>
      <p:pic>
        <p:nvPicPr>
          <p:cNvPr id="46091" name="Picture 11" descr="Αποτέλεσμα εικόνας για χαρτες δρομολογίων λεωφορείων θεσσαλονικη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357563"/>
            <a:ext cx="2681287" cy="1439862"/>
          </a:xfrm>
          <a:prstGeom prst="rect">
            <a:avLst/>
          </a:prstGeom>
          <a:noFill/>
        </p:spPr>
      </p:pic>
      <p:sp>
        <p:nvSpPr>
          <p:cNvPr id="46093" name="AutoShape 13" descr="Αποτέλεσμα εικόνας για λογιστικα φυλλα δρομολογιων θεσσαλονικης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46095" name="Picture 15" descr="Αποτέλεσμα εικόνας για λογιστικα φυλλα θεσσαλονικη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4868863"/>
            <a:ext cx="2667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14563"/>
            <a:ext cx="8229600" cy="1143000"/>
          </a:xfrm>
        </p:spPr>
        <p:txBody>
          <a:bodyPr/>
          <a:lstStyle/>
          <a:p>
            <a:r>
              <a:rPr lang="el-GR" u="sng"/>
              <a:t>Προβλήματα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r>
              <a:rPr lang="el-GR" sz="4000" u="sng"/>
              <a:t>Απουσία αστικής συγκοινωνίας &amp;   ιδίων μέσων Δήμων ή Περιφέρειας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700213"/>
            <a:ext cx="8207375" cy="4752975"/>
          </a:xfrm>
        </p:spPr>
        <p:txBody>
          <a:bodyPr/>
          <a:lstStyle/>
          <a:p>
            <a:r>
              <a:rPr lang="el-GR" sz="2800"/>
              <a:t>Σύμφωνα με το άρθ.1 της ΚΥΑ 24001, οι μαθητές μεταφέρονται </a:t>
            </a:r>
            <a:r>
              <a:rPr lang="el-GR" sz="2800">
                <a:solidFill>
                  <a:srgbClr val="FF0000"/>
                </a:solidFill>
              </a:rPr>
              <a:t>κατά προτεραιότητα</a:t>
            </a:r>
            <a:r>
              <a:rPr lang="el-GR" sz="2800"/>
              <a:t> με δημόσια αστική συγκοινωνία (με Ειδικά Μαθητικά Δελτία).</a:t>
            </a:r>
          </a:p>
          <a:p>
            <a:r>
              <a:rPr lang="el-GR" sz="2800"/>
              <a:t>Στη Θεσσαλονίκη ο </a:t>
            </a:r>
            <a:r>
              <a:rPr lang="el-GR" sz="2800">
                <a:solidFill>
                  <a:srgbClr val="FF0000"/>
                </a:solidFill>
              </a:rPr>
              <a:t>Ο.Α.Σ.Θ</a:t>
            </a:r>
            <a:r>
              <a:rPr lang="el-GR" sz="2800"/>
              <a:t>. δεν είχε δώσει θετική απάντηση ανάληψης μέρους του μεταφορικού έργου.</a:t>
            </a:r>
          </a:p>
          <a:p>
            <a:r>
              <a:rPr lang="el-GR" sz="2800"/>
              <a:t>Αρνητικές είναι και οι απαντήσεις για μεταφορά μαθητών με </a:t>
            </a:r>
            <a:r>
              <a:rPr lang="el-GR" sz="2800">
                <a:solidFill>
                  <a:srgbClr val="FF0000"/>
                </a:solidFill>
              </a:rPr>
              <a:t>ίδια μέσα</a:t>
            </a:r>
            <a:r>
              <a:rPr lang="el-GR" sz="2800"/>
              <a:t> των </a:t>
            </a:r>
            <a:r>
              <a:rPr lang="el-GR" sz="2800">
                <a:solidFill>
                  <a:srgbClr val="FF0000"/>
                </a:solidFill>
              </a:rPr>
              <a:t>Δήμων</a:t>
            </a:r>
            <a:r>
              <a:rPr lang="el-GR" sz="2800"/>
              <a:t> ή της </a:t>
            </a:r>
            <a:r>
              <a:rPr lang="el-GR" sz="2800">
                <a:solidFill>
                  <a:srgbClr val="FF0000"/>
                </a:solidFill>
              </a:rPr>
              <a:t>Περιφέρειας</a:t>
            </a:r>
            <a:r>
              <a:rPr lang="el-GR" sz="2800"/>
              <a:t> εξαιτίας ακαταλληλότητας των οχημάτων τους.</a:t>
            </a:r>
          </a:p>
          <a:p>
            <a:r>
              <a:rPr lang="el-GR" sz="2800" u="sng">
                <a:solidFill>
                  <a:schemeClr val="hlink"/>
                </a:solidFill>
              </a:rPr>
              <a:t>Αποτέλεσμα:</a:t>
            </a:r>
            <a:r>
              <a:rPr lang="el-GR" sz="2800"/>
              <a:t> Η μεταφορά μαθητών στη Θεσσαλονίκη καλύπτεται μόνο μέσω </a:t>
            </a:r>
            <a:r>
              <a:rPr lang="el-GR" sz="2800">
                <a:solidFill>
                  <a:srgbClr val="FF0000"/>
                </a:solidFill>
              </a:rPr>
              <a:t>δημόσιων συμβάσεων υπηρεσιών.</a:t>
            </a:r>
            <a:endParaRPr 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Ροή">
  <a:themeElements>
    <a:clrScheme name="Ροή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Ροή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Ροή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Ροή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391</TotalTime>
  <Words>829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Garamond</vt:lpstr>
      <vt:lpstr>Times New Roman</vt:lpstr>
      <vt:lpstr>Wingdings</vt:lpstr>
      <vt:lpstr>Ροή</vt:lpstr>
      <vt:lpstr>Δημόσια Σχολική Μεταφορά: Οργάνωση &amp; προβλήματα του συστήματος σχολικών μεταφορών στην Π.Κ.Μ.</vt:lpstr>
      <vt:lpstr>Προϋποθέσεις δικαιούχων μεταφοράς</vt:lpstr>
      <vt:lpstr>Χιλιομετρικές αποστάσεις</vt:lpstr>
      <vt:lpstr>Τρόποι μεταφοράς δικαιούχων μαθητών</vt:lpstr>
      <vt:lpstr>Αρμοδιότητες Διευθύνσεων Εκπαίδευσης</vt:lpstr>
      <vt:lpstr>Αρμοδιότητες Περιφέρειας (αρθ.5-ΚΥΑ 24001)</vt:lpstr>
      <vt:lpstr>Αποστολή για έλεγχο νομιμότητας από Π.Κ.Μ.</vt:lpstr>
      <vt:lpstr>Προβλήματα :</vt:lpstr>
      <vt:lpstr>Απουσία αστικής συγκοινωνίας &amp;   ιδίων μέσων Δήμων ή Περιφέρειας</vt:lpstr>
      <vt:lpstr>Προβληματική αποστολή στοιχείων από Διευθύνσεις Εκπαίδευσης προς την Π.Κ.Μ.</vt:lpstr>
      <vt:lpstr>Επικαιροποιήσεις στοιχείων μαθητών ΑΜΕΑ</vt:lpstr>
      <vt:lpstr>Διάρκεια δρομολογίων &amp; αναμονή μαθητών</vt:lpstr>
      <vt:lpstr>Διαγωνισμοί ανάθεσης υπηρεσιών μεταφοράς μαθητών</vt:lpstr>
      <vt:lpstr>Σας ευχαριστώ!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Χιλιομετρικές αποστάσεις σχολείων από</dc:title>
  <dc:creator>User</dc:creator>
  <cp:lastModifiedBy>Setup</cp:lastModifiedBy>
  <cp:revision>22</cp:revision>
  <dcterms:created xsi:type="dcterms:W3CDTF">2015-03-24T19:32:34Z</dcterms:created>
  <dcterms:modified xsi:type="dcterms:W3CDTF">2015-03-27T13:10:06Z</dcterms:modified>
</cp:coreProperties>
</file>