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5" r:id="rId2"/>
    <p:sldId id="292" r:id="rId3"/>
    <p:sldId id="293" r:id="rId4"/>
    <p:sldId id="279" r:id="rId5"/>
    <p:sldId id="280" r:id="rId6"/>
    <p:sldId id="282" r:id="rId7"/>
    <p:sldId id="283" r:id="rId8"/>
    <p:sldId id="284" r:id="rId9"/>
    <p:sldId id="285" r:id="rId10"/>
    <p:sldId id="286" r:id="rId11"/>
    <p:sldId id="287" r:id="rId12"/>
    <p:sldId id="288" r:id="rId13"/>
    <p:sldId id="289" r:id="rId14"/>
    <p:sldId id="294" r:id="rId15"/>
    <p:sldId id="295" r:id="rId16"/>
    <p:sldId id="274" r:id="rId1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a:srgbClr val="3D6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228CD2-522A-4C4D-B726-1FF88848868B}"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l-GR"/>
        </a:p>
      </dgm:t>
    </dgm:pt>
    <dgm:pt modelId="{1F5F5313-F982-487D-B983-EA5048F12902}">
      <dgm:prSet phldrT="[Text]"/>
      <dgm:spPr/>
      <dgm:t>
        <a:bodyPr/>
        <a:lstStyle/>
        <a:p>
          <a:r>
            <a:rPr lang="el-GR" dirty="0" smtClean="0"/>
            <a:t>Φορείς</a:t>
          </a:r>
          <a:endParaRPr lang="el-GR" dirty="0"/>
        </a:p>
      </dgm:t>
    </dgm:pt>
    <dgm:pt modelId="{A26C703A-5DCA-4D15-9932-7F4F8439CA04}" type="parTrans" cxnId="{7420B751-5DBF-484A-9F5D-17FE7108C3C0}">
      <dgm:prSet/>
      <dgm:spPr/>
      <dgm:t>
        <a:bodyPr/>
        <a:lstStyle/>
        <a:p>
          <a:endParaRPr lang="el-GR"/>
        </a:p>
      </dgm:t>
    </dgm:pt>
    <dgm:pt modelId="{2D5E2234-CD78-46D6-9F02-BC550C9E1D89}" type="sibTrans" cxnId="{7420B751-5DBF-484A-9F5D-17FE7108C3C0}">
      <dgm:prSet/>
      <dgm:spPr/>
      <dgm:t>
        <a:bodyPr/>
        <a:lstStyle/>
        <a:p>
          <a:r>
            <a:rPr lang="el-GR" dirty="0" smtClean="0"/>
            <a:t>Κοινοπραξία</a:t>
          </a:r>
          <a:endParaRPr lang="el-GR" dirty="0"/>
        </a:p>
      </dgm:t>
    </dgm:pt>
    <dgm:pt modelId="{6A7EF991-6B8B-4644-999D-929817346200}">
      <dgm:prSet phldrT="[Text]" phldr="1"/>
      <dgm:spPr/>
      <dgm:t>
        <a:bodyPr/>
        <a:lstStyle/>
        <a:p>
          <a:endParaRPr lang="el-GR"/>
        </a:p>
      </dgm:t>
    </dgm:pt>
    <dgm:pt modelId="{1F67A08C-7F27-4C80-B5B9-5F2D20932738}" type="parTrans" cxnId="{587429C9-06C5-4DA4-999B-1255AAD03CB4}">
      <dgm:prSet/>
      <dgm:spPr/>
      <dgm:t>
        <a:bodyPr/>
        <a:lstStyle/>
        <a:p>
          <a:endParaRPr lang="el-GR"/>
        </a:p>
      </dgm:t>
    </dgm:pt>
    <dgm:pt modelId="{3A636F41-573B-4378-88F9-F3FBCF7C0F5F}" type="sibTrans" cxnId="{587429C9-06C5-4DA4-999B-1255AAD03CB4}">
      <dgm:prSet/>
      <dgm:spPr/>
      <dgm:t>
        <a:bodyPr/>
        <a:lstStyle/>
        <a:p>
          <a:endParaRPr lang="el-GR"/>
        </a:p>
      </dgm:t>
    </dgm:pt>
    <dgm:pt modelId="{DDE952BF-9EB7-4604-BCAE-5681A237FFB7}">
      <dgm:prSet phldrT="[Text]"/>
      <dgm:spPr/>
      <dgm:t>
        <a:bodyPr/>
        <a:lstStyle/>
        <a:p>
          <a:r>
            <a:rPr lang="el-GR" dirty="0" smtClean="0"/>
            <a:t>Χρήστες</a:t>
          </a:r>
          <a:endParaRPr lang="el-GR" dirty="0"/>
        </a:p>
      </dgm:t>
    </dgm:pt>
    <dgm:pt modelId="{7883A4FF-5825-4FD4-897E-00D2D879C2C7}" type="parTrans" cxnId="{CCB12832-A905-4B1A-A8B7-90726879916C}">
      <dgm:prSet/>
      <dgm:spPr/>
      <dgm:t>
        <a:bodyPr/>
        <a:lstStyle/>
        <a:p>
          <a:endParaRPr lang="el-GR"/>
        </a:p>
      </dgm:t>
    </dgm:pt>
    <dgm:pt modelId="{DAC4F46E-4CDB-4F47-A8E8-808A8E6EEFAA}" type="sibTrans" cxnId="{CCB12832-A905-4B1A-A8B7-90726879916C}">
      <dgm:prSet custT="1"/>
      <dgm:spPr/>
      <dgm:t>
        <a:bodyPr/>
        <a:lstStyle/>
        <a:p>
          <a:r>
            <a:rPr lang="el-GR" sz="1200" dirty="0" smtClean="0"/>
            <a:t>Πάροχοι λύσεων</a:t>
          </a:r>
          <a:endParaRPr lang="el-GR" sz="1200" dirty="0"/>
        </a:p>
      </dgm:t>
    </dgm:pt>
    <dgm:pt modelId="{774555B2-D454-426E-81DE-A1791BE64A90}">
      <dgm:prSet phldrT="[Text]" phldr="1"/>
      <dgm:spPr/>
      <dgm:t>
        <a:bodyPr/>
        <a:lstStyle/>
        <a:p>
          <a:endParaRPr lang="el-GR"/>
        </a:p>
      </dgm:t>
    </dgm:pt>
    <dgm:pt modelId="{9B596284-93BF-4BFE-9A29-9415F2F385CB}" type="parTrans" cxnId="{4EE931BE-D3E1-4929-BB13-39D291C41AF6}">
      <dgm:prSet/>
      <dgm:spPr/>
      <dgm:t>
        <a:bodyPr/>
        <a:lstStyle/>
        <a:p>
          <a:endParaRPr lang="el-GR"/>
        </a:p>
      </dgm:t>
    </dgm:pt>
    <dgm:pt modelId="{987723E4-BBC7-4DFA-B9E8-19D0FD8F2258}" type="sibTrans" cxnId="{4EE931BE-D3E1-4929-BB13-39D291C41AF6}">
      <dgm:prSet/>
      <dgm:spPr/>
      <dgm:t>
        <a:bodyPr/>
        <a:lstStyle/>
        <a:p>
          <a:endParaRPr lang="el-GR"/>
        </a:p>
      </dgm:t>
    </dgm:pt>
    <dgm:pt modelId="{B4263582-684A-44C3-BCFB-C1FD5EDC05A7}">
      <dgm:prSet phldrT="[Text]"/>
      <dgm:spPr/>
      <dgm:t>
        <a:bodyPr/>
        <a:lstStyle/>
        <a:p>
          <a:r>
            <a:rPr lang="el-GR" dirty="0" smtClean="0"/>
            <a:t>Ερευνητικά ισντιτούτα</a:t>
          </a:r>
          <a:endParaRPr lang="el-GR" dirty="0"/>
        </a:p>
      </dgm:t>
    </dgm:pt>
    <dgm:pt modelId="{CB533874-B1F8-4785-86D2-5702DE666448}" type="parTrans" cxnId="{05368625-F0E7-4903-B90D-0207D6073453}">
      <dgm:prSet/>
      <dgm:spPr/>
      <dgm:t>
        <a:bodyPr/>
        <a:lstStyle/>
        <a:p>
          <a:endParaRPr lang="el-GR"/>
        </a:p>
      </dgm:t>
    </dgm:pt>
    <dgm:pt modelId="{5A9E2FAF-BFEB-4441-A472-0DB0D25DDDA7}" type="sibTrans" cxnId="{05368625-F0E7-4903-B90D-0207D6073453}">
      <dgm:prSet/>
      <dgm:spPr/>
      <dgm:t>
        <a:bodyPr/>
        <a:lstStyle/>
        <a:p>
          <a:r>
            <a:rPr lang="el-GR" dirty="0" smtClean="0"/>
            <a:t>Άλλοι εμπλεκόμενοι</a:t>
          </a:r>
          <a:endParaRPr lang="el-GR" dirty="0"/>
        </a:p>
      </dgm:t>
    </dgm:pt>
    <dgm:pt modelId="{577BDDEA-04A2-469C-A472-69FF60C5B056}">
      <dgm:prSet phldrT="[Text]" phldr="1"/>
      <dgm:spPr/>
      <dgm:t>
        <a:bodyPr/>
        <a:lstStyle/>
        <a:p>
          <a:endParaRPr lang="el-GR"/>
        </a:p>
      </dgm:t>
    </dgm:pt>
    <dgm:pt modelId="{D9EB1933-F858-44C5-A629-4B1830F9A17B}" type="parTrans" cxnId="{972A4270-9080-49B6-9C40-89C5E8FDA659}">
      <dgm:prSet/>
      <dgm:spPr/>
      <dgm:t>
        <a:bodyPr/>
        <a:lstStyle/>
        <a:p>
          <a:endParaRPr lang="el-GR"/>
        </a:p>
      </dgm:t>
    </dgm:pt>
    <dgm:pt modelId="{5171BBDD-AF6A-4B53-A2EB-729F2F950086}" type="sibTrans" cxnId="{972A4270-9080-49B6-9C40-89C5E8FDA659}">
      <dgm:prSet/>
      <dgm:spPr/>
      <dgm:t>
        <a:bodyPr/>
        <a:lstStyle/>
        <a:p>
          <a:endParaRPr lang="el-GR"/>
        </a:p>
      </dgm:t>
    </dgm:pt>
    <dgm:pt modelId="{29E7F337-2902-43F3-B68D-860A155FC0E3}" type="pres">
      <dgm:prSet presAssocID="{E9228CD2-522A-4C4D-B726-1FF88848868B}" presName="Name0" presStyleCnt="0">
        <dgm:presLayoutVars>
          <dgm:chMax/>
          <dgm:chPref/>
          <dgm:dir/>
          <dgm:animLvl val="lvl"/>
        </dgm:presLayoutVars>
      </dgm:prSet>
      <dgm:spPr/>
    </dgm:pt>
    <dgm:pt modelId="{C778E74E-C184-4385-8C3B-263633455245}" type="pres">
      <dgm:prSet presAssocID="{1F5F5313-F982-487D-B983-EA5048F12902}" presName="composite" presStyleCnt="0"/>
      <dgm:spPr/>
    </dgm:pt>
    <dgm:pt modelId="{195D7780-6B8D-4515-96D1-37F771554F25}" type="pres">
      <dgm:prSet presAssocID="{1F5F5313-F982-487D-B983-EA5048F12902}" presName="Parent1" presStyleLbl="node1" presStyleIdx="0" presStyleCnt="6">
        <dgm:presLayoutVars>
          <dgm:chMax val="1"/>
          <dgm:chPref val="1"/>
          <dgm:bulletEnabled val="1"/>
        </dgm:presLayoutVars>
      </dgm:prSet>
      <dgm:spPr/>
      <dgm:t>
        <a:bodyPr/>
        <a:lstStyle/>
        <a:p>
          <a:endParaRPr lang="el-GR"/>
        </a:p>
      </dgm:t>
    </dgm:pt>
    <dgm:pt modelId="{02761A2E-792E-4AE2-9610-869C61E1F991}" type="pres">
      <dgm:prSet presAssocID="{1F5F5313-F982-487D-B983-EA5048F12902}" presName="Childtext1" presStyleLbl="revTx" presStyleIdx="0" presStyleCnt="3">
        <dgm:presLayoutVars>
          <dgm:chMax val="0"/>
          <dgm:chPref val="0"/>
          <dgm:bulletEnabled val="1"/>
        </dgm:presLayoutVars>
      </dgm:prSet>
      <dgm:spPr/>
    </dgm:pt>
    <dgm:pt modelId="{03ADE6E4-F26F-40A0-85CF-18F7086C02D8}" type="pres">
      <dgm:prSet presAssocID="{1F5F5313-F982-487D-B983-EA5048F12902}" presName="BalanceSpacing" presStyleCnt="0"/>
      <dgm:spPr/>
    </dgm:pt>
    <dgm:pt modelId="{95E90D81-2941-4F46-881E-4512335BC372}" type="pres">
      <dgm:prSet presAssocID="{1F5F5313-F982-487D-B983-EA5048F12902}" presName="BalanceSpacing1" presStyleCnt="0"/>
      <dgm:spPr/>
    </dgm:pt>
    <dgm:pt modelId="{9EA9064D-23C0-46EC-BF17-2E9B87419E95}" type="pres">
      <dgm:prSet presAssocID="{2D5E2234-CD78-46D6-9F02-BC550C9E1D89}" presName="Accent1Text" presStyleLbl="node1" presStyleIdx="1" presStyleCnt="6" custLinFactNeighborX="-45401" custLinFactNeighborY="-32198"/>
      <dgm:spPr/>
    </dgm:pt>
    <dgm:pt modelId="{96672A04-D0E3-475D-B39C-3C14E039F292}" type="pres">
      <dgm:prSet presAssocID="{2D5E2234-CD78-46D6-9F02-BC550C9E1D89}" presName="spaceBetweenRectangles" presStyleCnt="0"/>
      <dgm:spPr/>
    </dgm:pt>
    <dgm:pt modelId="{BCB789F4-EF41-4951-8A7C-08B1EF476FB4}" type="pres">
      <dgm:prSet presAssocID="{DDE952BF-9EB7-4604-BCAE-5681A237FFB7}" presName="composite" presStyleCnt="0"/>
      <dgm:spPr/>
    </dgm:pt>
    <dgm:pt modelId="{D4427D9B-A3C4-4660-AFAA-97809A3C86AD}" type="pres">
      <dgm:prSet presAssocID="{DDE952BF-9EB7-4604-BCAE-5681A237FFB7}" presName="Parent1" presStyleLbl="node1" presStyleIdx="2" presStyleCnt="6">
        <dgm:presLayoutVars>
          <dgm:chMax val="1"/>
          <dgm:chPref val="1"/>
          <dgm:bulletEnabled val="1"/>
        </dgm:presLayoutVars>
      </dgm:prSet>
      <dgm:spPr/>
    </dgm:pt>
    <dgm:pt modelId="{AFC52431-3769-4F50-99CB-F4539E7A07E9}" type="pres">
      <dgm:prSet presAssocID="{DDE952BF-9EB7-4604-BCAE-5681A237FFB7}" presName="Childtext1" presStyleLbl="revTx" presStyleIdx="1" presStyleCnt="3">
        <dgm:presLayoutVars>
          <dgm:chMax val="0"/>
          <dgm:chPref val="0"/>
          <dgm:bulletEnabled val="1"/>
        </dgm:presLayoutVars>
      </dgm:prSet>
      <dgm:spPr/>
    </dgm:pt>
    <dgm:pt modelId="{6B80A4B0-35F1-457A-9092-314449FC42B2}" type="pres">
      <dgm:prSet presAssocID="{DDE952BF-9EB7-4604-BCAE-5681A237FFB7}" presName="BalanceSpacing" presStyleCnt="0"/>
      <dgm:spPr/>
    </dgm:pt>
    <dgm:pt modelId="{9302A63B-2A57-4E9D-A025-CF2435520153}" type="pres">
      <dgm:prSet presAssocID="{DDE952BF-9EB7-4604-BCAE-5681A237FFB7}" presName="BalanceSpacing1" presStyleCnt="0"/>
      <dgm:spPr/>
    </dgm:pt>
    <dgm:pt modelId="{4E01AC16-3A58-4FD6-8D14-79FC93A4F62C}" type="pres">
      <dgm:prSet presAssocID="{DAC4F46E-4CDB-4F47-A8E8-808A8E6EEFAA}" presName="Accent1Text" presStyleLbl="node1" presStyleIdx="3" presStyleCnt="6"/>
      <dgm:spPr/>
    </dgm:pt>
    <dgm:pt modelId="{7E2372E0-E3E5-431C-B0A7-4A99271E77E2}" type="pres">
      <dgm:prSet presAssocID="{DAC4F46E-4CDB-4F47-A8E8-808A8E6EEFAA}" presName="spaceBetweenRectangles" presStyleCnt="0"/>
      <dgm:spPr/>
    </dgm:pt>
    <dgm:pt modelId="{0795E662-C695-4608-836A-AD66A0B235CC}" type="pres">
      <dgm:prSet presAssocID="{B4263582-684A-44C3-BCFB-C1FD5EDC05A7}" presName="composite" presStyleCnt="0"/>
      <dgm:spPr/>
    </dgm:pt>
    <dgm:pt modelId="{BB941E09-210F-4413-858F-A439022FD3F9}" type="pres">
      <dgm:prSet presAssocID="{B4263582-684A-44C3-BCFB-C1FD5EDC05A7}" presName="Parent1" presStyleLbl="node1" presStyleIdx="4" presStyleCnt="6">
        <dgm:presLayoutVars>
          <dgm:chMax val="1"/>
          <dgm:chPref val="1"/>
          <dgm:bulletEnabled val="1"/>
        </dgm:presLayoutVars>
      </dgm:prSet>
      <dgm:spPr/>
    </dgm:pt>
    <dgm:pt modelId="{804BF7A2-3AED-423D-8FF0-F1362D01389E}" type="pres">
      <dgm:prSet presAssocID="{B4263582-684A-44C3-BCFB-C1FD5EDC05A7}" presName="Childtext1" presStyleLbl="revTx" presStyleIdx="2" presStyleCnt="3">
        <dgm:presLayoutVars>
          <dgm:chMax val="0"/>
          <dgm:chPref val="0"/>
          <dgm:bulletEnabled val="1"/>
        </dgm:presLayoutVars>
      </dgm:prSet>
      <dgm:spPr/>
    </dgm:pt>
    <dgm:pt modelId="{8ABE4F19-4F3E-4061-BA5C-E1A9AA42B9A2}" type="pres">
      <dgm:prSet presAssocID="{B4263582-684A-44C3-BCFB-C1FD5EDC05A7}" presName="BalanceSpacing" presStyleCnt="0"/>
      <dgm:spPr/>
    </dgm:pt>
    <dgm:pt modelId="{4F51D716-CACF-4352-92FD-527F04459F24}" type="pres">
      <dgm:prSet presAssocID="{B4263582-684A-44C3-BCFB-C1FD5EDC05A7}" presName="BalanceSpacing1" presStyleCnt="0"/>
      <dgm:spPr/>
    </dgm:pt>
    <dgm:pt modelId="{E8AB8499-7186-4F94-AEF3-EA80BCC43E85}" type="pres">
      <dgm:prSet presAssocID="{5A9E2FAF-BFEB-4441-A472-0DB0D25DDDA7}" presName="Accent1Text" presStyleLbl="node1" presStyleIdx="5" presStyleCnt="6"/>
      <dgm:spPr/>
      <dgm:t>
        <a:bodyPr/>
        <a:lstStyle/>
        <a:p>
          <a:endParaRPr lang="el-GR"/>
        </a:p>
      </dgm:t>
    </dgm:pt>
  </dgm:ptLst>
  <dgm:cxnLst>
    <dgm:cxn modelId="{05368625-F0E7-4903-B90D-0207D6073453}" srcId="{E9228CD2-522A-4C4D-B726-1FF88848868B}" destId="{B4263582-684A-44C3-BCFB-C1FD5EDC05A7}" srcOrd="2" destOrd="0" parTransId="{CB533874-B1F8-4785-86D2-5702DE666448}" sibTransId="{5A9E2FAF-BFEB-4441-A472-0DB0D25DDDA7}"/>
    <dgm:cxn modelId="{CCB12832-A905-4B1A-A8B7-90726879916C}" srcId="{E9228CD2-522A-4C4D-B726-1FF88848868B}" destId="{DDE952BF-9EB7-4604-BCAE-5681A237FFB7}" srcOrd="1" destOrd="0" parTransId="{7883A4FF-5825-4FD4-897E-00D2D879C2C7}" sibTransId="{DAC4F46E-4CDB-4F47-A8E8-808A8E6EEFAA}"/>
    <dgm:cxn modelId="{7420B751-5DBF-484A-9F5D-17FE7108C3C0}" srcId="{E9228CD2-522A-4C4D-B726-1FF88848868B}" destId="{1F5F5313-F982-487D-B983-EA5048F12902}" srcOrd="0" destOrd="0" parTransId="{A26C703A-5DCA-4D15-9932-7F4F8439CA04}" sibTransId="{2D5E2234-CD78-46D6-9F02-BC550C9E1D89}"/>
    <dgm:cxn modelId="{0EB77F4D-4F8B-40DC-BB17-EA8FF44D1BFA}" type="presOf" srcId="{1F5F5313-F982-487D-B983-EA5048F12902}" destId="{195D7780-6B8D-4515-96D1-37F771554F25}" srcOrd="0" destOrd="0" presId="urn:microsoft.com/office/officeart/2008/layout/AlternatingHexagons"/>
    <dgm:cxn modelId="{10E003C9-FB86-441B-BF7A-29716EEC45DF}" type="presOf" srcId="{6A7EF991-6B8B-4644-999D-929817346200}" destId="{02761A2E-792E-4AE2-9610-869C61E1F991}" srcOrd="0" destOrd="0" presId="urn:microsoft.com/office/officeart/2008/layout/AlternatingHexagons"/>
    <dgm:cxn modelId="{1B80C142-E5C0-49A3-ADCA-1EBA6F3F8E5F}" type="presOf" srcId="{DAC4F46E-4CDB-4F47-A8E8-808A8E6EEFAA}" destId="{4E01AC16-3A58-4FD6-8D14-79FC93A4F62C}" srcOrd="0" destOrd="0" presId="urn:microsoft.com/office/officeart/2008/layout/AlternatingHexagons"/>
    <dgm:cxn modelId="{93FDE230-F460-417D-BDDC-549C7139E39E}" type="presOf" srcId="{E9228CD2-522A-4C4D-B726-1FF88848868B}" destId="{29E7F337-2902-43F3-B68D-860A155FC0E3}" srcOrd="0" destOrd="0" presId="urn:microsoft.com/office/officeart/2008/layout/AlternatingHexagons"/>
    <dgm:cxn modelId="{5F6D8E57-C03C-4C20-8CBA-16B6D8E9E021}" type="presOf" srcId="{2D5E2234-CD78-46D6-9F02-BC550C9E1D89}" destId="{9EA9064D-23C0-46EC-BF17-2E9B87419E95}" srcOrd="0" destOrd="0" presId="urn:microsoft.com/office/officeart/2008/layout/AlternatingHexagons"/>
    <dgm:cxn modelId="{587429C9-06C5-4DA4-999B-1255AAD03CB4}" srcId="{1F5F5313-F982-487D-B983-EA5048F12902}" destId="{6A7EF991-6B8B-4644-999D-929817346200}" srcOrd="0" destOrd="0" parTransId="{1F67A08C-7F27-4C80-B5B9-5F2D20932738}" sibTransId="{3A636F41-573B-4378-88F9-F3FBCF7C0F5F}"/>
    <dgm:cxn modelId="{84D28294-D388-493A-BE72-2BB2E11E2418}" type="presOf" srcId="{B4263582-684A-44C3-BCFB-C1FD5EDC05A7}" destId="{BB941E09-210F-4413-858F-A439022FD3F9}" srcOrd="0" destOrd="0" presId="urn:microsoft.com/office/officeart/2008/layout/AlternatingHexagons"/>
    <dgm:cxn modelId="{7188FD5D-5352-4AA4-BDA9-FE074900F4B2}" type="presOf" srcId="{5A9E2FAF-BFEB-4441-A472-0DB0D25DDDA7}" destId="{E8AB8499-7186-4F94-AEF3-EA80BCC43E85}" srcOrd="0" destOrd="0" presId="urn:microsoft.com/office/officeart/2008/layout/AlternatingHexagons"/>
    <dgm:cxn modelId="{972A4270-9080-49B6-9C40-89C5E8FDA659}" srcId="{B4263582-684A-44C3-BCFB-C1FD5EDC05A7}" destId="{577BDDEA-04A2-469C-A472-69FF60C5B056}" srcOrd="0" destOrd="0" parTransId="{D9EB1933-F858-44C5-A629-4B1830F9A17B}" sibTransId="{5171BBDD-AF6A-4B53-A2EB-729F2F950086}"/>
    <dgm:cxn modelId="{AF4B59C5-D57D-4DE6-BAE8-E05357D63562}" type="presOf" srcId="{DDE952BF-9EB7-4604-BCAE-5681A237FFB7}" destId="{D4427D9B-A3C4-4660-AFAA-97809A3C86AD}" srcOrd="0" destOrd="0" presId="urn:microsoft.com/office/officeart/2008/layout/AlternatingHexagons"/>
    <dgm:cxn modelId="{08BCD2E5-9AD2-4FED-ABA3-4298A1424A31}" type="presOf" srcId="{577BDDEA-04A2-469C-A472-69FF60C5B056}" destId="{804BF7A2-3AED-423D-8FF0-F1362D01389E}" srcOrd="0" destOrd="0" presId="urn:microsoft.com/office/officeart/2008/layout/AlternatingHexagons"/>
    <dgm:cxn modelId="{4EE931BE-D3E1-4929-BB13-39D291C41AF6}" srcId="{DDE952BF-9EB7-4604-BCAE-5681A237FFB7}" destId="{774555B2-D454-426E-81DE-A1791BE64A90}" srcOrd="0" destOrd="0" parTransId="{9B596284-93BF-4BFE-9A29-9415F2F385CB}" sibTransId="{987723E4-BBC7-4DFA-B9E8-19D0FD8F2258}"/>
    <dgm:cxn modelId="{63CE5A85-7BBC-4F59-A7F7-F26D0BCFC5AF}" type="presOf" srcId="{774555B2-D454-426E-81DE-A1791BE64A90}" destId="{AFC52431-3769-4F50-99CB-F4539E7A07E9}" srcOrd="0" destOrd="0" presId="urn:microsoft.com/office/officeart/2008/layout/AlternatingHexagons"/>
    <dgm:cxn modelId="{7EDECB0C-9351-46C7-863F-75F39E7DB86C}" type="presParOf" srcId="{29E7F337-2902-43F3-B68D-860A155FC0E3}" destId="{C778E74E-C184-4385-8C3B-263633455245}" srcOrd="0" destOrd="0" presId="urn:microsoft.com/office/officeart/2008/layout/AlternatingHexagons"/>
    <dgm:cxn modelId="{38C9279B-CD32-4BE8-9561-D74D4463B3A0}" type="presParOf" srcId="{C778E74E-C184-4385-8C3B-263633455245}" destId="{195D7780-6B8D-4515-96D1-37F771554F25}" srcOrd="0" destOrd="0" presId="urn:microsoft.com/office/officeart/2008/layout/AlternatingHexagons"/>
    <dgm:cxn modelId="{84DD4F9E-B1D4-4C32-BB56-AD0C3DC69DDD}" type="presParOf" srcId="{C778E74E-C184-4385-8C3B-263633455245}" destId="{02761A2E-792E-4AE2-9610-869C61E1F991}" srcOrd="1" destOrd="0" presId="urn:microsoft.com/office/officeart/2008/layout/AlternatingHexagons"/>
    <dgm:cxn modelId="{3C273460-2E22-423C-93C5-8D99EA9B4CE9}" type="presParOf" srcId="{C778E74E-C184-4385-8C3B-263633455245}" destId="{03ADE6E4-F26F-40A0-85CF-18F7086C02D8}" srcOrd="2" destOrd="0" presId="urn:microsoft.com/office/officeart/2008/layout/AlternatingHexagons"/>
    <dgm:cxn modelId="{AD47ECFB-E7FB-437F-ACC8-3805FCB72B68}" type="presParOf" srcId="{C778E74E-C184-4385-8C3B-263633455245}" destId="{95E90D81-2941-4F46-881E-4512335BC372}" srcOrd="3" destOrd="0" presId="urn:microsoft.com/office/officeart/2008/layout/AlternatingHexagons"/>
    <dgm:cxn modelId="{2DE741F2-43FB-452C-9226-54391EE24206}" type="presParOf" srcId="{C778E74E-C184-4385-8C3B-263633455245}" destId="{9EA9064D-23C0-46EC-BF17-2E9B87419E95}" srcOrd="4" destOrd="0" presId="urn:microsoft.com/office/officeart/2008/layout/AlternatingHexagons"/>
    <dgm:cxn modelId="{2B3A3A0D-B962-4F1C-8AB5-973A042D66C9}" type="presParOf" srcId="{29E7F337-2902-43F3-B68D-860A155FC0E3}" destId="{96672A04-D0E3-475D-B39C-3C14E039F292}" srcOrd="1" destOrd="0" presId="urn:microsoft.com/office/officeart/2008/layout/AlternatingHexagons"/>
    <dgm:cxn modelId="{210C99E1-86CB-4497-A7D2-5B11ECD34887}" type="presParOf" srcId="{29E7F337-2902-43F3-B68D-860A155FC0E3}" destId="{BCB789F4-EF41-4951-8A7C-08B1EF476FB4}" srcOrd="2" destOrd="0" presId="urn:microsoft.com/office/officeart/2008/layout/AlternatingHexagons"/>
    <dgm:cxn modelId="{2C9B39CA-7B60-48F7-A85A-53504F2B88B5}" type="presParOf" srcId="{BCB789F4-EF41-4951-8A7C-08B1EF476FB4}" destId="{D4427D9B-A3C4-4660-AFAA-97809A3C86AD}" srcOrd="0" destOrd="0" presId="urn:microsoft.com/office/officeart/2008/layout/AlternatingHexagons"/>
    <dgm:cxn modelId="{B131A045-2812-4961-BB2E-FB77FBB49F24}" type="presParOf" srcId="{BCB789F4-EF41-4951-8A7C-08B1EF476FB4}" destId="{AFC52431-3769-4F50-99CB-F4539E7A07E9}" srcOrd="1" destOrd="0" presId="urn:microsoft.com/office/officeart/2008/layout/AlternatingHexagons"/>
    <dgm:cxn modelId="{F9253772-198B-4A4D-B202-53AAA9F8949C}" type="presParOf" srcId="{BCB789F4-EF41-4951-8A7C-08B1EF476FB4}" destId="{6B80A4B0-35F1-457A-9092-314449FC42B2}" srcOrd="2" destOrd="0" presId="urn:microsoft.com/office/officeart/2008/layout/AlternatingHexagons"/>
    <dgm:cxn modelId="{CD087B0A-575B-418F-B208-39A6A198B87C}" type="presParOf" srcId="{BCB789F4-EF41-4951-8A7C-08B1EF476FB4}" destId="{9302A63B-2A57-4E9D-A025-CF2435520153}" srcOrd="3" destOrd="0" presId="urn:microsoft.com/office/officeart/2008/layout/AlternatingHexagons"/>
    <dgm:cxn modelId="{851EF37A-46AB-423E-A7E7-8ED91D892FCC}" type="presParOf" srcId="{BCB789F4-EF41-4951-8A7C-08B1EF476FB4}" destId="{4E01AC16-3A58-4FD6-8D14-79FC93A4F62C}" srcOrd="4" destOrd="0" presId="urn:microsoft.com/office/officeart/2008/layout/AlternatingHexagons"/>
    <dgm:cxn modelId="{7F4A3B21-3910-41EB-9C4A-3FA9E1AE2CF4}" type="presParOf" srcId="{29E7F337-2902-43F3-B68D-860A155FC0E3}" destId="{7E2372E0-E3E5-431C-B0A7-4A99271E77E2}" srcOrd="3" destOrd="0" presId="urn:microsoft.com/office/officeart/2008/layout/AlternatingHexagons"/>
    <dgm:cxn modelId="{74BB332F-D962-49C3-B089-06187CBFE53D}" type="presParOf" srcId="{29E7F337-2902-43F3-B68D-860A155FC0E3}" destId="{0795E662-C695-4608-836A-AD66A0B235CC}" srcOrd="4" destOrd="0" presId="urn:microsoft.com/office/officeart/2008/layout/AlternatingHexagons"/>
    <dgm:cxn modelId="{DC0503C6-5885-485F-A2E1-54DBF805FDBA}" type="presParOf" srcId="{0795E662-C695-4608-836A-AD66A0B235CC}" destId="{BB941E09-210F-4413-858F-A439022FD3F9}" srcOrd="0" destOrd="0" presId="urn:microsoft.com/office/officeart/2008/layout/AlternatingHexagons"/>
    <dgm:cxn modelId="{558F55B3-3CC8-44A2-B955-AEECE240BD24}" type="presParOf" srcId="{0795E662-C695-4608-836A-AD66A0B235CC}" destId="{804BF7A2-3AED-423D-8FF0-F1362D01389E}" srcOrd="1" destOrd="0" presId="urn:microsoft.com/office/officeart/2008/layout/AlternatingHexagons"/>
    <dgm:cxn modelId="{6D5AC68E-048F-486C-B7A1-853FC877DB88}" type="presParOf" srcId="{0795E662-C695-4608-836A-AD66A0B235CC}" destId="{8ABE4F19-4F3E-4061-BA5C-E1A9AA42B9A2}" srcOrd="2" destOrd="0" presId="urn:microsoft.com/office/officeart/2008/layout/AlternatingHexagons"/>
    <dgm:cxn modelId="{B3A9AC8F-BC38-4432-9689-AEF019FF6847}" type="presParOf" srcId="{0795E662-C695-4608-836A-AD66A0B235CC}" destId="{4F51D716-CACF-4352-92FD-527F04459F24}" srcOrd="3" destOrd="0" presId="urn:microsoft.com/office/officeart/2008/layout/AlternatingHexagons"/>
    <dgm:cxn modelId="{EE039FB0-7554-485D-8205-A6F2F4294586}" type="presParOf" srcId="{0795E662-C695-4608-836A-AD66A0B235CC}" destId="{E8AB8499-7186-4F94-AEF3-EA80BCC43E85}"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D7780-6B8D-4515-96D1-37F771554F25}">
      <dsp:nvSpPr>
        <dsp:cNvPr id="0" name=""/>
        <dsp:cNvSpPr/>
      </dsp:nvSpPr>
      <dsp:spPr>
        <a:xfrm rot="5400000">
          <a:off x="1708103" y="822771"/>
          <a:ext cx="1121833" cy="975995"/>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l-GR" sz="1000" kern="1200" dirty="0" smtClean="0"/>
            <a:t>Φορείς</a:t>
          </a:r>
          <a:endParaRPr lang="el-GR" sz="1000" kern="1200" dirty="0"/>
        </a:p>
      </dsp:txBody>
      <dsp:txXfrm rot="-5400000">
        <a:off x="1933115" y="924671"/>
        <a:ext cx="671809" cy="772195"/>
      </dsp:txXfrm>
    </dsp:sp>
    <dsp:sp modelId="{02761A2E-792E-4AE2-9610-869C61E1F991}">
      <dsp:nvSpPr>
        <dsp:cNvPr id="0" name=""/>
        <dsp:cNvSpPr/>
      </dsp:nvSpPr>
      <dsp:spPr>
        <a:xfrm>
          <a:off x="2786634" y="974219"/>
          <a:ext cx="1251966" cy="673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endParaRPr lang="el-GR" sz="1000" kern="1200"/>
        </a:p>
      </dsp:txBody>
      <dsp:txXfrm>
        <a:off x="2786634" y="974219"/>
        <a:ext cx="1251966" cy="673100"/>
      </dsp:txXfrm>
    </dsp:sp>
    <dsp:sp modelId="{9EA9064D-23C0-46EC-BF17-2E9B87419E95}">
      <dsp:nvSpPr>
        <dsp:cNvPr id="0" name=""/>
        <dsp:cNvSpPr/>
      </dsp:nvSpPr>
      <dsp:spPr>
        <a:xfrm rot="5400000">
          <a:off x="210917" y="461563"/>
          <a:ext cx="1121833" cy="975995"/>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l-GR" sz="1000" kern="1200" dirty="0" smtClean="0"/>
            <a:t>Κοινοπραξία</a:t>
          </a:r>
          <a:endParaRPr lang="el-GR" sz="1000" kern="1200" dirty="0"/>
        </a:p>
      </dsp:txBody>
      <dsp:txXfrm rot="-5400000">
        <a:off x="435929" y="563463"/>
        <a:ext cx="671809" cy="772195"/>
      </dsp:txXfrm>
    </dsp:sp>
    <dsp:sp modelId="{D4427D9B-A3C4-4660-AFAA-97809A3C86AD}">
      <dsp:nvSpPr>
        <dsp:cNvPr id="0" name=""/>
        <dsp:cNvSpPr/>
      </dsp:nvSpPr>
      <dsp:spPr>
        <a:xfrm rot="5400000">
          <a:off x="1179046" y="1774984"/>
          <a:ext cx="1121833" cy="975995"/>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l-GR" sz="1000" kern="1200" dirty="0" smtClean="0"/>
            <a:t>Χρήστες</a:t>
          </a:r>
          <a:endParaRPr lang="el-GR" sz="1000" kern="1200" dirty="0"/>
        </a:p>
      </dsp:txBody>
      <dsp:txXfrm rot="-5400000">
        <a:off x="1404058" y="1876884"/>
        <a:ext cx="671809" cy="772195"/>
      </dsp:txXfrm>
    </dsp:sp>
    <dsp:sp modelId="{AFC52431-3769-4F50-99CB-F4539E7A07E9}">
      <dsp:nvSpPr>
        <dsp:cNvPr id="0" name=""/>
        <dsp:cNvSpPr/>
      </dsp:nvSpPr>
      <dsp:spPr>
        <a:xfrm>
          <a:off x="0" y="1926431"/>
          <a:ext cx="1211580" cy="673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r" defTabSz="444500">
            <a:lnSpc>
              <a:spcPct val="90000"/>
            </a:lnSpc>
            <a:spcBef>
              <a:spcPct val="0"/>
            </a:spcBef>
            <a:spcAft>
              <a:spcPct val="35000"/>
            </a:spcAft>
          </a:pPr>
          <a:endParaRPr lang="el-GR" sz="1000" kern="1200"/>
        </a:p>
      </dsp:txBody>
      <dsp:txXfrm>
        <a:off x="0" y="1926431"/>
        <a:ext cx="1211580" cy="673100"/>
      </dsp:txXfrm>
    </dsp:sp>
    <dsp:sp modelId="{4E01AC16-3A58-4FD6-8D14-79FC93A4F62C}">
      <dsp:nvSpPr>
        <dsp:cNvPr id="0" name=""/>
        <dsp:cNvSpPr/>
      </dsp:nvSpPr>
      <dsp:spPr>
        <a:xfrm rot="5400000">
          <a:off x="2233121" y="1774984"/>
          <a:ext cx="1121833" cy="975995"/>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l-GR" sz="1200" kern="1200" dirty="0" smtClean="0"/>
            <a:t>Πάροχοι λύσεων</a:t>
          </a:r>
          <a:endParaRPr lang="el-GR" sz="1200" kern="1200" dirty="0"/>
        </a:p>
      </dsp:txBody>
      <dsp:txXfrm rot="-5400000">
        <a:off x="2458133" y="1876884"/>
        <a:ext cx="671809" cy="772195"/>
      </dsp:txXfrm>
    </dsp:sp>
    <dsp:sp modelId="{BB941E09-210F-4413-858F-A439022FD3F9}">
      <dsp:nvSpPr>
        <dsp:cNvPr id="0" name=""/>
        <dsp:cNvSpPr/>
      </dsp:nvSpPr>
      <dsp:spPr>
        <a:xfrm rot="5400000">
          <a:off x="1708103" y="2727196"/>
          <a:ext cx="1121833" cy="975995"/>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l-GR" sz="1000" kern="1200" dirty="0" smtClean="0"/>
            <a:t>Ερευνητικά ισντιτούτα</a:t>
          </a:r>
          <a:endParaRPr lang="el-GR" sz="1000" kern="1200" dirty="0"/>
        </a:p>
      </dsp:txBody>
      <dsp:txXfrm rot="-5400000">
        <a:off x="1933115" y="2829096"/>
        <a:ext cx="671809" cy="772195"/>
      </dsp:txXfrm>
    </dsp:sp>
    <dsp:sp modelId="{804BF7A2-3AED-423D-8FF0-F1362D01389E}">
      <dsp:nvSpPr>
        <dsp:cNvPr id="0" name=""/>
        <dsp:cNvSpPr/>
      </dsp:nvSpPr>
      <dsp:spPr>
        <a:xfrm>
          <a:off x="2786634" y="2878643"/>
          <a:ext cx="1251966" cy="673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endParaRPr lang="el-GR" sz="1000" kern="1200"/>
        </a:p>
      </dsp:txBody>
      <dsp:txXfrm>
        <a:off x="2786634" y="2878643"/>
        <a:ext cx="1251966" cy="673100"/>
      </dsp:txXfrm>
    </dsp:sp>
    <dsp:sp modelId="{E8AB8499-7186-4F94-AEF3-EA80BCC43E85}">
      <dsp:nvSpPr>
        <dsp:cNvPr id="0" name=""/>
        <dsp:cNvSpPr/>
      </dsp:nvSpPr>
      <dsp:spPr>
        <a:xfrm rot="5400000">
          <a:off x="654028" y="2727196"/>
          <a:ext cx="1121833" cy="975995"/>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r>
            <a:rPr lang="el-GR" sz="900" kern="1200" dirty="0" smtClean="0"/>
            <a:t>Άλλοι εμπλεκόμενοι</a:t>
          </a:r>
          <a:endParaRPr lang="el-GR" sz="900" kern="1200" dirty="0"/>
        </a:p>
      </dsp:txBody>
      <dsp:txXfrm rot="-5400000">
        <a:off x="879040" y="2829096"/>
        <a:ext cx="671809" cy="772195"/>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BB74851-D7D7-4FF5-8AA1-734C86573BA5}" type="datetimeFigureOut">
              <a:rPr lang="el-GR"/>
              <a:pPr>
                <a:defRPr/>
              </a:pPr>
              <a:t>27/3/2015</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l-GR"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190EEF1-74D9-4DFD-9160-8F4588AD90FA}" type="slidenum">
              <a:rPr lang="el-GR"/>
              <a:pPr>
                <a:defRPr/>
              </a:pPr>
              <a:t>‹#›</a:t>
            </a:fld>
            <a:endParaRPr lang="el-GR"/>
          </a:p>
        </p:txBody>
      </p:sp>
    </p:spTree>
    <p:extLst>
      <p:ext uri="{BB962C8B-B14F-4D97-AF65-F5344CB8AC3E}">
        <p14:creationId xmlns:p14="http://schemas.microsoft.com/office/powerpoint/2010/main" val="29814324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40962"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39939" name="Θέση αριθμού διαφάνειας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43B547-0924-4172-9015-74992273002B}" type="slidenum">
              <a:rPr lang="el-GR"/>
              <a:pPr fontAlgn="base">
                <a:spcBef>
                  <a:spcPct val="0"/>
                </a:spcBef>
                <a:spcAft>
                  <a:spcPct val="0"/>
                </a:spcAft>
                <a:defRPr/>
              </a:pPr>
              <a:t>16</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lvl1pPr>
              <a:defRPr/>
            </a:lvl1pPr>
          </a:lstStyle>
          <a:p>
            <a:pPr>
              <a:defRPr/>
            </a:pPr>
            <a:fld id="{AD912545-2D5B-4F0C-9DB5-C864056F178F}" type="datetimeFigureOut">
              <a:rPr lang="el-GR"/>
              <a:pPr>
                <a:defRPr/>
              </a:pPr>
              <a:t>27/3/2015</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51C74FC2-4B42-4737-A552-306B9FD0FBB5}"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fld id="{33504E23-A285-4DE2-8ACA-DBDD800CFDA5}" type="datetimeFigureOut">
              <a:rPr lang="el-GR"/>
              <a:pPr>
                <a:defRPr/>
              </a:pPr>
              <a:t>27/3/2015</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77204282-84BF-4FA1-A61E-80CC120A436C}"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fld id="{34F5121D-DFAC-4BA8-9E96-F9139A3DC6C9}" type="datetimeFigureOut">
              <a:rPr lang="el-GR"/>
              <a:pPr>
                <a:defRPr/>
              </a:pPr>
              <a:t>27/3/2015</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FF2ACAF6-1D0E-42E7-AAC1-20E07B2D7D81}"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79388" y="190500"/>
            <a:ext cx="8640762" cy="582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xfrm>
            <a:off x="6629400" y="6248400"/>
            <a:ext cx="2190750" cy="457200"/>
          </a:xfrm>
        </p:spPr>
        <p:txBody>
          <a:bodyPr/>
          <a:lstStyle>
            <a:lvl1pPr>
              <a:defRPr/>
            </a:lvl1pPr>
          </a:lstStyle>
          <a:p>
            <a:pPr>
              <a:defRPr/>
            </a:pPr>
            <a:endParaRPr lang="el-GR"/>
          </a:p>
        </p:txBody>
      </p:sp>
      <p:sp>
        <p:nvSpPr>
          <p:cNvPr id="4" name="Rectangle 5"/>
          <p:cNvSpPr>
            <a:spLocks noGrp="1" noChangeArrowheads="1"/>
          </p:cNvSpPr>
          <p:nvPr>
            <p:ph type="ftr" sz="quarter" idx="11"/>
          </p:nvPr>
        </p:nvSpPr>
        <p:spPr>
          <a:xfrm>
            <a:off x="1763713" y="6248400"/>
            <a:ext cx="4408487" cy="457200"/>
          </a:xfrm>
        </p:spPr>
        <p:txBody>
          <a:bodyPr/>
          <a:lstStyle>
            <a:lvl1pPr>
              <a:defRPr/>
            </a:lvl1pPr>
          </a:lstStyle>
          <a:p>
            <a:pPr>
              <a:defRPr/>
            </a:pPr>
            <a:endParaRPr lang="el-GR"/>
          </a:p>
        </p:txBody>
      </p:sp>
      <p:sp>
        <p:nvSpPr>
          <p:cNvPr id="5" name="Rectangle 6"/>
          <p:cNvSpPr>
            <a:spLocks noGrp="1" noChangeArrowheads="1"/>
          </p:cNvSpPr>
          <p:nvPr>
            <p:ph type="sldNum" sz="quarter" idx="12"/>
          </p:nvPr>
        </p:nvSpPr>
        <p:spPr>
          <a:xfrm>
            <a:off x="179388" y="6237288"/>
            <a:ext cx="1295400" cy="457200"/>
          </a:xfrm>
        </p:spPr>
        <p:txBody>
          <a:bodyPr/>
          <a:lstStyle>
            <a:lvl1pPr>
              <a:defRPr/>
            </a:lvl1pPr>
          </a:lstStyle>
          <a:p>
            <a:pPr>
              <a:defRPr/>
            </a:pPr>
            <a:fld id="{B49C0226-5674-437C-BBD9-D7F3F6711436}" type="slidenum">
              <a:rPr lang="el-GR"/>
              <a:pPr>
                <a:defRPr/>
              </a:pPr>
              <a:t>‹#›</a:t>
            </a:fld>
            <a:endParaRPr lang="el-G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Διαφάνεια τίτλου">
    <p:spTree>
      <p:nvGrpSpPr>
        <p:cNvPr id="1" name=""/>
        <p:cNvGrpSpPr/>
        <p:nvPr/>
      </p:nvGrpSpPr>
      <p:grpSpPr>
        <a:xfrm>
          <a:off x="0" y="0"/>
          <a:ext cx="0" cy="0"/>
          <a:chOff x="0" y="0"/>
          <a:chExt cx="0" cy="0"/>
        </a:xfrm>
      </p:grpSpPr>
      <p:pic>
        <p:nvPicPr>
          <p:cNvPr id="4" name="4 - Εικόνα" descr="Logos_R5-01.png"/>
          <p:cNvPicPr>
            <a:picLocks noChangeAspect="1"/>
          </p:cNvPicPr>
          <p:nvPr userDrawn="1"/>
        </p:nvPicPr>
        <p:blipFill>
          <a:blip r:embed="rId2"/>
          <a:srcRect r="931" b="37244"/>
          <a:stretch>
            <a:fillRect/>
          </a:stretch>
        </p:blipFill>
        <p:spPr bwMode="auto">
          <a:xfrm>
            <a:off x="71438" y="0"/>
            <a:ext cx="2268537" cy="1125538"/>
          </a:xfrm>
          <a:prstGeom prst="rect">
            <a:avLst/>
          </a:prstGeom>
          <a:noFill/>
          <a:ln w="9525">
            <a:noFill/>
            <a:miter lim="800000"/>
            <a:headEnd/>
            <a:tailEnd/>
          </a:ln>
        </p:spPr>
      </p:pic>
      <p:sp>
        <p:nvSpPr>
          <p:cNvPr id="5" name="5 - Ορθογώνιο"/>
          <p:cNvSpPr/>
          <p:nvPr userDrawn="1"/>
        </p:nvSpPr>
        <p:spPr>
          <a:xfrm>
            <a:off x="0" y="6453188"/>
            <a:ext cx="9144000" cy="404812"/>
          </a:xfrm>
          <a:prstGeom prst="rect">
            <a:avLst/>
          </a:prstGeom>
          <a:solidFill>
            <a:srgbClr val="3B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11" name="10 - Τίτλος"/>
          <p:cNvSpPr>
            <a:spLocks noGrp="1"/>
          </p:cNvSpPr>
          <p:nvPr>
            <p:ph type="title"/>
          </p:nvPr>
        </p:nvSpPr>
        <p:spPr>
          <a:xfrm>
            <a:off x="251520" y="1196752"/>
            <a:ext cx="8640960" cy="403200"/>
          </a:xfrm>
          <a:prstGeom prst="rect">
            <a:avLst/>
          </a:prstGeom>
          <a:solidFill>
            <a:srgbClr val="3BCCFF"/>
          </a:solidFill>
          <a:ln>
            <a:noFill/>
          </a:ln>
        </p:spPr>
        <p:txBody>
          <a:bodyPr>
            <a:noAutofit/>
          </a:bodyPr>
          <a:lstStyle>
            <a:lvl1pPr algn="l">
              <a:defRPr sz="2000" baseline="0">
                <a:solidFill>
                  <a:schemeClr val="tx1">
                    <a:lumMod val="75000"/>
                    <a:lumOff val="25000"/>
                  </a:schemeClr>
                </a:solidFill>
                <a:latin typeface="Century Gothic" pitchFamily="34" charset="0"/>
              </a:defRPr>
            </a:lvl1pPr>
          </a:lstStyle>
          <a:p>
            <a:r>
              <a:rPr lang="en-US" dirty="0" err="1" smtClean="0"/>
              <a:t>Click to edit Master title style</a:t>
            </a:r>
            <a:endParaRPr lang="el-GR" dirty="0"/>
          </a:p>
        </p:txBody>
      </p:sp>
      <p:sp>
        <p:nvSpPr>
          <p:cNvPr id="14" name="13 - Θέση κειμένου"/>
          <p:cNvSpPr>
            <a:spLocks noGrp="1"/>
          </p:cNvSpPr>
          <p:nvPr>
            <p:ph type="body" sz="quarter" idx="12"/>
          </p:nvPr>
        </p:nvSpPr>
        <p:spPr>
          <a:xfrm>
            <a:off x="250825" y="1844675"/>
            <a:ext cx="8642350" cy="4392613"/>
          </a:xfrm>
          <a:prstGeom prst="rect">
            <a:avLst/>
          </a:prstGeom>
          <a:ln w="25400">
            <a:solidFill>
              <a:srgbClr val="3BCCFF"/>
            </a:solidFill>
            <a:prstDash val="sysDot"/>
          </a:ln>
        </p:spPr>
        <p:txBody>
          <a:bodyPr>
            <a:normAutofit/>
          </a:bodyPr>
          <a:lstStyle>
            <a:lvl1pPr>
              <a:defRPr sz="1800">
                <a:solidFill>
                  <a:schemeClr val="tx1">
                    <a:lumMod val="75000"/>
                    <a:lumOff val="25000"/>
                  </a:schemeClr>
                </a:solidFill>
                <a:latin typeface="Century Gothic" pitchFamily="34" charset="0"/>
              </a:defRPr>
            </a:lvl1pPr>
            <a:lvl2pPr>
              <a:defRPr sz="1800">
                <a:solidFill>
                  <a:schemeClr val="tx1">
                    <a:lumMod val="75000"/>
                    <a:lumOff val="25000"/>
                  </a:schemeClr>
                </a:solidFill>
                <a:latin typeface="Century Gothic" pitchFamily="34" charset="0"/>
              </a:defRPr>
            </a:lvl2pPr>
            <a:lvl3pPr>
              <a:defRPr sz="1800">
                <a:solidFill>
                  <a:schemeClr val="tx1">
                    <a:lumMod val="75000"/>
                    <a:lumOff val="25000"/>
                  </a:schemeClr>
                </a:solidFill>
                <a:latin typeface="Century Gothic" pitchFamily="34" charset="0"/>
              </a:defRPr>
            </a:lvl3pPr>
            <a:lvl4pPr>
              <a:defRPr sz="1800">
                <a:solidFill>
                  <a:schemeClr val="tx1">
                    <a:lumMod val="75000"/>
                    <a:lumOff val="25000"/>
                  </a:schemeClr>
                </a:solidFill>
                <a:latin typeface="Century Gothic" pitchFamily="34" charset="0"/>
              </a:defRPr>
            </a:lvl4pPr>
            <a:lvl5pPr>
              <a:defRPr sz="1800">
                <a:solidFill>
                  <a:schemeClr val="tx1">
                    <a:lumMod val="75000"/>
                    <a:lumOff val="25000"/>
                  </a:schemeClr>
                </a:solidFill>
                <a:latin typeface="Century Gothic"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6" name="2 - Θέση ημερομηνίας"/>
          <p:cNvSpPr>
            <a:spLocks noGrp="1"/>
          </p:cNvSpPr>
          <p:nvPr>
            <p:ph type="dt" sz="half" idx="13"/>
          </p:nvPr>
        </p:nvSpPr>
        <p:spPr>
          <a:xfrm>
            <a:off x="7981950" y="6453188"/>
            <a:ext cx="1162050" cy="365125"/>
          </a:xfrm>
        </p:spPr>
        <p:txBody>
          <a:bodyPr/>
          <a:lstStyle>
            <a:lvl1pPr>
              <a:defRPr>
                <a:solidFill>
                  <a:schemeClr val="tx1">
                    <a:lumMod val="75000"/>
                    <a:lumOff val="25000"/>
                  </a:schemeClr>
                </a:solidFill>
                <a:latin typeface="Century Gothic" pitchFamily="34" charset="0"/>
              </a:defRPr>
            </a:lvl1pPr>
          </a:lstStyle>
          <a:p>
            <a:pPr>
              <a:defRPr/>
            </a:pPr>
            <a:fld id="{B416E7DD-6EF3-4F5E-98E6-3D5EB6E94F5D}" type="datetimeFigureOut">
              <a:rPr lang="el-GR"/>
              <a:pPr>
                <a:defRPr/>
              </a:pPr>
              <a:t>27/3/2015</a:t>
            </a:fld>
            <a:endParaRPr lang="el-GR" dirty="0"/>
          </a:p>
        </p:txBody>
      </p:sp>
      <p:sp>
        <p:nvSpPr>
          <p:cNvPr id="7" name="3 - Θέση υποσέλιδου"/>
          <p:cNvSpPr>
            <a:spLocks noGrp="1"/>
          </p:cNvSpPr>
          <p:nvPr>
            <p:ph type="ftr" sz="quarter" idx="14"/>
          </p:nvPr>
        </p:nvSpPr>
        <p:spPr>
          <a:xfrm>
            <a:off x="6443663" y="6453188"/>
            <a:ext cx="1512887" cy="365125"/>
          </a:xfrm>
        </p:spPr>
        <p:txBody>
          <a:bodyPr/>
          <a:lstStyle>
            <a:lvl1pPr>
              <a:defRPr>
                <a:solidFill>
                  <a:schemeClr val="tx1">
                    <a:lumMod val="75000"/>
                    <a:lumOff val="25000"/>
                  </a:schemeClr>
                </a:solidFill>
                <a:latin typeface="Century Gothic" pitchFamily="34" charset="0"/>
              </a:defRPr>
            </a:lvl1pPr>
          </a:lstStyle>
          <a:p>
            <a:pPr>
              <a:defRPr/>
            </a:pPr>
            <a:r>
              <a:rPr lang="el-GR"/>
              <a:t>α</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39974" y="274638"/>
            <a:ext cx="6346825" cy="1143000"/>
          </a:xfrm>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4" name="Date Placeholder 3"/>
          <p:cNvSpPr>
            <a:spLocks noGrp="1"/>
          </p:cNvSpPr>
          <p:nvPr>
            <p:ph type="dt" sz="half" idx="10"/>
          </p:nvPr>
        </p:nvSpPr>
        <p:spPr/>
        <p:txBody>
          <a:bodyPr/>
          <a:lstStyle>
            <a:lvl1pPr>
              <a:defRPr/>
            </a:lvl1pPr>
          </a:lstStyle>
          <a:p>
            <a:pPr>
              <a:defRPr/>
            </a:pPr>
            <a:r>
              <a:rPr lang="el-GR" dirty="0" smtClean="0"/>
              <a:t>24/3/2015</a:t>
            </a:r>
            <a:endParaRPr lang="el-GR" dirty="0"/>
          </a:p>
        </p:txBody>
      </p:sp>
      <p:sp>
        <p:nvSpPr>
          <p:cNvPr id="5" name="Footer Placeholder 4"/>
          <p:cNvSpPr>
            <a:spLocks noGrp="1"/>
          </p:cNvSpPr>
          <p:nvPr>
            <p:ph type="ftr" sz="quarter" idx="11"/>
          </p:nvPr>
        </p:nvSpPr>
        <p:spPr/>
        <p:txBody>
          <a:bodyPr/>
          <a:lstStyle>
            <a:lvl1pPr>
              <a:defRPr/>
            </a:lvl1pPr>
          </a:lstStyle>
          <a:p>
            <a:pPr>
              <a:defRPr/>
            </a:pPr>
            <a:fld id="{E89D2B8D-1C88-4641-A39F-2622D4A56755}" type="slidenum">
              <a:rPr lang="el-GR" smtClean="0"/>
              <a:t>‹#›</a:t>
            </a:fld>
            <a:endParaRPr lang="el-GR" dirty="0"/>
          </a:p>
        </p:txBody>
      </p:sp>
      <p:sp>
        <p:nvSpPr>
          <p:cNvPr id="6" name="Slide Number Placeholder 5"/>
          <p:cNvSpPr>
            <a:spLocks noGrp="1"/>
          </p:cNvSpPr>
          <p:nvPr>
            <p:ph type="sldNum" sz="quarter" idx="12"/>
          </p:nvPr>
        </p:nvSpPr>
        <p:spPr/>
        <p:txBody>
          <a:bodyPr/>
          <a:lstStyle>
            <a:lvl1pPr>
              <a:defRPr/>
            </a:lvl1pPr>
          </a:lstStyle>
          <a:p>
            <a:pPr>
              <a:defRPr/>
            </a:pPr>
            <a:fld id="{AF663595-98E7-4A7D-A0DF-2320E9454F80}" type="slidenum">
              <a:rPr lang="el-GR"/>
              <a:pPr>
                <a:defRPr/>
              </a:pPr>
              <a:t>‹#›</a:t>
            </a:fld>
            <a:endParaRPr lang="el-GR"/>
          </a:p>
        </p:txBody>
      </p:sp>
      <p:pic>
        <p:nvPicPr>
          <p:cNvPr id="7" name="Picture 6" descr="INFOTRIP logotypo"/>
          <p:cNvPicPr>
            <a:picLocks noChangeAspect="1" noChangeArrowheads="1"/>
          </p:cNvPicPr>
          <p:nvPr userDrawn="1"/>
        </p:nvPicPr>
        <p:blipFill>
          <a:blip r:embed="rId2"/>
          <a:srcRect/>
          <a:stretch>
            <a:fillRect/>
          </a:stretch>
        </p:blipFill>
        <p:spPr bwMode="auto">
          <a:xfrm>
            <a:off x="6660232" y="6309320"/>
            <a:ext cx="1223962" cy="411163"/>
          </a:xfrm>
          <a:prstGeom prst="rect">
            <a:avLst/>
          </a:prstGeom>
          <a:noFill/>
          <a:ln w="9525">
            <a:noFill/>
            <a:miter lim="800000"/>
            <a:headEnd/>
            <a:tailEnd/>
          </a:ln>
        </p:spPr>
      </p:pic>
      <p:pic>
        <p:nvPicPr>
          <p:cNvPr id="8" name="4 - Εικόνα" descr="Logos_R5-01.png"/>
          <p:cNvPicPr>
            <a:picLocks noChangeAspect="1"/>
          </p:cNvPicPr>
          <p:nvPr userDrawn="1"/>
        </p:nvPicPr>
        <p:blipFill>
          <a:blip r:embed="rId3"/>
          <a:srcRect r="931" b="37244"/>
          <a:stretch>
            <a:fillRect/>
          </a:stretch>
        </p:blipFill>
        <p:spPr bwMode="auto">
          <a:xfrm>
            <a:off x="71438" y="0"/>
            <a:ext cx="2268537" cy="1125538"/>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2853B65-D918-4D8C-8FFB-738A43B3EBF9}" type="datetimeFigureOut">
              <a:rPr lang="el-GR"/>
              <a:pPr>
                <a:defRPr/>
              </a:pPr>
              <a:t>27/3/2015</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9195AA1A-AB94-4936-8D44-E68A9DB5E435}"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3"/>
          <p:cNvSpPr>
            <a:spLocks noGrp="1"/>
          </p:cNvSpPr>
          <p:nvPr>
            <p:ph type="dt" sz="half" idx="10"/>
          </p:nvPr>
        </p:nvSpPr>
        <p:spPr/>
        <p:txBody>
          <a:bodyPr/>
          <a:lstStyle>
            <a:lvl1pPr>
              <a:defRPr/>
            </a:lvl1pPr>
          </a:lstStyle>
          <a:p>
            <a:pPr>
              <a:defRPr/>
            </a:pPr>
            <a:fld id="{9B63652B-1FD3-4320-BA77-9455BBF38740}" type="datetimeFigureOut">
              <a:rPr lang="el-GR"/>
              <a:pPr>
                <a:defRPr/>
              </a:pPr>
              <a:t>27/3/2015</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7F73158C-469C-42B8-A2B2-AB86FB66356A}"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3"/>
          <p:cNvSpPr>
            <a:spLocks noGrp="1"/>
          </p:cNvSpPr>
          <p:nvPr>
            <p:ph type="dt" sz="half" idx="10"/>
          </p:nvPr>
        </p:nvSpPr>
        <p:spPr/>
        <p:txBody>
          <a:bodyPr/>
          <a:lstStyle>
            <a:lvl1pPr>
              <a:defRPr/>
            </a:lvl1pPr>
          </a:lstStyle>
          <a:p>
            <a:pPr>
              <a:defRPr/>
            </a:pPr>
            <a:fld id="{B9E0B18A-9A55-4230-8864-54DB2E52E55A}" type="datetimeFigureOut">
              <a:rPr lang="el-GR"/>
              <a:pPr>
                <a:defRPr/>
              </a:pPr>
              <a:t>27/3/2015</a:t>
            </a:fld>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99B5CC01-A7CE-486F-8737-3410CF702F69}"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3"/>
          <p:cNvSpPr>
            <a:spLocks noGrp="1"/>
          </p:cNvSpPr>
          <p:nvPr>
            <p:ph type="dt" sz="half" idx="10"/>
          </p:nvPr>
        </p:nvSpPr>
        <p:spPr/>
        <p:txBody>
          <a:bodyPr/>
          <a:lstStyle>
            <a:lvl1pPr>
              <a:defRPr/>
            </a:lvl1pPr>
          </a:lstStyle>
          <a:p>
            <a:pPr>
              <a:defRPr/>
            </a:pPr>
            <a:fld id="{E8234662-DAE1-4BBD-969C-5F89ADB6C484}" type="datetimeFigureOut">
              <a:rPr lang="el-GR"/>
              <a:pPr>
                <a:defRPr/>
              </a:pPr>
              <a:t>27/3/2015</a:t>
            </a:fld>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FD242A1E-074F-4BC2-A5FF-1B57DBAB72A3}"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ECCE50B-C90C-4046-9043-E1BB4ED1741F}" type="datetimeFigureOut">
              <a:rPr lang="el-GR"/>
              <a:pPr>
                <a:defRPr/>
              </a:pPr>
              <a:t>27/3/2015</a:t>
            </a:fld>
            <a:endParaRPr 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C1D11CFA-8CC6-4FDF-8BEE-69872B74C380}"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988BAD-303D-43EF-ADBB-7C4D4CF9766C}" type="datetimeFigureOut">
              <a:rPr lang="el-GR"/>
              <a:pPr>
                <a:defRPr/>
              </a:pPr>
              <a:t>27/3/2015</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C5E0D26A-A371-4E9F-BF8B-B190F55E8FB2}"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7B91545-740E-4E45-A2F9-CCA49B3FD824}" type="datetimeFigureOut">
              <a:rPr lang="el-GR"/>
              <a:pPr>
                <a:defRPr/>
              </a:pPr>
              <a:t>27/3/2015</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26448B7C-4ADF-43D0-8A1F-D995E0E68224}"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l-GR"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9F67B1-FE67-4D87-B4C6-5A44794D4650}" type="datetimeFigureOut">
              <a:rPr lang="el-GR"/>
              <a:pPr>
                <a:defRPr/>
              </a:pPr>
              <a:t>27/3/2015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9CECDD9-44F4-4ED3-8B81-579BF01A4523}"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64" r:id="rId12"/>
    <p:sldLayoutId id="2147483665"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nfotrip.gr/"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71550" y="1700213"/>
            <a:ext cx="7416800" cy="1008062"/>
          </a:xfrm>
        </p:spPr>
        <p:txBody>
          <a:bodyPr rtlCol="0"/>
          <a:lstStyle/>
          <a:p>
            <a:pPr algn="ctr" eaLnBrk="1" fontAlgn="auto" hangingPunct="1">
              <a:spcAft>
                <a:spcPts val="0"/>
              </a:spcAft>
              <a:defRPr/>
            </a:pPr>
            <a:r>
              <a:rPr lang="el-GR" sz="2800" b="1" dirty="0" smtClean="0">
                <a:solidFill>
                  <a:srgbClr val="000066"/>
                </a:solidFill>
                <a:effectLst>
                  <a:outerShdw blurRad="38100" dist="38100" dir="2700000" algn="tl">
                    <a:srgbClr val="C0C0C0"/>
                  </a:outerShdw>
                </a:effectLst>
                <a:latin typeface="Georgia" pitchFamily="18" charset="0"/>
              </a:rPr>
              <a:t>Η επόμενη μέρα.....</a:t>
            </a:r>
            <a:endParaRPr lang="el-GR" sz="2800" dirty="0"/>
          </a:p>
        </p:txBody>
      </p:sp>
      <p:sp>
        <p:nvSpPr>
          <p:cNvPr id="3" name="2 - Θέση κειμένου"/>
          <p:cNvSpPr>
            <a:spLocks noGrp="1"/>
          </p:cNvSpPr>
          <p:nvPr>
            <p:ph type="body" sz="quarter" idx="12"/>
          </p:nvPr>
        </p:nvSpPr>
        <p:spPr>
          <a:xfrm>
            <a:off x="250825" y="2924175"/>
            <a:ext cx="8642350" cy="3384550"/>
          </a:xfrm>
        </p:spPr>
        <p:txBody>
          <a:bodyPr rtlCol="0"/>
          <a:lstStyle/>
          <a:p>
            <a:pPr marL="63500" algn="ctr" eaLnBrk="1" fontAlgn="auto" hangingPunct="1">
              <a:spcAft>
                <a:spcPts val="0"/>
              </a:spcAft>
              <a:buFont typeface="Arial" pitchFamily="34" charset="0"/>
              <a:buNone/>
              <a:defRPr/>
            </a:pPr>
            <a:r>
              <a:rPr lang="el-GR" sz="2000" b="1" dirty="0" smtClean="0">
                <a:solidFill>
                  <a:schemeClr val="tx1"/>
                </a:solidFill>
                <a:effectLst>
                  <a:outerShdw blurRad="38100" dist="38100" dir="2700000" algn="tl">
                    <a:srgbClr val="C0C0C0"/>
                  </a:outerShdw>
                </a:effectLst>
                <a:latin typeface="Calibri" pitchFamily="34" charset="0"/>
              </a:rPr>
              <a:t>Μιζάρας Βασίλης</a:t>
            </a:r>
          </a:p>
          <a:p>
            <a:pPr marL="63500" algn="ctr" eaLnBrk="1" fontAlgn="auto" hangingPunct="1">
              <a:spcAft>
                <a:spcPts val="0"/>
              </a:spcAft>
              <a:buFont typeface="Arial" pitchFamily="34" charset="0"/>
              <a:buNone/>
              <a:defRPr/>
            </a:pPr>
            <a:r>
              <a:rPr lang="el-GR" dirty="0" smtClean="0">
                <a:solidFill>
                  <a:schemeClr val="tx1"/>
                </a:solidFill>
                <a:effectLst>
                  <a:outerShdw blurRad="38100" dist="38100" dir="2700000" algn="tl">
                    <a:srgbClr val="C0C0C0"/>
                  </a:outerShdw>
                </a:effectLst>
                <a:latin typeface="Calibri" pitchFamily="34" charset="0"/>
              </a:rPr>
              <a:t>	</a:t>
            </a:r>
            <a:r>
              <a:rPr lang="el-GR" dirty="0" smtClean="0">
                <a:solidFill>
                  <a:schemeClr val="tx1"/>
                </a:solidFill>
                <a:latin typeface="Calibri" pitchFamily="34" charset="0"/>
              </a:rPr>
              <a:t> </a:t>
            </a:r>
            <a:r>
              <a:rPr lang="en-US" dirty="0" smtClean="0">
                <a:solidFill>
                  <a:schemeClr val="tx1"/>
                </a:solidFill>
                <a:latin typeface="Calibri" pitchFamily="34" charset="0"/>
              </a:rPr>
              <a:t>INFOTRIP</a:t>
            </a:r>
            <a:r>
              <a:rPr lang="el-GR" dirty="0" smtClean="0">
                <a:solidFill>
                  <a:schemeClr val="tx1"/>
                </a:solidFill>
                <a:latin typeface="Calibri" pitchFamily="34" charset="0"/>
              </a:rPr>
              <a:t> Α.Ε. – Εφαρμογές Έξυπνου Λογισμικού Κυκλοφορίας &amp; 			Μεταφορών Α.Ε</a:t>
            </a:r>
            <a:r>
              <a:rPr lang="el-GR" dirty="0" smtClean="0">
                <a:solidFill>
                  <a:schemeClr val="tx1"/>
                </a:solidFill>
                <a:effectLst>
                  <a:outerShdw blurRad="38100" dist="38100" dir="2700000" algn="tl">
                    <a:srgbClr val="C0C0C0"/>
                  </a:outerShdw>
                </a:effectLst>
                <a:latin typeface="Calibri" pitchFamily="34" charset="0"/>
              </a:rPr>
              <a:t>.</a:t>
            </a:r>
            <a:endParaRPr lang="el-GR" dirty="0">
              <a:solidFill>
                <a:schemeClr val="tx1"/>
              </a:solidFill>
            </a:endParaRPr>
          </a:p>
        </p:txBody>
      </p:sp>
      <p:pic>
        <p:nvPicPr>
          <p:cNvPr id="17411" name="Picture 6" descr="INFOTRIP logotypo"/>
          <p:cNvPicPr>
            <a:picLocks noChangeAspect="1" noChangeArrowheads="1"/>
          </p:cNvPicPr>
          <p:nvPr/>
        </p:nvPicPr>
        <p:blipFill>
          <a:blip r:embed="rId2"/>
          <a:srcRect/>
          <a:stretch>
            <a:fillRect/>
          </a:stretch>
        </p:blipFill>
        <p:spPr bwMode="auto">
          <a:xfrm>
            <a:off x="4284663" y="4221088"/>
            <a:ext cx="1223962" cy="411163"/>
          </a:xfrm>
          <a:prstGeom prst="rect">
            <a:avLst/>
          </a:prstGeom>
          <a:noFill/>
          <a:ln w="9525">
            <a:noFill/>
            <a:miter lim="800000"/>
            <a:headEnd/>
            <a:tailEnd/>
          </a:ln>
        </p:spPr>
      </p:pic>
      <p:pic>
        <p:nvPicPr>
          <p:cNvPr id="17413" name="Picture 2"/>
          <p:cNvPicPr>
            <a:picLocks noChangeAspect="1" noChangeArrowheads="1"/>
          </p:cNvPicPr>
          <p:nvPr/>
        </p:nvPicPr>
        <p:blipFill>
          <a:blip r:embed="rId3"/>
          <a:srcRect/>
          <a:stretch>
            <a:fillRect/>
          </a:stretch>
        </p:blipFill>
        <p:spPr bwMode="auto">
          <a:xfrm>
            <a:off x="4284663" y="188913"/>
            <a:ext cx="4608512" cy="1187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p:txBody>
          <a:bodyPr/>
          <a:lstStyle/>
          <a:p>
            <a:r>
              <a:rPr lang="el-GR" sz="3200" b="1" dirty="0"/>
              <a:t>Οργάνωση </a:t>
            </a:r>
            <a:r>
              <a:rPr lang="el-GR" sz="3200" b="1" dirty="0" smtClean="0"/>
              <a:t>παρόχων των τεχνολογικών λύσεων</a:t>
            </a:r>
            <a:endParaRPr lang="el-GR" sz="3200" b="1" dirty="0"/>
          </a:p>
        </p:txBody>
      </p:sp>
      <p:sp>
        <p:nvSpPr>
          <p:cNvPr id="13314" name="Rectangle 2"/>
          <p:cNvSpPr>
            <a:spLocks noGrp="1" noChangeArrowheads="1"/>
          </p:cNvSpPr>
          <p:nvPr>
            <p:ph type="body" idx="1"/>
          </p:nvPr>
        </p:nvSpPr>
        <p:spPr/>
        <p:txBody>
          <a:bodyPr/>
          <a:lstStyle/>
          <a:p>
            <a:pPr marL="542925" indent="-457200" eaLnBrk="1" hangingPunct="1"/>
            <a:r>
              <a:rPr lang="el-GR" sz="2000" dirty="0" smtClean="0">
                <a:latin typeface="Cambria" pitchFamily="18" charset="0"/>
              </a:rPr>
              <a:t>Δημιουργία δικτύου </a:t>
            </a:r>
            <a:r>
              <a:rPr lang="el-GR" sz="2000" dirty="0">
                <a:latin typeface="Cambria" pitchFamily="18" charset="0"/>
              </a:rPr>
              <a:t>επιχειρήσεων που δραστηριοποιούνται στον χώρο της </a:t>
            </a:r>
            <a:r>
              <a:rPr lang="el-GR" sz="2000" dirty="0" smtClean="0">
                <a:latin typeface="Cambria" pitchFamily="18" charset="0"/>
              </a:rPr>
              <a:t>τηλεματικής, και τεχνολογίας </a:t>
            </a:r>
            <a:r>
              <a:rPr lang="el-GR" sz="2000" dirty="0">
                <a:latin typeface="Cambria" pitchFamily="18" charset="0"/>
              </a:rPr>
              <a:t>οχημάτων και πληροφόρησης </a:t>
            </a:r>
            <a:r>
              <a:rPr lang="el-GR" sz="2000" dirty="0" smtClean="0">
                <a:latin typeface="Cambria" pitchFamily="18" charset="0"/>
              </a:rPr>
              <a:t>και Φορέων </a:t>
            </a:r>
            <a:r>
              <a:rPr lang="el-GR" sz="2000" dirty="0">
                <a:latin typeface="Cambria" pitchFamily="18" charset="0"/>
              </a:rPr>
              <a:t>που ερευνούν το θέμα της ασφάλειας των μεταφορών για τη σχεδίαση των τεχνολογικών </a:t>
            </a:r>
            <a:r>
              <a:rPr lang="el-GR" sz="2000" dirty="0" smtClean="0">
                <a:latin typeface="Cambria" pitchFamily="18" charset="0"/>
              </a:rPr>
              <a:t>συστημάτων</a:t>
            </a:r>
          </a:p>
          <a:p>
            <a:pPr marL="542925" indent="-457200" eaLnBrk="1" hangingPunct="1"/>
            <a:r>
              <a:rPr lang="el-GR" sz="2000" dirty="0" smtClean="0">
                <a:latin typeface="Cambria" pitchFamily="18" charset="0"/>
              </a:rPr>
              <a:t>Στον πυρήνα αυτής της προσπάθειας είναι η δημιουργία ομάδας εργασίας από εταιρείες παρόχους λύσεων τηλεματικής</a:t>
            </a:r>
          </a:p>
          <a:p>
            <a:pPr marL="542925" indent="-457200" eaLnBrk="1" hangingPunct="1"/>
            <a:r>
              <a:rPr lang="el-GR" sz="2000" dirty="0" smtClean="0">
                <a:latin typeface="Cambria" pitchFamily="18" charset="0"/>
              </a:rPr>
              <a:t>Ο στόχος είναι η δημιουργία μιας ελάχιστης αποδεκτής προδιαγραφής λειτουργικών απαιτήσεων για τεχνολογικές λύσεις στην σχολική μεταφορά</a:t>
            </a:r>
          </a:p>
          <a:p>
            <a:pPr marL="542925" indent="-457200" eaLnBrk="1" hangingPunct="1"/>
            <a:r>
              <a:rPr lang="el-GR" sz="2000" dirty="0" smtClean="0">
                <a:latin typeface="Cambria" pitchFamily="18" charset="0"/>
              </a:rPr>
              <a:t>Φορέας οργάνωσης για αυτή την προσπάθεια θα είναι το </a:t>
            </a:r>
            <a:r>
              <a:rPr lang="en-US" sz="2000" dirty="0" smtClean="0">
                <a:latin typeface="Cambria" pitchFamily="18" charset="0"/>
              </a:rPr>
              <a:t>ITS Hellas.</a:t>
            </a:r>
            <a:endParaRPr lang="el-GR" sz="2000" dirty="0" smtClean="0">
              <a:latin typeface="Cambria" pitchFamily="18" charset="0"/>
            </a:endParaRPr>
          </a:p>
          <a:p>
            <a:pPr marL="542925" indent="-457200" eaLnBrk="1" hangingPunct="1"/>
            <a:endParaRPr lang="el-GR" sz="2000" dirty="0">
              <a:latin typeface="Cambria" pitchFamily="18" charset="0"/>
            </a:endParaRPr>
          </a:p>
          <a:p>
            <a:pPr marL="85725" indent="23813" eaLnBrk="1" hangingPunct="1">
              <a:buFont typeface="Wingdings" pitchFamily="2" charset="2"/>
              <a:buNone/>
            </a:pPr>
            <a:endParaRPr lang="el-GR" b="1" dirty="0">
              <a:solidFill>
                <a:srgbClr val="990033"/>
              </a:solidFill>
              <a:latin typeface="Cambria" pitchFamily="18" charset="0"/>
            </a:endParaRPr>
          </a:p>
          <a:p>
            <a:endParaRPr lang="el-GR" dirty="0"/>
          </a:p>
        </p:txBody>
      </p:sp>
    </p:spTree>
    <p:extLst>
      <p:ext uri="{BB962C8B-B14F-4D97-AF65-F5344CB8AC3E}">
        <p14:creationId xmlns:p14="http://schemas.microsoft.com/office/powerpoint/2010/main" val="2050753873"/>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p:txBody>
          <a:bodyPr/>
          <a:lstStyle/>
          <a:p>
            <a:r>
              <a:rPr lang="el-GR" sz="3200" b="1" dirty="0"/>
              <a:t>Ο ρόλος του ITS Hellas</a:t>
            </a:r>
          </a:p>
        </p:txBody>
      </p:sp>
      <p:sp>
        <p:nvSpPr>
          <p:cNvPr id="14338" name="Rectangle 2"/>
          <p:cNvSpPr>
            <a:spLocks noGrp="1" noChangeArrowheads="1"/>
          </p:cNvSpPr>
          <p:nvPr>
            <p:ph type="body" idx="1"/>
          </p:nvPr>
        </p:nvSpPr>
        <p:spPr/>
        <p:txBody>
          <a:bodyPr/>
          <a:lstStyle/>
          <a:p>
            <a:r>
              <a:rPr lang="el-GR" sz="2000" dirty="0" smtClean="0"/>
              <a:t>Το </a:t>
            </a:r>
            <a:r>
              <a:rPr lang="en-US" sz="2000" dirty="0" smtClean="0"/>
              <a:t>ITS Hellas </a:t>
            </a:r>
            <a:r>
              <a:rPr lang="el-GR" sz="2000" dirty="0" smtClean="0"/>
              <a:t>είναι αρμόδιο βάση καταστατικού για την προώθηση και την προαγωγή θεμάτων ευφυών συστημάτων όπως είναι η Τηλεματική οχηματων και οι τεχνολογικές λύσεις για την οδική ασφάλεια</a:t>
            </a:r>
          </a:p>
          <a:p>
            <a:r>
              <a:rPr lang="el-GR" sz="2000" dirty="0" smtClean="0"/>
              <a:t>Το </a:t>
            </a:r>
            <a:r>
              <a:rPr lang="en-US" sz="2000" dirty="0" smtClean="0"/>
              <a:t>ITS Hellas </a:t>
            </a:r>
            <a:r>
              <a:rPr lang="el-GR" sz="2000" dirty="0" smtClean="0"/>
              <a:t>θα αποτελέσει ένα από τα «εργαλεία» εξωστρέφειας των αποτελεσμάτων του έργου</a:t>
            </a:r>
            <a:r>
              <a:rPr lang="el-GR" sz="2000" dirty="0" smtClean="0"/>
              <a:t>, με την παροχή αιγίδας αλλά και ενεργής συμμετοχής στην προώθηση </a:t>
            </a:r>
          </a:p>
          <a:p>
            <a:r>
              <a:rPr lang="el-GR" sz="2000" dirty="0" smtClean="0"/>
              <a:t>Η βασική συμβολή θα είναι στην οργάνωση ομάδας εργασίας με συμμετοχή των εταιρειών τηλεματικής για την εξέταση θεμάτων που αφορούν την τυποποίηση της λύσης</a:t>
            </a:r>
          </a:p>
          <a:p>
            <a:r>
              <a:rPr lang="el-GR" sz="2000" dirty="0" smtClean="0"/>
              <a:t>Βασίζεται στην προηγούμενη εμπειρία και διαρκείς στόχους του </a:t>
            </a:r>
            <a:r>
              <a:rPr lang="en-US" sz="2000" dirty="0" smtClean="0"/>
              <a:t>ITS Hellas </a:t>
            </a:r>
            <a:r>
              <a:rPr lang="el-GR" sz="2000" dirty="0" smtClean="0"/>
              <a:t>για την δημιουργία προδιαγραφών σε Ευφυή Συστήματα Μεταφορών</a:t>
            </a:r>
            <a:endParaRPr lang="el-GR" sz="2000" dirty="0" smtClean="0"/>
          </a:p>
        </p:txBody>
      </p:sp>
    </p:spTree>
    <p:extLst>
      <p:ext uri="{BB962C8B-B14F-4D97-AF65-F5344CB8AC3E}">
        <p14:creationId xmlns:p14="http://schemas.microsoft.com/office/powerpoint/2010/main" val="3926932630"/>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l-GR" sz="3200" b="1" dirty="0"/>
              <a:t>Προηγούμενη </a:t>
            </a:r>
            <a:r>
              <a:rPr lang="el-GR" sz="3200" b="1" dirty="0" smtClean="0"/>
              <a:t>εμπειρία του </a:t>
            </a:r>
            <a:r>
              <a:rPr lang="en-US" sz="3200" b="1" dirty="0" smtClean="0"/>
              <a:t>ITS Hellas</a:t>
            </a:r>
            <a:endParaRPr lang="el-GR" sz="3200" b="1" dirty="0"/>
          </a:p>
        </p:txBody>
      </p:sp>
      <p:sp>
        <p:nvSpPr>
          <p:cNvPr id="15362" name="Rectangle 2"/>
          <p:cNvSpPr>
            <a:spLocks noGrp="1" noChangeArrowheads="1"/>
          </p:cNvSpPr>
          <p:nvPr>
            <p:ph type="body" idx="1"/>
          </p:nvPr>
        </p:nvSpPr>
        <p:spPr/>
        <p:txBody>
          <a:bodyPr/>
          <a:lstStyle/>
          <a:p>
            <a:r>
              <a:rPr lang="el-GR" sz="2000" dirty="0"/>
              <a:t>Ομάδα εργασίας: </a:t>
            </a:r>
            <a:r>
              <a:rPr lang="el-GR" sz="2000" dirty="0" smtClean="0"/>
              <a:t>Ο </a:t>
            </a:r>
            <a:r>
              <a:rPr lang="el-GR" sz="2000" dirty="0"/>
              <a:t>καθορισμός των προβλημάτων και συνοπτική περιγραφή των προϋποθέσεων για την ανάπτυξη των ευφυών μεταφορών στην </a:t>
            </a:r>
            <a:r>
              <a:rPr lang="el-GR" sz="2000" dirty="0" smtClean="0"/>
              <a:t>Ελλάδα</a:t>
            </a:r>
          </a:p>
          <a:p>
            <a:r>
              <a:rPr lang="el-GR" sz="2000" dirty="0" smtClean="0"/>
              <a:t>Ομάδα εργασίας για την Κοινοτική Οδηγία 40/2010 (</a:t>
            </a:r>
            <a:r>
              <a:rPr lang="en-US" sz="2000" dirty="0" smtClean="0"/>
              <a:t>ITS Directive): </a:t>
            </a:r>
            <a:endParaRPr lang="el-GR" sz="2000" dirty="0"/>
          </a:p>
          <a:p>
            <a:pPr lvl="1"/>
            <a:r>
              <a:rPr lang="el-GR" sz="1600" dirty="0" smtClean="0"/>
              <a:t>2 Ομάδες εργασίας με ολοκληρωμένα αποτελέσματα</a:t>
            </a:r>
          </a:p>
          <a:p>
            <a:pPr lvl="1"/>
            <a:r>
              <a:rPr lang="el-GR" sz="1600" dirty="0" smtClean="0"/>
              <a:t>Συμμετοχή στην εθνική ομάδα εργασίας για την Στρατηγική και την εθνική Αρχιτεκτονική</a:t>
            </a:r>
          </a:p>
          <a:p>
            <a:pPr lvl="1"/>
            <a:r>
              <a:rPr lang="el-GR" sz="1600" dirty="0" smtClean="0"/>
              <a:t>Τρίτη ομάδα εργασίας για την εξειδίκευση των δράσεων στο πλαίσιο της Στρατηγικής</a:t>
            </a:r>
            <a:endParaRPr lang="el-GR" sz="1600" dirty="0"/>
          </a:p>
          <a:p>
            <a:r>
              <a:rPr lang="el-GR" sz="2000" dirty="0" smtClean="0"/>
              <a:t>Τα </a:t>
            </a:r>
            <a:r>
              <a:rPr lang="en-US" sz="2000" dirty="0" smtClean="0"/>
              <a:t>Reports </a:t>
            </a:r>
            <a:r>
              <a:rPr lang="el-GR" sz="2000" dirty="0" smtClean="0"/>
              <a:t>των ομάδων εργασίας για την Κοιν. Οδηγία 40/2010 υιοθετήθηκαν και χρησιμοποιήθηκαν από το Υπουργείο Μεταφορών στο πλαίσιο των υποχρεώσεων της Ελλάδας για υποβολή αντίστοιχων εκθέσεων προς την Κοινότητα</a:t>
            </a:r>
          </a:p>
          <a:p>
            <a:endParaRPr lang="el-GR" sz="1600" dirty="0"/>
          </a:p>
        </p:txBody>
      </p:sp>
    </p:spTree>
    <p:extLst>
      <p:ext uri="{BB962C8B-B14F-4D97-AF65-F5344CB8AC3E}">
        <p14:creationId xmlns:p14="http://schemas.microsoft.com/office/powerpoint/2010/main" val="2752163186"/>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l-GR" sz="3200" b="1"/>
              <a:t>Επόμενα βήματα </a:t>
            </a:r>
          </a:p>
        </p:txBody>
      </p:sp>
      <p:sp>
        <p:nvSpPr>
          <p:cNvPr id="16386" name="Rectangle 2"/>
          <p:cNvSpPr>
            <a:spLocks noGrp="1" noChangeArrowheads="1"/>
          </p:cNvSpPr>
          <p:nvPr>
            <p:ph idx="1"/>
          </p:nvPr>
        </p:nvSpPr>
        <p:spPr/>
        <p:txBody>
          <a:bodyPr/>
          <a:lstStyle/>
          <a:p>
            <a:r>
              <a:rPr lang="el-GR" sz="2000" dirty="0"/>
              <a:t>Μόνιμη ομάδα εργασίας για τηλεματικης </a:t>
            </a:r>
            <a:r>
              <a:rPr lang="el-GR" sz="2000" dirty="0" smtClean="0"/>
              <a:t>εφαρμογές</a:t>
            </a:r>
            <a:endParaRPr lang="en-US" sz="2000" dirty="0" smtClean="0"/>
          </a:p>
          <a:p>
            <a:r>
              <a:rPr lang="en-US" sz="2000" dirty="0" smtClean="0"/>
              <a:t>Proof of concept </a:t>
            </a:r>
            <a:r>
              <a:rPr lang="el-GR" sz="2000" dirty="0" smtClean="0"/>
              <a:t>της ομάδας εργασίας στα ειδικά θέματα σχολικής μεταφοράς και τηλεματικές εφαρμογές</a:t>
            </a:r>
          </a:p>
          <a:p>
            <a:r>
              <a:rPr lang="el-GR" sz="2000" dirty="0" smtClean="0"/>
              <a:t>Πρόσκληση στις σχετικές εταιρείες του </a:t>
            </a:r>
            <a:r>
              <a:rPr lang="en-US" sz="2000" dirty="0" smtClean="0"/>
              <a:t>ITS Hellas</a:t>
            </a:r>
            <a:r>
              <a:rPr lang="el-GR" sz="2000" dirty="0" smtClean="0"/>
              <a:t> αλλά και σε εταιρείες εκτός του </a:t>
            </a:r>
            <a:r>
              <a:rPr lang="en-US" sz="2000" dirty="0" smtClean="0"/>
              <a:t>ITS Hellas</a:t>
            </a:r>
            <a:endParaRPr lang="el-GR" sz="2000" dirty="0" smtClean="0"/>
          </a:p>
          <a:p>
            <a:r>
              <a:rPr lang="el-GR" sz="2000" dirty="0" smtClean="0"/>
              <a:t>Εφόσον υπάρξουν αποτελέσματα της ομάδας εργασίας, αυτά θα υποβληθούν προς υιοθέτηση από το </a:t>
            </a:r>
            <a:r>
              <a:rPr lang="en-US" sz="2000" dirty="0" smtClean="0"/>
              <a:t>ITS Hellas, </a:t>
            </a:r>
            <a:r>
              <a:rPr lang="el-GR" sz="2000" dirty="0" smtClean="0"/>
              <a:t>και στην συνέχεια θα προωθηθούν </a:t>
            </a:r>
            <a:endParaRPr lang="el-GR" sz="2000" dirty="0"/>
          </a:p>
        </p:txBody>
      </p:sp>
    </p:spTree>
    <p:extLst>
      <p:ext uri="{BB962C8B-B14F-4D97-AF65-F5344CB8AC3E}">
        <p14:creationId xmlns:p14="http://schemas.microsoft.com/office/powerpoint/2010/main" val="779201545"/>
      </p:ext>
    </p:extLst>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b="1" dirty="0" smtClean="0"/>
              <a:t>Επιχειρησιακό μοντέλο</a:t>
            </a:r>
            <a:endParaRPr lang="el-GR" sz="32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556791"/>
            <a:ext cx="6768752" cy="4796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21119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p:txBody>
          <a:bodyPr/>
          <a:lstStyle/>
          <a:p>
            <a:r>
              <a:rPr lang="el-GR" sz="3200" b="1" dirty="0"/>
              <a:t>Επόμενα ερευνητικά βήματα</a:t>
            </a:r>
          </a:p>
        </p:txBody>
      </p:sp>
      <p:sp>
        <p:nvSpPr>
          <p:cNvPr id="8194" name="Rectangle 2"/>
          <p:cNvSpPr>
            <a:spLocks noGrp="1" noChangeArrowheads="1"/>
          </p:cNvSpPr>
          <p:nvPr>
            <p:ph type="body" idx="1"/>
          </p:nvPr>
        </p:nvSpPr>
        <p:spPr/>
        <p:txBody>
          <a:bodyPr/>
          <a:lstStyle/>
          <a:p>
            <a:pPr>
              <a:lnSpc>
                <a:spcPct val="90000"/>
              </a:lnSpc>
              <a:defRPr/>
            </a:pPr>
            <a:r>
              <a:rPr lang="el-GR" sz="2000" dirty="0"/>
              <a:t>Ανάπτυξη δεικτών ασφαλούς οδηγικής </a:t>
            </a:r>
            <a:r>
              <a:rPr lang="el-GR" sz="2000" dirty="0" smtClean="0"/>
              <a:t>συμπεριφοράς:</a:t>
            </a:r>
          </a:p>
          <a:p>
            <a:pPr lvl="1">
              <a:lnSpc>
                <a:spcPct val="90000"/>
              </a:lnSpc>
              <a:defRPr/>
            </a:pPr>
            <a:r>
              <a:rPr lang="el-GR" sz="1600" dirty="0" smtClean="0"/>
              <a:t>Η μέχρι τώρα έρευνα διαπίστωσε ότι δεν υπάρχει επαρκής βιβλιογραφία για θέματα παρακολούθησης οδηγικής συμπεριφοράς</a:t>
            </a:r>
          </a:p>
          <a:p>
            <a:pPr lvl="1">
              <a:lnSpc>
                <a:spcPct val="90000"/>
              </a:lnSpc>
              <a:defRPr/>
            </a:pPr>
            <a:r>
              <a:rPr lang="el-GR" sz="1600" dirty="0" smtClean="0"/>
              <a:t>Καμία προηγούμενη έρευνα ειδικά σε σχολική μεταφορά</a:t>
            </a:r>
            <a:endParaRPr lang="el-GR" sz="1600" dirty="0"/>
          </a:p>
          <a:p>
            <a:pPr>
              <a:lnSpc>
                <a:spcPct val="90000"/>
              </a:lnSpc>
              <a:defRPr/>
            </a:pPr>
            <a:r>
              <a:rPr lang="el-GR" sz="2000" dirty="0" smtClean="0"/>
              <a:t>Σύνδεση </a:t>
            </a:r>
            <a:r>
              <a:rPr lang="el-GR" sz="2000" dirty="0"/>
              <a:t>των απαιτήσεων για την διασύνδεση της σχολικής μεταφοράς με το πανευρωπαϊκό σύστημα </a:t>
            </a:r>
            <a:r>
              <a:rPr lang="el-GR" sz="2000" dirty="0" smtClean="0"/>
              <a:t>e-call:</a:t>
            </a:r>
          </a:p>
          <a:p>
            <a:pPr lvl="1">
              <a:lnSpc>
                <a:spcPct val="90000"/>
              </a:lnSpc>
              <a:defRPr/>
            </a:pPr>
            <a:r>
              <a:rPr lang="el-GR" sz="1600" dirty="0" smtClean="0"/>
              <a:t>Το έρευνα για το </a:t>
            </a:r>
            <a:r>
              <a:rPr lang="en-US" sz="1600" dirty="0" err="1" smtClean="0"/>
              <a:t>ecall</a:t>
            </a:r>
            <a:r>
              <a:rPr lang="el-GR" sz="1600" dirty="0"/>
              <a:t> </a:t>
            </a:r>
            <a:r>
              <a:rPr lang="el-GR" sz="1600" dirty="0" smtClean="0"/>
              <a:t>επεκτείνεται και σε επαγγελματικά οχήματα</a:t>
            </a:r>
          </a:p>
          <a:p>
            <a:pPr lvl="1">
              <a:lnSpc>
                <a:spcPct val="90000"/>
              </a:lnSpc>
              <a:defRPr/>
            </a:pPr>
            <a:r>
              <a:rPr lang="el-GR" sz="1600" dirty="0" smtClean="0"/>
              <a:t>Η σχολική μεταφορά αποτελεί μια ειδική και σημαντική υπο-περίπτωση </a:t>
            </a:r>
            <a:endParaRPr lang="el-GR" sz="1600" dirty="0"/>
          </a:p>
          <a:p>
            <a:pPr>
              <a:lnSpc>
                <a:spcPct val="90000"/>
              </a:lnSpc>
              <a:defRPr/>
            </a:pPr>
            <a:r>
              <a:rPr lang="el-GR" sz="2000" dirty="0" smtClean="0"/>
              <a:t>Εξειδικευμένες εφαρμογές </a:t>
            </a:r>
            <a:r>
              <a:rPr lang="en-US" sz="2000" dirty="0" smtClean="0"/>
              <a:t>V2V &amp; V2I </a:t>
            </a:r>
            <a:r>
              <a:rPr lang="el-GR" sz="2000" dirty="0" smtClean="0"/>
              <a:t>για σχολικά οχήματα</a:t>
            </a:r>
          </a:p>
          <a:p>
            <a:pPr lvl="1">
              <a:lnSpc>
                <a:spcPct val="90000"/>
              </a:lnSpc>
              <a:defRPr/>
            </a:pPr>
            <a:r>
              <a:rPr lang="el-GR" sz="1600" dirty="0" smtClean="0"/>
              <a:t>Εμπειρία από τα έργα </a:t>
            </a:r>
            <a:r>
              <a:rPr lang="en-US" sz="1600" dirty="0" smtClean="0"/>
              <a:t>COMPASS &amp; COOGISTICS</a:t>
            </a:r>
            <a:r>
              <a:rPr lang="el-GR" sz="1600" dirty="0" smtClean="0"/>
              <a:t> </a:t>
            </a:r>
          </a:p>
          <a:p>
            <a:pPr>
              <a:lnSpc>
                <a:spcPct val="90000"/>
              </a:lnSpc>
              <a:defRPr/>
            </a:pPr>
            <a:r>
              <a:rPr lang="el-GR" sz="2000" dirty="0" smtClean="0"/>
              <a:t>Επέκταση </a:t>
            </a:r>
            <a:r>
              <a:rPr lang="el-GR" sz="2000" dirty="0"/>
              <a:t>της παρακολούθησης του μαθητή κατά τη προσέγγιση και αναμονή στη </a:t>
            </a:r>
            <a:r>
              <a:rPr lang="el-GR" sz="2000" dirty="0" smtClean="0"/>
              <a:t>στάση</a:t>
            </a:r>
          </a:p>
          <a:p>
            <a:pPr>
              <a:lnSpc>
                <a:spcPct val="90000"/>
              </a:lnSpc>
              <a:defRPr/>
            </a:pPr>
            <a:r>
              <a:rPr lang="el-GR" sz="2000" dirty="0" smtClean="0"/>
              <a:t>Συστήματα για την ασφαλή προσέγγιση σχολικών οχημάτων σε στάσεις και σε/από το σχολείο</a:t>
            </a:r>
            <a:endParaRPr lang="el-GR" sz="2000" dirty="0"/>
          </a:p>
        </p:txBody>
      </p:sp>
    </p:spTree>
    <p:extLst>
      <p:ext uri="{BB962C8B-B14F-4D97-AF65-F5344CB8AC3E}">
        <p14:creationId xmlns:p14="http://schemas.microsoft.com/office/powerpoint/2010/main" val="3383081645"/>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91" name="Group 15"/>
          <p:cNvGraphicFramePr>
            <a:graphicFrameLocks noGrp="1"/>
          </p:cNvGraphicFramePr>
          <p:nvPr>
            <p:ph/>
            <p:extLst>
              <p:ext uri="{D42A27DB-BD31-4B8C-83A1-F6EECF244321}">
                <p14:modId xmlns:p14="http://schemas.microsoft.com/office/powerpoint/2010/main" val="1437947811"/>
              </p:ext>
            </p:extLst>
          </p:nvPr>
        </p:nvGraphicFramePr>
        <p:xfrm>
          <a:off x="3637483" y="3429000"/>
          <a:ext cx="2567507" cy="1051594"/>
        </p:xfrm>
        <a:graphic>
          <a:graphicData uri="http://schemas.openxmlformats.org/drawingml/2006/table">
            <a:tbl>
              <a:tblPr/>
              <a:tblGrid>
                <a:gridCol w="2567507"/>
              </a:tblGrid>
              <a:tr h="787551">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2628900" algn="l"/>
                          <a:tab pos="2743200" algn="l"/>
                        </a:tabLst>
                      </a:pPr>
                      <a:r>
                        <a:rPr kumimoji="0" lang="el-GR" sz="900" b="1" i="0" u="sng" strike="noStrike" cap="none" normalizeH="0" baseline="0" dirty="0" smtClean="0">
                          <a:ln>
                            <a:noFill/>
                          </a:ln>
                          <a:solidFill>
                            <a:srgbClr val="4D4D4D"/>
                          </a:solidFill>
                          <a:effectLst/>
                          <a:latin typeface="Verdana" pitchFamily="34" charset="0"/>
                          <a:cs typeface="Tahoma" pitchFamily="34" charset="0"/>
                        </a:rPr>
                        <a:t>Κεντρικά</a:t>
                      </a:r>
                      <a:r>
                        <a:rPr kumimoji="0" lang="en-US" sz="900" b="1" i="0" u="sng" strike="noStrike" cap="none" normalizeH="0" baseline="0" dirty="0" smtClean="0">
                          <a:ln>
                            <a:noFill/>
                          </a:ln>
                          <a:solidFill>
                            <a:srgbClr val="4D4D4D"/>
                          </a:solidFill>
                          <a:effectLst/>
                          <a:latin typeface="Verdana" pitchFamily="34" charset="0"/>
                          <a:cs typeface="Tahoma" pitchFamily="34" charset="0"/>
                        </a:rPr>
                        <a:t>:</a:t>
                      </a:r>
                      <a:r>
                        <a:rPr kumimoji="0" lang="en-US" sz="900" b="1" i="0" u="none" strike="noStrike" cap="none" normalizeH="0" baseline="0" dirty="0" smtClean="0">
                          <a:ln>
                            <a:noFill/>
                          </a:ln>
                          <a:solidFill>
                            <a:srgbClr val="4D4D4D"/>
                          </a:solidFill>
                          <a:effectLst/>
                          <a:latin typeface="Verdana" pitchFamily="34" charset="0"/>
                          <a:cs typeface="Tahoma" pitchFamily="34" charset="0"/>
                        </a:rPr>
                        <a:t> </a:t>
                      </a:r>
                      <a:endParaRPr kumimoji="0" lang="en-US" sz="900" b="1" i="0" u="sng" strike="noStrike" cap="none" normalizeH="0" baseline="0" dirty="0" smtClean="0">
                        <a:ln>
                          <a:noFill/>
                        </a:ln>
                        <a:solidFill>
                          <a:srgbClr val="4D4D4D"/>
                        </a:solidFill>
                        <a:effectLst/>
                        <a:latin typeface="Verdana" pitchFamily="34" charset="0"/>
                        <a:cs typeface="Tahoma"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2628900" algn="l"/>
                          <a:tab pos="2743200" algn="l"/>
                        </a:tabLst>
                      </a:pPr>
                      <a:r>
                        <a:rPr kumimoji="0" lang="el-GR" sz="900" b="1" i="0" u="none" strike="noStrike" cap="none" normalizeH="0" baseline="0" dirty="0" smtClean="0">
                          <a:ln>
                            <a:noFill/>
                          </a:ln>
                          <a:solidFill>
                            <a:srgbClr val="4D4D4D"/>
                          </a:solidFill>
                          <a:effectLst/>
                          <a:latin typeface="Verdana" pitchFamily="34" charset="0"/>
                          <a:cs typeface="Tahoma" pitchFamily="34" charset="0"/>
                        </a:rPr>
                        <a:t>78Γ</a:t>
                      </a:r>
                      <a:r>
                        <a:rPr kumimoji="0" lang="en-GB" sz="900" b="1" i="0" u="none" strike="noStrike" cap="none" normalizeH="0" baseline="0" dirty="0" smtClean="0">
                          <a:ln>
                            <a:noFill/>
                          </a:ln>
                          <a:solidFill>
                            <a:srgbClr val="4D4D4D"/>
                          </a:solidFill>
                          <a:effectLst/>
                          <a:latin typeface="Verdana" pitchFamily="34" charset="0"/>
                          <a:cs typeface="Tahoma" pitchFamily="34" charset="0"/>
                        </a:rPr>
                        <a:t> </a:t>
                      </a:r>
                      <a:r>
                        <a:rPr kumimoji="0" lang="el-GR" sz="900" b="1" i="0" u="none" strike="noStrike" cap="none" normalizeH="0" baseline="0" dirty="0" smtClean="0">
                          <a:ln>
                            <a:noFill/>
                          </a:ln>
                          <a:solidFill>
                            <a:srgbClr val="4D4D4D"/>
                          </a:solidFill>
                          <a:effectLst/>
                          <a:latin typeface="Verdana" pitchFamily="34" charset="0"/>
                          <a:cs typeface="Tahoma" pitchFamily="34" charset="0"/>
                        </a:rPr>
                        <a:t>Βριούλων &amp; 40 </a:t>
                      </a:r>
                      <a:r>
                        <a:rPr kumimoji="0" lang="en-GB" sz="900" b="1" i="0" u="none" strike="noStrike" cap="none" normalizeH="0" baseline="0" dirty="0" smtClean="0">
                          <a:ln>
                            <a:noFill/>
                          </a:ln>
                          <a:solidFill>
                            <a:srgbClr val="4D4D4D"/>
                          </a:solidFill>
                          <a:effectLst/>
                          <a:latin typeface="Verdana" pitchFamily="34" charset="0"/>
                          <a:cs typeface="Tahoma" pitchFamily="34" charset="0"/>
                        </a:rPr>
                        <a:t>K</a:t>
                      </a:r>
                      <a:r>
                        <a:rPr kumimoji="0" lang="el-GR" sz="900" b="1" i="0" u="none" strike="noStrike" cap="none" normalizeH="0" baseline="0" dirty="0" smtClean="0">
                          <a:ln>
                            <a:noFill/>
                          </a:ln>
                          <a:solidFill>
                            <a:srgbClr val="4D4D4D"/>
                          </a:solidFill>
                          <a:effectLst/>
                          <a:latin typeface="Verdana" pitchFamily="34" charset="0"/>
                          <a:cs typeface="Tahoma" pitchFamily="34" charset="0"/>
                        </a:rPr>
                        <a:t>. Καραμανλή,</a:t>
                      </a:r>
                      <a:endParaRPr kumimoji="0" lang="en-GB" sz="900" b="1" i="0" u="none" strike="noStrike" cap="none" normalizeH="0" baseline="0" dirty="0" smtClean="0">
                        <a:ln>
                          <a:noFill/>
                        </a:ln>
                        <a:solidFill>
                          <a:srgbClr val="4D4D4D"/>
                        </a:solidFill>
                        <a:effectLst/>
                        <a:latin typeface="Verdana" pitchFamily="34" charset="0"/>
                        <a:ea typeface="Times New Roman" pitchFamily="18" charset="0"/>
                        <a:cs typeface="Tahoma"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2628900" algn="l"/>
                          <a:tab pos="2743200" algn="l"/>
                        </a:tabLst>
                      </a:pPr>
                      <a:r>
                        <a:rPr kumimoji="0" lang="el-GR" sz="900" b="1" i="0" u="none" strike="noStrike" cap="none" normalizeH="0" baseline="0" dirty="0" smtClean="0">
                          <a:ln>
                            <a:noFill/>
                          </a:ln>
                          <a:solidFill>
                            <a:srgbClr val="4D4D4D"/>
                          </a:solidFill>
                          <a:effectLst/>
                          <a:latin typeface="Verdana" pitchFamily="34" charset="0"/>
                          <a:ea typeface="Times New Roman" pitchFamily="18" charset="0"/>
                          <a:cs typeface="Tahoma" pitchFamily="34" charset="0"/>
                        </a:rPr>
                        <a:t>Καλαμάρια</a:t>
                      </a:r>
                    </a:p>
                    <a:p>
                      <a:pPr marL="0" marR="0" lvl="0" indent="0" algn="just" defTabSz="914400" rtl="0" eaLnBrk="1" fontAlgn="base" latinLnBrk="0" hangingPunct="1">
                        <a:lnSpc>
                          <a:spcPct val="100000"/>
                        </a:lnSpc>
                        <a:spcBef>
                          <a:spcPct val="0"/>
                        </a:spcBef>
                        <a:spcAft>
                          <a:spcPct val="0"/>
                        </a:spcAft>
                        <a:buClrTx/>
                        <a:buSzTx/>
                        <a:buFontTx/>
                        <a:buNone/>
                        <a:tabLst>
                          <a:tab pos="2628900" algn="l"/>
                          <a:tab pos="2743200" algn="l"/>
                        </a:tabLst>
                      </a:pPr>
                      <a:r>
                        <a:rPr kumimoji="0" lang="en-GB" sz="900" b="1" i="0" u="none" strike="noStrike" cap="none" normalizeH="0" baseline="0" dirty="0" smtClean="0">
                          <a:ln>
                            <a:noFill/>
                          </a:ln>
                          <a:solidFill>
                            <a:srgbClr val="4D4D4D"/>
                          </a:solidFill>
                          <a:effectLst/>
                          <a:latin typeface="Verdana" pitchFamily="34" charset="0"/>
                          <a:cs typeface="Times New Roman" pitchFamily="18" charset="0"/>
                        </a:rPr>
                        <a:t>551 32, </a:t>
                      </a:r>
                      <a:r>
                        <a:rPr kumimoji="0" lang="el-GR" sz="900" b="1" i="0" u="none" strike="noStrike" cap="none" normalizeH="0" baseline="0" dirty="0" smtClean="0">
                          <a:ln>
                            <a:noFill/>
                          </a:ln>
                          <a:solidFill>
                            <a:srgbClr val="4D4D4D"/>
                          </a:solidFill>
                          <a:effectLst/>
                          <a:latin typeface="Verdana" pitchFamily="34" charset="0"/>
                          <a:cs typeface="Times New Roman" pitchFamily="18" charset="0"/>
                        </a:rPr>
                        <a:t>Θεσσαλονίκη</a:t>
                      </a:r>
                      <a:r>
                        <a:rPr kumimoji="0" lang="en-GB" sz="900" b="1" i="0" u="none" strike="noStrike" cap="none" normalizeH="0" baseline="0" dirty="0" smtClean="0">
                          <a:ln>
                            <a:noFill/>
                          </a:ln>
                          <a:solidFill>
                            <a:srgbClr val="4D4D4D"/>
                          </a:solidFill>
                          <a:effectLst/>
                          <a:latin typeface="Verdana" pitchFamily="34" charset="0"/>
                          <a:cs typeface="Times New Roman" pitchFamily="18" charset="0"/>
                        </a:rPr>
                        <a:t>, </a:t>
                      </a:r>
                      <a:r>
                        <a:rPr kumimoji="0" lang="el-GR" sz="900" b="1" i="0" u="none" strike="noStrike" cap="none" normalizeH="0" baseline="0" dirty="0" smtClean="0">
                          <a:ln>
                            <a:noFill/>
                          </a:ln>
                          <a:solidFill>
                            <a:srgbClr val="4D4D4D"/>
                          </a:solidFill>
                          <a:effectLst/>
                          <a:latin typeface="Verdana" pitchFamily="34" charset="0"/>
                          <a:cs typeface="Times New Roman" pitchFamily="18" charset="0"/>
                        </a:rPr>
                        <a:t>Ελλάδα</a:t>
                      </a:r>
                      <a:endParaRPr kumimoji="0" lang="el-GR" sz="900" b="0" i="0" u="none" strike="noStrike" cap="none" normalizeH="0" baseline="0" dirty="0" smtClean="0">
                        <a:ln>
                          <a:noFill/>
                        </a:ln>
                        <a:solidFill>
                          <a:srgbClr val="4D4D4D"/>
                        </a:solidFill>
                        <a:effectLst/>
                        <a:latin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tab pos="2628900" algn="l"/>
                          <a:tab pos="2743200" algn="l"/>
                        </a:tabLst>
                      </a:pPr>
                      <a:r>
                        <a:rPr kumimoji="0" lang="en-US" sz="900" b="1" i="0" u="none" strike="noStrike" cap="none" normalizeH="0" baseline="0" dirty="0" smtClean="0">
                          <a:ln>
                            <a:noFill/>
                          </a:ln>
                          <a:solidFill>
                            <a:srgbClr val="4D4D4D"/>
                          </a:solidFill>
                          <a:effectLst/>
                          <a:latin typeface="Verdana" pitchFamily="34" charset="0"/>
                          <a:cs typeface="Times New Roman" pitchFamily="18" charset="0"/>
                        </a:rPr>
                        <a:t>T</a:t>
                      </a:r>
                      <a:r>
                        <a:rPr kumimoji="0" lang="el-GR" sz="900" b="1" i="0" u="none" strike="noStrike" cap="none" normalizeH="0" baseline="0" dirty="0" smtClean="0">
                          <a:ln>
                            <a:noFill/>
                          </a:ln>
                          <a:solidFill>
                            <a:srgbClr val="4D4D4D"/>
                          </a:solidFill>
                          <a:effectLst/>
                          <a:latin typeface="Verdana" pitchFamily="34" charset="0"/>
                          <a:cs typeface="Times New Roman" pitchFamily="18" charset="0"/>
                        </a:rPr>
                        <a:t>ηλ</a:t>
                      </a:r>
                      <a:r>
                        <a:rPr kumimoji="0" lang="en-GB" sz="900" b="1" i="0" u="none" strike="noStrike" cap="none" normalizeH="0" baseline="0" dirty="0" smtClean="0">
                          <a:ln>
                            <a:noFill/>
                          </a:ln>
                          <a:solidFill>
                            <a:srgbClr val="4D4D4D"/>
                          </a:solidFill>
                          <a:effectLst/>
                          <a:latin typeface="Verdana" pitchFamily="34" charset="0"/>
                          <a:cs typeface="Times New Roman" pitchFamily="18" charset="0"/>
                        </a:rPr>
                        <a:t>.: +30 2310 478426</a:t>
                      </a:r>
                      <a:endParaRPr kumimoji="0" lang="el-GR" sz="900" b="0" i="0" u="none" strike="noStrike" cap="none" normalizeH="0" baseline="0" dirty="0" smtClean="0">
                        <a:ln>
                          <a:noFill/>
                        </a:ln>
                        <a:solidFill>
                          <a:srgbClr val="4D4D4D"/>
                        </a:solidFill>
                        <a:effectLst/>
                        <a:latin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tab pos="2628900" algn="l"/>
                          <a:tab pos="2743200" algn="l"/>
                        </a:tabLst>
                      </a:pPr>
                      <a:r>
                        <a:rPr kumimoji="0" lang="en-GB" sz="900" b="1" i="0" u="none" strike="noStrike" cap="none" normalizeH="0" baseline="0" dirty="0" smtClean="0">
                          <a:ln>
                            <a:noFill/>
                          </a:ln>
                          <a:solidFill>
                            <a:srgbClr val="4D4D4D"/>
                          </a:solidFill>
                          <a:effectLst/>
                          <a:latin typeface="Verdana" pitchFamily="34" charset="0"/>
                          <a:cs typeface="Times New Roman" pitchFamily="18" charset="0"/>
                        </a:rPr>
                        <a:t>F</a:t>
                      </a:r>
                      <a:r>
                        <a:rPr kumimoji="0" lang="en-US" sz="900" b="1" i="0" u="none" strike="noStrike" cap="none" normalizeH="0" baseline="0" dirty="0" smtClean="0">
                          <a:ln>
                            <a:noFill/>
                          </a:ln>
                          <a:solidFill>
                            <a:srgbClr val="4D4D4D"/>
                          </a:solidFill>
                          <a:effectLst/>
                          <a:latin typeface="Verdana" pitchFamily="34" charset="0"/>
                          <a:cs typeface="Times New Roman" pitchFamily="18" charset="0"/>
                        </a:rPr>
                        <a:t>ax</a:t>
                      </a:r>
                      <a:r>
                        <a:rPr kumimoji="0" lang="en-GB" sz="900" b="1" i="0" u="none" strike="noStrike" cap="none" normalizeH="0" baseline="0" dirty="0" smtClean="0">
                          <a:ln>
                            <a:noFill/>
                          </a:ln>
                          <a:solidFill>
                            <a:srgbClr val="4D4D4D"/>
                          </a:solidFill>
                          <a:effectLst/>
                          <a:latin typeface="Verdana" pitchFamily="34" charset="0"/>
                          <a:cs typeface="Times New Roman" pitchFamily="18" charset="0"/>
                        </a:rPr>
                        <a:t>: +30 2310 478432</a:t>
                      </a:r>
                      <a:endParaRPr kumimoji="0" lang="el-GR" sz="900" b="1" i="0" u="none" strike="noStrike" cap="none" normalizeH="0" baseline="0" dirty="0" smtClean="0">
                        <a:ln>
                          <a:noFill/>
                        </a:ln>
                        <a:solidFill>
                          <a:srgbClr val="4D4D4D"/>
                        </a:solidFill>
                        <a:effectLst/>
                        <a:latin typeface="Verdana"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628900" algn="l"/>
                          <a:tab pos="2743200" algn="l"/>
                        </a:tabLst>
                      </a:pPr>
                      <a:r>
                        <a:rPr kumimoji="0" lang="en-GB" sz="900" b="1" i="0" u="none" strike="noStrike" cap="none" normalizeH="0" baseline="0" dirty="0" smtClean="0">
                          <a:ln>
                            <a:noFill/>
                          </a:ln>
                          <a:solidFill>
                            <a:srgbClr val="4D4D4D"/>
                          </a:solidFill>
                          <a:effectLst/>
                          <a:latin typeface="Verdana" pitchFamily="34" charset="0"/>
                          <a:cs typeface="Times New Roman" pitchFamily="18" charset="0"/>
                          <a:hlinkClick r:id="rId3"/>
                        </a:rPr>
                        <a:t>http://www.infotrip.gr</a:t>
                      </a:r>
                      <a:r>
                        <a:rPr kumimoji="0" lang="en-GB" sz="900" b="1" i="0" u="none" strike="noStrike" cap="none" normalizeH="0" baseline="0" dirty="0" smtClean="0">
                          <a:ln>
                            <a:noFill/>
                          </a:ln>
                          <a:solidFill>
                            <a:srgbClr val="4D4D4D"/>
                          </a:solidFill>
                          <a:effectLst/>
                          <a:latin typeface="Verdana" pitchFamily="34" charset="0"/>
                          <a:cs typeface="Times New Roman" pitchFamily="18" charset="0"/>
                        </a:rPr>
                        <a:t> </a:t>
                      </a:r>
                      <a:endParaRPr kumimoji="0" lang="en-GB" sz="1000" b="0" i="0" u="none" strike="noStrike" cap="none" normalizeH="0" baseline="0" dirty="0" smtClean="0">
                        <a:ln>
                          <a:noFill/>
                        </a:ln>
                        <a:solidFill>
                          <a:srgbClr val="4D4D4D"/>
                        </a:solidFill>
                        <a:effectLst/>
                        <a:latin typeface="Arial" charset="0"/>
                      </a:endParaRPr>
                    </a:p>
                  </a:txBody>
                  <a:tcPr marT="45737" marB="45737" horzOverflow="overflow">
                    <a:lnL>
                      <a:noFill/>
                    </a:lnL>
                    <a:lnR>
                      <a:noFill/>
                    </a:lnR>
                    <a:lnT>
                      <a:noFill/>
                    </a:lnT>
                    <a:lnB>
                      <a:noFill/>
                    </a:lnB>
                    <a:lnTlToBr>
                      <a:noFill/>
                    </a:lnTlToBr>
                    <a:lnBlToTr>
                      <a:noFill/>
                    </a:lnBlToTr>
                    <a:noFill/>
                  </a:tcPr>
                </a:tc>
              </a:tr>
            </a:tbl>
          </a:graphicData>
        </a:graphic>
      </p:graphicFrame>
      <p:graphicFrame>
        <p:nvGraphicFramePr>
          <p:cNvPr id="9" name="Group 15"/>
          <p:cNvGraphicFramePr>
            <a:graphicFrameLocks/>
          </p:cNvGraphicFramePr>
          <p:nvPr>
            <p:extLst>
              <p:ext uri="{D42A27DB-BD31-4B8C-83A1-F6EECF244321}">
                <p14:modId xmlns:p14="http://schemas.microsoft.com/office/powerpoint/2010/main" val="2503261867"/>
              </p:ext>
            </p:extLst>
          </p:nvPr>
        </p:nvGraphicFramePr>
        <p:xfrm>
          <a:off x="3635896" y="4476750"/>
          <a:ext cx="2666603" cy="1203994"/>
        </p:xfrm>
        <a:graphic>
          <a:graphicData uri="http://schemas.openxmlformats.org/drawingml/2006/table">
            <a:tbl>
              <a:tblPr/>
              <a:tblGrid>
                <a:gridCol w="2666603"/>
              </a:tblGrid>
              <a:tr h="808955">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2628900" algn="l"/>
                          <a:tab pos="2743200" algn="l"/>
                        </a:tabLst>
                      </a:pPr>
                      <a:r>
                        <a:rPr kumimoji="0" lang="el-GR" sz="900" b="1" i="0" u="sng" strike="noStrike" cap="none" normalizeH="0" baseline="0" dirty="0" smtClean="0">
                          <a:ln>
                            <a:noFill/>
                          </a:ln>
                          <a:solidFill>
                            <a:srgbClr val="4D4D4D"/>
                          </a:solidFill>
                          <a:effectLst/>
                          <a:latin typeface="Verdana" pitchFamily="34" charset="0"/>
                          <a:cs typeface="Tahoma" pitchFamily="34" charset="0"/>
                        </a:rPr>
                        <a:t>Γραφεία Αθήνας:</a:t>
                      </a:r>
                      <a:endParaRPr kumimoji="0" lang="en-US" sz="900" b="1" i="0" u="sng" strike="noStrike" cap="none" normalizeH="0" baseline="0" dirty="0" smtClean="0">
                        <a:ln>
                          <a:noFill/>
                        </a:ln>
                        <a:solidFill>
                          <a:srgbClr val="4D4D4D"/>
                        </a:solidFill>
                        <a:effectLst/>
                        <a:latin typeface="Verdana" pitchFamily="34" charset="0"/>
                        <a:cs typeface="Tahoma"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2628900" algn="l"/>
                          <a:tab pos="2743200" algn="l"/>
                        </a:tabLst>
                      </a:pPr>
                      <a:r>
                        <a:rPr kumimoji="0" lang="el-GR" sz="900" b="1" i="0" u="none" strike="noStrike" cap="none" normalizeH="0" baseline="0" dirty="0" smtClean="0">
                          <a:ln>
                            <a:noFill/>
                          </a:ln>
                          <a:solidFill>
                            <a:srgbClr val="4D4D4D"/>
                          </a:solidFill>
                          <a:effectLst/>
                          <a:latin typeface="Verdana" pitchFamily="34" charset="0"/>
                          <a:cs typeface="Tahoma" pitchFamily="34" charset="0"/>
                        </a:rPr>
                        <a:t>387 Λέω Μεσογείων Αγ. Παρασκευή</a:t>
                      </a:r>
                      <a:endParaRPr kumimoji="0" lang="en-GB" sz="900" b="1" i="0" u="none" strike="noStrike" cap="none" normalizeH="0" baseline="0" dirty="0" smtClean="0">
                        <a:ln>
                          <a:noFill/>
                        </a:ln>
                        <a:solidFill>
                          <a:srgbClr val="4D4D4D"/>
                        </a:solidFill>
                        <a:effectLst/>
                        <a:latin typeface="Verdana" pitchFamily="34" charset="0"/>
                        <a:ea typeface="Times New Roman" pitchFamily="18" charset="0"/>
                        <a:cs typeface="Tahoma"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2628900" algn="l"/>
                          <a:tab pos="2743200" algn="l"/>
                        </a:tabLst>
                      </a:pPr>
                      <a:r>
                        <a:rPr kumimoji="0" lang="el-GR" sz="900" b="1" i="0" u="none" strike="noStrike" cap="none" normalizeH="0" baseline="0" dirty="0" smtClean="0">
                          <a:ln>
                            <a:noFill/>
                          </a:ln>
                          <a:solidFill>
                            <a:srgbClr val="4D4D4D"/>
                          </a:solidFill>
                          <a:effectLst/>
                          <a:latin typeface="Verdana" pitchFamily="34" charset="0"/>
                          <a:ea typeface="Times New Roman" pitchFamily="18" charset="0"/>
                          <a:cs typeface="Tahoma" pitchFamily="34" charset="0"/>
                        </a:rPr>
                        <a:t>153 41, Αθήνα</a:t>
                      </a:r>
                      <a:endParaRPr kumimoji="0" lang="el-GR" sz="900" b="0" i="0" u="none" strike="noStrike" cap="none" normalizeH="0" baseline="0" dirty="0" smtClean="0">
                        <a:ln>
                          <a:noFill/>
                        </a:ln>
                        <a:solidFill>
                          <a:srgbClr val="4D4D4D"/>
                        </a:solidFill>
                        <a:effectLst/>
                        <a:latin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tab pos="2628900" algn="l"/>
                          <a:tab pos="2743200" algn="l"/>
                        </a:tabLst>
                      </a:pPr>
                      <a:r>
                        <a:rPr kumimoji="0" lang="el-GR" sz="900" b="1" i="0" u="none" strike="noStrike" cap="none" normalizeH="0" baseline="0" dirty="0" smtClean="0">
                          <a:ln>
                            <a:noFill/>
                          </a:ln>
                          <a:solidFill>
                            <a:srgbClr val="4D4D4D"/>
                          </a:solidFill>
                          <a:effectLst/>
                          <a:latin typeface="Verdana" pitchFamily="34" charset="0"/>
                          <a:cs typeface="Times New Roman" pitchFamily="18" charset="0"/>
                        </a:rPr>
                        <a:t>Ελλάδα</a:t>
                      </a:r>
                      <a:endParaRPr kumimoji="0" lang="el-GR" sz="900" b="0" i="0" u="none" strike="noStrike" cap="none" normalizeH="0" baseline="0" dirty="0" smtClean="0">
                        <a:ln>
                          <a:noFill/>
                        </a:ln>
                        <a:solidFill>
                          <a:srgbClr val="4D4D4D"/>
                        </a:solidFill>
                        <a:effectLst/>
                        <a:latin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tab pos="2628900" algn="l"/>
                          <a:tab pos="2743200" algn="l"/>
                        </a:tabLst>
                      </a:pPr>
                      <a:r>
                        <a:rPr kumimoji="0" lang="el-GR" sz="900" b="1" i="0" u="none" strike="noStrike" cap="none" normalizeH="0" baseline="0" dirty="0" smtClean="0">
                          <a:ln>
                            <a:noFill/>
                          </a:ln>
                          <a:solidFill>
                            <a:srgbClr val="4D4D4D"/>
                          </a:solidFill>
                          <a:effectLst/>
                          <a:latin typeface="Verdana" pitchFamily="34" charset="0"/>
                          <a:cs typeface="Times New Roman" pitchFamily="18" charset="0"/>
                        </a:rPr>
                        <a:t>Τηλ</a:t>
                      </a:r>
                      <a:r>
                        <a:rPr kumimoji="0" lang="en-GB" sz="900" b="1" i="0" u="none" strike="noStrike" cap="none" normalizeH="0" baseline="0" dirty="0" smtClean="0">
                          <a:ln>
                            <a:noFill/>
                          </a:ln>
                          <a:solidFill>
                            <a:srgbClr val="4D4D4D"/>
                          </a:solidFill>
                          <a:effectLst/>
                          <a:latin typeface="Verdana" pitchFamily="34" charset="0"/>
                          <a:cs typeface="Times New Roman" pitchFamily="18" charset="0"/>
                        </a:rPr>
                        <a:t>.:+30 210 6549848</a:t>
                      </a:r>
                      <a:endParaRPr kumimoji="0" lang="el-GR" sz="900" b="0" i="0" u="none" strike="noStrike" cap="none" normalizeH="0" baseline="0" dirty="0" smtClean="0">
                        <a:ln>
                          <a:noFill/>
                        </a:ln>
                        <a:solidFill>
                          <a:srgbClr val="4D4D4D"/>
                        </a:solidFill>
                        <a:effectLst/>
                        <a:latin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tab pos="2628900" algn="l"/>
                          <a:tab pos="2743200" algn="l"/>
                        </a:tabLst>
                      </a:pPr>
                      <a:r>
                        <a:rPr kumimoji="0" lang="en-GB" sz="900" b="1" i="0" u="none" strike="noStrike" cap="none" normalizeH="0" baseline="0" dirty="0" smtClean="0">
                          <a:ln>
                            <a:noFill/>
                          </a:ln>
                          <a:solidFill>
                            <a:srgbClr val="4D4D4D"/>
                          </a:solidFill>
                          <a:effectLst/>
                          <a:latin typeface="Verdana" pitchFamily="34" charset="0"/>
                          <a:cs typeface="Times New Roman" pitchFamily="18" charset="0"/>
                        </a:rPr>
                        <a:t>F </a:t>
                      </a:r>
                      <a:r>
                        <a:rPr kumimoji="0" lang="en-US" sz="900" b="1" i="0" u="none" strike="noStrike" cap="none" normalizeH="0" baseline="0" dirty="0" smtClean="0">
                          <a:ln>
                            <a:noFill/>
                          </a:ln>
                          <a:solidFill>
                            <a:srgbClr val="4D4D4D"/>
                          </a:solidFill>
                          <a:effectLst/>
                          <a:latin typeface="Verdana" pitchFamily="34" charset="0"/>
                          <a:cs typeface="Times New Roman" pitchFamily="18" charset="0"/>
                        </a:rPr>
                        <a:t>Fax</a:t>
                      </a:r>
                      <a:r>
                        <a:rPr kumimoji="0" lang="en-GB" sz="900" b="1" i="0" u="none" strike="noStrike" cap="none" normalizeH="0" baseline="0" dirty="0" smtClean="0">
                          <a:ln>
                            <a:noFill/>
                          </a:ln>
                          <a:solidFill>
                            <a:srgbClr val="4D4D4D"/>
                          </a:solidFill>
                          <a:effectLst/>
                          <a:latin typeface="Verdana" pitchFamily="34" charset="0"/>
                          <a:cs typeface="Times New Roman" pitchFamily="18" charset="0"/>
                        </a:rPr>
                        <a:t>: +30 210 6549776</a:t>
                      </a:r>
                    </a:p>
                    <a:p>
                      <a:pPr marL="0" marR="0" lvl="0" indent="0" algn="just" defTabSz="914400" rtl="0" eaLnBrk="0" fontAlgn="base" latinLnBrk="0" hangingPunct="0">
                        <a:lnSpc>
                          <a:spcPct val="100000"/>
                        </a:lnSpc>
                        <a:spcBef>
                          <a:spcPct val="0"/>
                        </a:spcBef>
                        <a:spcAft>
                          <a:spcPct val="0"/>
                        </a:spcAft>
                        <a:buClrTx/>
                        <a:buSzTx/>
                        <a:buFontTx/>
                        <a:buNone/>
                        <a:tabLst>
                          <a:tab pos="2628900" algn="l"/>
                          <a:tab pos="2743200" algn="l"/>
                        </a:tabLst>
                      </a:pPr>
                      <a:r>
                        <a:rPr kumimoji="0" lang="en-GB" sz="900" b="1" i="0" u="none" strike="noStrike" cap="none" normalizeH="0" baseline="0" dirty="0" smtClean="0">
                          <a:ln>
                            <a:noFill/>
                          </a:ln>
                          <a:solidFill>
                            <a:srgbClr val="4D4D4D"/>
                          </a:solidFill>
                          <a:effectLst/>
                          <a:latin typeface="Verdana" pitchFamily="34" charset="0"/>
                          <a:cs typeface="Times New Roman" pitchFamily="18" charset="0"/>
                          <a:hlinkClick r:id="rId3"/>
                        </a:rPr>
                        <a:t>http://www.infotrip.gr</a:t>
                      </a:r>
                      <a:endParaRPr kumimoji="0" lang="en-GB" sz="900" b="1" i="0" u="none" strike="noStrike" cap="none" normalizeH="0" baseline="0" dirty="0" smtClean="0">
                        <a:ln>
                          <a:noFill/>
                        </a:ln>
                        <a:solidFill>
                          <a:srgbClr val="4D4D4D"/>
                        </a:solidFill>
                        <a:effectLst/>
                        <a:latin typeface="Verdana"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628900" algn="l"/>
                          <a:tab pos="2743200" algn="l"/>
                        </a:tabLst>
                      </a:pPr>
                      <a:endParaRPr kumimoji="0" lang="en-GB" sz="1000" b="0" i="0" u="none" strike="noStrike" cap="none" normalizeH="0" baseline="0" dirty="0" smtClean="0">
                        <a:ln>
                          <a:noFill/>
                        </a:ln>
                        <a:solidFill>
                          <a:srgbClr val="4D4D4D"/>
                        </a:solidFill>
                        <a:effectLst/>
                        <a:latin typeface="Arial" charset="0"/>
                      </a:endParaRPr>
                    </a:p>
                  </a:txBody>
                  <a:tcPr marT="45737" marB="45737" horzOverflow="overflow">
                    <a:lnL>
                      <a:noFill/>
                    </a:lnL>
                    <a:lnR>
                      <a:noFill/>
                    </a:lnR>
                    <a:lnT>
                      <a:noFill/>
                    </a:lnT>
                    <a:lnB>
                      <a:noFill/>
                    </a:lnB>
                    <a:lnTlToBr>
                      <a:noFill/>
                    </a:lnTlToBr>
                    <a:lnBlToTr>
                      <a:noFill/>
                    </a:lnBlToTr>
                    <a:noFill/>
                  </a:tcPr>
                </a:tc>
              </a:tr>
            </a:tbl>
          </a:graphicData>
        </a:graphic>
      </p:graphicFrame>
      <p:pic>
        <p:nvPicPr>
          <p:cNvPr id="39943" name="Picture 6" descr="INFOTRIP logotypo"/>
          <p:cNvPicPr>
            <a:picLocks noChangeAspect="1" noChangeArrowheads="1"/>
          </p:cNvPicPr>
          <p:nvPr/>
        </p:nvPicPr>
        <p:blipFill>
          <a:blip r:embed="rId4"/>
          <a:srcRect/>
          <a:stretch>
            <a:fillRect/>
          </a:stretch>
        </p:blipFill>
        <p:spPr bwMode="auto">
          <a:xfrm>
            <a:off x="3924821" y="2781300"/>
            <a:ext cx="1547812" cy="520700"/>
          </a:xfrm>
          <a:prstGeom prst="rect">
            <a:avLst/>
          </a:prstGeom>
          <a:noFill/>
          <a:ln w="9525">
            <a:noFill/>
            <a:miter lim="800000"/>
            <a:headEnd/>
            <a:tailEnd/>
          </a:ln>
        </p:spPr>
      </p:pic>
      <p:sp>
        <p:nvSpPr>
          <p:cNvPr id="11" name="Rectangle 2"/>
          <p:cNvSpPr txBox="1">
            <a:spLocks noChangeArrowheads="1"/>
          </p:cNvSpPr>
          <p:nvPr/>
        </p:nvSpPr>
        <p:spPr bwMode="auto">
          <a:xfrm>
            <a:off x="2051050" y="836613"/>
            <a:ext cx="5672138" cy="1439862"/>
          </a:xfrm>
          <a:prstGeom prst="rect">
            <a:avLst/>
          </a:prstGeom>
          <a:noFill/>
          <a:ln w="9525">
            <a:noFill/>
            <a:miter lim="800000"/>
            <a:headEnd/>
            <a:tailEnd/>
          </a:ln>
        </p:spPr>
        <p:txBody>
          <a:bodyPr/>
          <a:lstStyle/>
          <a:p>
            <a:pPr marL="365125" indent="-255588" algn="ctr">
              <a:spcBef>
                <a:spcPts val="300"/>
              </a:spcBef>
              <a:buClr>
                <a:srgbClr val="A04DA3"/>
              </a:buClr>
              <a:defRPr/>
            </a:pPr>
            <a:r>
              <a:rPr lang="el-GR" sz="3600" b="1" dirty="0">
                <a:solidFill>
                  <a:srgbClr val="000066"/>
                </a:solidFill>
                <a:effectLst>
                  <a:outerShdw blurRad="38100" dist="38100" dir="2700000" algn="tl">
                    <a:srgbClr val="C0C0C0"/>
                  </a:outerShdw>
                </a:effectLst>
                <a:latin typeface="Cambria" pitchFamily="18" charset="0"/>
              </a:rPr>
              <a:t>Ευχαριστούμε για την προσοχή σας</a:t>
            </a:r>
            <a:endParaRPr lang="en-US" sz="3600" b="1" dirty="0">
              <a:solidFill>
                <a:srgbClr val="000066"/>
              </a:solidFill>
              <a:effectLst>
                <a:outerShdw blurRad="38100" dist="38100" dir="2700000" algn="tl">
                  <a:srgbClr val="C0C0C0"/>
                </a:outerShdw>
              </a:effectLst>
              <a:latin typeface="Cambr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533400" y="18864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l-GR" sz="3200" b="1" dirty="0" smtClean="0"/>
              <a:t>Από που ξεκινήσαμε...</a:t>
            </a:r>
            <a:endParaRPr lang="el-GR" sz="3200" b="1" dirty="0"/>
          </a:p>
        </p:txBody>
      </p:sp>
      <p:sp>
        <p:nvSpPr>
          <p:cNvPr id="8" name="Content Placeholder 7"/>
          <p:cNvSpPr>
            <a:spLocks noGrp="1"/>
          </p:cNvSpPr>
          <p:nvPr>
            <p:ph idx="1"/>
          </p:nvPr>
        </p:nvSpPr>
        <p:spPr>
          <a:xfrm>
            <a:off x="457200" y="1628800"/>
            <a:ext cx="8229600" cy="4525963"/>
          </a:xfrm>
        </p:spPr>
        <p:txBody>
          <a:bodyPr/>
          <a:lstStyle/>
          <a:p>
            <a:pPr>
              <a:defRPr/>
            </a:pPr>
            <a:r>
              <a:rPr lang="el-GR" sz="2800" dirty="0"/>
              <a:t>Θέσπιση </a:t>
            </a:r>
            <a:r>
              <a:rPr lang="el-GR" sz="2800" dirty="0" smtClean="0"/>
              <a:t>κανόνων για </a:t>
            </a:r>
            <a:r>
              <a:rPr lang="el-GR" sz="2800" dirty="0"/>
              <a:t>την πρόληψη και μείωση ατυχημάτων </a:t>
            </a:r>
          </a:p>
          <a:p>
            <a:pPr>
              <a:defRPr/>
            </a:pPr>
            <a:r>
              <a:rPr lang="el-GR" sz="2800" dirty="0" smtClean="0"/>
              <a:t>Σχεδιασμός </a:t>
            </a:r>
            <a:r>
              <a:rPr lang="el-GR" sz="2800" dirty="0"/>
              <a:t>δρομολογίων με βάση την ασφάλεια των μαθητών</a:t>
            </a:r>
          </a:p>
          <a:p>
            <a:pPr>
              <a:defRPr/>
            </a:pPr>
            <a:r>
              <a:rPr lang="el-GR" sz="2800" dirty="0" smtClean="0"/>
              <a:t>Εγκατάσταση </a:t>
            </a:r>
            <a:r>
              <a:rPr lang="el-GR" sz="2800" dirty="0"/>
              <a:t>σε σχολικούς στόλους συστημάτων προηγμένης τεχνολογίας, που θα ελέγχουν την εφαρμογή </a:t>
            </a:r>
            <a:r>
              <a:rPr lang="el-GR" sz="2800" dirty="0" smtClean="0"/>
              <a:t>των κανόνων </a:t>
            </a:r>
            <a:r>
              <a:rPr lang="el-GR" sz="2800" dirty="0"/>
              <a:t>για την όσο το δυνατόν αξιόπιστη και ασφαλή μετακίνηση των μαθητών</a:t>
            </a:r>
          </a:p>
          <a:p>
            <a:endParaRPr lang="el-GR" sz="2800" dirty="0"/>
          </a:p>
        </p:txBody>
      </p:sp>
    </p:spTree>
    <p:extLst>
      <p:ext uri="{BB962C8B-B14F-4D97-AF65-F5344CB8AC3E}">
        <p14:creationId xmlns:p14="http://schemas.microsoft.com/office/powerpoint/2010/main" val="1321939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533400" y="269776"/>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l-GR" sz="3200" b="1" dirty="0" smtClean="0"/>
              <a:t>... που καταλήξαμε... </a:t>
            </a:r>
            <a:endParaRPr lang="el-GR" sz="3200" b="1" dirty="0"/>
          </a:p>
        </p:txBody>
      </p:sp>
      <p:sp>
        <p:nvSpPr>
          <p:cNvPr id="5" name="Rectangle 2"/>
          <p:cNvSpPr txBox="1">
            <a:spLocks noChangeArrowheads="1"/>
          </p:cNvSpPr>
          <p:nvPr/>
        </p:nvSpPr>
        <p:spPr bwMode="auto">
          <a:xfrm>
            <a:off x="457200" y="1600200"/>
            <a:ext cx="4038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l-GR" sz="2000" dirty="0" smtClean="0"/>
              <a:t>Σειρά συστημάτων και εφαρμογών για την παρακολούθηση των λειτουργιών σχολικής μεταφοράς επί του οχήματος</a:t>
            </a:r>
          </a:p>
          <a:p>
            <a:r>
              <a:rPr lang="en-US" sz="2000" dirty="0" smtClean="0"/>
              <a:t>To</a:t>
            </a:r>
            <a:r>
              <a:rPr lang="el-GR" sz="2000" dirty="0" smtClean="0"/>
              <a:t> έργο αφορά «Βιομηχανική έρευνα», και επομένως, έχει ως στόχο την δημιουργία πρωτοτύπων λύσεων που θα αποτελέσουν την βάση για νέα προϊόντα, μεθόδους λειτουργίας και επιχειρησιακά συστήματα. Οι εταίροι του έργου δημιούργησαν ερευνητικά αποτελέσματα που θα μπορούν να αξιοποιηθούν εμπορικά από τους ιδίους   </a:t>
            </a:r>
            <a:endParaRPr lang="el-GR" sz="2000" dirty="0"/>
          </a:p>
        </p:txBody>
      </p:sp>
      <p:sp>
        <p:nvSpPr>
          <p:cNvPr id="6" name="Content Placeholder 1"/>
          <p:cNvSpPr txBox="1">
            <a:spLocks/>
          </p:cNvSpPr>
          <p:nvPr/>
        </p:nvSpPr>
        <p:spPr>
          <a:xfrm>
            <a:off x="4648200" y="1600200"/>
            <a:ext cx="4038600" cy="4525963"/>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l-GR" sz="2000" i="1" dirty="0" smtClean="0">
                <a:effectLst>
                  <a:outerShdw blurRad="38100" dist="38100" dir="2700000" algn="tl">
                    <a:srgbClr val="000000">
                      <a:alpha val="43137"/>
                    </a:srgbClr>
                  </a:outerShdw>
                </a:effectLst>
              </a:rPr>
              <a:t>Αλλά επιπλέον</a:t>
            </a:r>
            <a:r>
              <a:rPr lang="el-GR" sz="2000" dirty="0" smtClean="0"/>
              <a:t>, το έργο έβγαλε μια σειρά από αποτελέσματα που μπορούν να χρησιμοποιηθούν από όλους τους ενδιαφερόμενους και όχι μόνο τους εταίρους:</a:t>
            </a:r>
          </a:p>
          <a:p>
            <a:pPr lvl="1"/>
            <a:r>
              <a:rPr lang="el-GR" sz="1600" dirty="0" smtClean="0"/>
              <a:t>Γενικά συμπεράσματα για τα προβλήματα που υπάρχουν στην σχολική μεταφορά</a:t>
            </a:r>
          </a:p>
          <a:p>
            <a:pPr lvl="1"/>
            <a:r>
              <a:rPr lang="el-GR" sz="1600" dirty="0" smtClean="0"/>
              <a:t>Απαιτήσεις για την εισαγωγή τεχνολογικών μέσων στην παρακολούθηση της σχολικής μεταφοράς</a:t>
            </a:r>
          </a:p>
          <a:p>
            <a:pPr lvl="1"/>
            <a:r>
              <a:rPr lang="el-GR" sz="1600" dirty="0" smtClean="0"/>
              <a:t>Ένα γενικό μοντέλο επιχειρησιακής λειτουργίας, που μπορεί να βελτιωθεί και μετά το πέρας του έργου  </a:t>
            </a:r>
          </a:p>
          <a:p>
            <a:pPr lvl="1"/>
            <a:endParaRPr lang="el-GR" sz="1600" dirty="0"/>
          </a:p>
        </p:txBody>
      </p:sp>
    </p:spTree>
    <p:extLst>
      <p:ext uri="{BB962C8B-B14F-4D97-AF65-F5344CB8AC3E}">
        <p14:creationId xmlns:p14="http://schemas.microsoft.com/office/powerpoint/2010/main" val="223570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p:txBody>
          <a:bodyPr/>
          <a:lstStyle/>
          <a:p>
            <a:r>
              <a:rPr lang="en-US" sz="3200" b="1" dirty="0" smtClean="0"/>
              <a:t>…</a:t>
            </a:r>
            <a:r>
              <a:rPr lang="el-GR" sz="3200" b="1" dirty="0" smtClean="0"/>
              <a:t>και τι </a:t>
            </a:r>
            <a:r>
              <a:rPr lang="el-GR" sz="3200" b="1" dirty="0"/>
              <a:t>μάθαμε </a:t>
            </a:r>
            <a:r>
              <a:rPr lang="el-GR" sz="3200" b="1" dirty="0" smtClean="0"/>
              <a:t>στο </a:t>
            </a:r>
            <a:r>
              <a:rPr lang="el-GR" sz="3200" b="1" dirty="0"/>
              <a:t>istudent</a:t>
            </a:r>
          </a:p>
        </p:txBody>
      </p:sp>
      <p:sp>
        <p:nvSpPr>
          <p:cNvPr id="6146" name="Rectangle 2"/>
          <p:cNvSpPr>
            <a:spLocks noGrp="1" noChangeArrowheads="1"/>
          </p:cNvSpPr>
          <p:nvPr>
            <p:ph type="body" idx="1"/>
          </p:nvPr>
        </p:nvSpPr>
        <p:spPr/>
        <p:txBody>
          <a:bodyPr/>
          <a:lstStyle/>
          <a:p>
            <a:r>
              <a:rPr lang="el-GR" sz="2000" dirty="0" smtClean="0"/>
              <a:t>Δεν υπάρχει νομοθετική πρόβλεψη για την χρήση τεχνολογικών μέσων για την παρακολούθηση της σχολικής μεταφοράς</a:t>
            </a:r>
          </a:p>
          <a:p>
            <a:r>
              <a:rPr lang="el-GR" sz="2000" dirty="0" smtClean="0"/>
              <a:t>Υπάρχουν διαφορετικές υπο-περιπτώσεις που επηρεάζουν τον τρόπο εφαρμογής και λειτουργίας του συστήματος</a:t>
            </a:r>
          </a:p>
          <a:p>
            <a:r>
              <a:rPr lang="el-GR" sz="2000" dirty="0" smtClean="0"/>
              <a:t>Αντίστοιχα υπάρχουν εναλλακτικά επιχειρησιακά μοντέλα ανάλογα με το είδος της σχολικής μεταφοράς (Γυμνάσιο – Λύκειο, Ιδιωτική – Δημόσια εκπαίδευση, Ιδιωτικής-Δημόσιας χρήσης οχήματα)</a:t>
            </a:r>
          </a:p>
          <a:p>
            <a:r>
              <a:rPr lang="el-GR" sz="2000" dirty="0" smtClean="0"/>
              <a:t>Η τεχνολογική λύση μπορεί να τυποποιηθεί σε επίπεδο λειτουργιών και να ανεξαρτητοποιηθεί από την επιλογή των τεχνολογιών. Αλλά κάποιος που θέλει να εφαρμόσει αυτή την λύση θα πρέπει να είναι προσεχτικός όσον αφορά τα εναλλακτικά επιχειρησιακά μοντέλα (που αναφέρονται στο προηγούμενο </a:t>
            </a:r>
            <a:r>
              <a:rPr lang="en-US" sz="2000" dirty="0" smtClean="0"/>
              <a:t>bullet point)</a:t>
            </a:r>
          </a:p>
          <a:p>
            <a:r>
              <a:rPr lang="el-GR" sz="2000" dirty="0" smtClean="0"/>
              <a:t>Η τηλεματική είναι ώριμο προϊόν που οι ιδιοκτήτες στόλων </a:t>
            </a:r>
            <a:r>
              <a:rPr lang="el-GR" sz="2000" dirty="0" smtClean="0"/>
              <a:t>μπορεί να διαθέτουν </a:t>
            </a:r>
            <a:r>
              <a:rPr lang="el-GR" sz="2000" dirty="0" smtClean="0"/>
              <a:t>ή σκέφτονται να προμηθευτούν. Αλλά όχι κατά ανάγκη με στόχο την ασφάλεια </a:t>
            </a:r>
          </a:p>
        </p:txBody>
      </p:sp>
    </p:spTree>
    <p:extLst>
      <p:ext uri="{BB962C8B-B14F-4D97-AF65-F5344CB8AC3E}">
        <p14:creationId xmlns:p14="http://schemas.microsoft.com/office/powerpoint/2010/main" val="3454769719"/>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p:txBody>
          <a:bodyPr/>
          <a:lstStyle/>
          <a:p>
            <a:r>
              <a:rPr lang="el-GR" sz="3200" b="1" dirty="0"/>
              <a:t>Διαφορετικά επιχειρηματικά </a:t>
            </a:r>
            <a:r>
              <a:rPr lang="el-GR" sz="3200" b="1" dirty="0" smtClean="0"/>
              <a:t>μοντέλα</a:t>
            </a:r>
            <a:endParaRPr lang="el-GR" sz="3200" b="1" dirty="0"/>
          </a:p>
        </p:txBody>
      </p:sp>
      <p:sp>
        <p:nvSpPr>
          <p:cNvPr id="7170" name="Rectangle 2"/>
          <p:cNvSpPr>
            <a:spLocks noGrp="1" noChangeArrowheads="1"/>
          </p:cNvSpPr>
          <p:nvPr>
            <p:ph type="body" idx="1"/>
          </p:nvPr>
        </p:nvSpPr>
        <p:spPr/>
        <p:txBody>
          <a:bodyPr/>
          <a:lstStyle/>
          <a:p>
            <a:r>
              <a:rPr lang="el-GR" sz="2000" dirty="0" smtClean="0"/>
              <a:t>Ρυθμιστικό μοντέλο: Οι τεχνολογικές λύσεις </a:t>
            </a:r>
            <a:r>
              <a:rPr lang="el-GR" sz="2000" dirty="0" smtClean="0"/>
              <a:t>επιβάλλονται λόγω της νομοθεσίας</a:t>
            </a:r>
            <a:endParaRPr lang="en-US" sz="2000" dirty="0" smtClean="0"/>
          </a:p>
          <a:p>
            <a:r>
              <a:rPr lang="el-GR" sz="2000" dirty="0" smtClean="0"/>
              <a:t>Θέσπιση κινήτρων για την υιοθέτηση από τους τεχνολογικούς χρήστες</a:t>
            </a:r>
          </a:p>
          <a:p>
            <a:endParaRPr lang="el-GR" sz="2000" dirty="0" smtClean="0"/>
          </a:p>
          <a:p>
            <a:r>
              <a:rPr lang="el-GR" sz="2000" dirty="0" smtClean="0"/>
              <a:t>Οι τεχνολογικοί χρήστες ενσωματώνουν τις τεχνολογικές λύσεις με σκοπό να δημιουργήσουν προστιθέμενη αξία («Ασφάλεια») στο μεταφορικό προϊόν τους</a:t>
            </a:r>
          </a:p>
          <a:p>
            <a:r>
              <a:rPr lang="el-GR" sz="2000" dirty="0" smtClean="0"/>
              <a:t>Η τηλεματική προϋπάρχει ή αγοράζεται από τους ιδιοκτήτες στόλων με στόχο την μείωση του κόστους και την αύξηση της αποδοτικότητας. Το ίδιο τηλεματικό προϊόν μπορεί να διαθέτει χαρακτηριστικά που εξυπηρετούν και τους κανόνες του </a:t>
            </a:r>
            <a:r>
              <a:rPr lang="en-US" sz="2000" dirty="0" err="1" smtClean="0"/>
              <a:t>istudent</a:t>
            </a:r>
            <a:r>
              <a:rPr lang="en-US" sz="2000" dirty="0" smtClean="0"/>
              <a:t> </a:t>
            </a:r>
            <a:r>
              <a:rPr lang="el-GR" sz="2000" dirty="0" smtClean="0"/>
              <a:t>για ασφαλή σχολική μεταφορά</a:t>
            </a:r>
          </a:p>
          <a:p>
            <a:r>
              <a:rPr lang="el-GR" sz="2000" dirty="0" smtClean="0"/>
              <a:t>Η ίδια η οδική ασφάλεια μπορεί να έχει οικονομικά οφέλη με την εφαρμογή της (μείωση κόστους ατυχημάτων)</a:t>
            </a:r>
            <a:endParaRPr lang="el-GR" sz="2000" dirty="0" smtClean="0"/>
          </a:p>
        </p:txBody>
      </p:sp>
    </p:spTree>
    <p:extLst>
      <p:ext uri="{BB962C8B-B14F-4D97-AF65-F5344CB8AC3E}">
        <p14:creationId xmlns:p14="http://schemas.microsoft.com/office/powerpoint/2010/main" val="420946583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p:txBody>
          <a:bodyPr/>
          <a:lstStyle/>
          <a:p>
            <a:r>
              <a:rPr lang="el-GR" sz="3200" b="1" dirty="0" smtClean="0"/>
              <a:t>Στρατηγικές </a:t>
            </a:r>
            <a:r>
              <a:rPr lang="el-GR" sz="3200" b="1" dirty="0"/>
              <a:t>ανάπτυξης </a:t>
            </a:r>
            <a:r>
              <a:rPr lang="el-GR" sz="3200" b="1" dirty="0" smtClean="0"/>
              <a:t>από την Κοινοπραξία</a:t>
            </a:r>
            <a:endParaRPr lang="el-GR" sz="3200" b="1" dirty="0"/>
          </a:p>
        </p:txBody>
      </p:sp>
      <p:sp>
        <p:nvSpPr>
          <p:cNvPr id="9218" name="Rectangle 2"/>
          <p:cNvSpPr>
            <a:spLocks noGrp="1" noChangeArrowheads="1"/>
          </p:cNvSpPr>
          <p:nvPr>
            <p:ph type="body" idx="1"/>
          </p:nvPr>
        </p:nvSpPr>
        <p:spPr/>
        <p:txBody>
          <a:bodyPr/>
          <a:lstStyle/>
          <a:p>
            <a:r>
              <a:rPr lang="el-GR" sz="2000" dirty="0" smtClean="0"/>
              <a:t>Ο κάθε εταίρος </a:t>
            </a:r>
            <a:r>
              <a:rPr lang="el-GR" sz="2000" dirty="0" smtClean="0"/>
              <a:t>εκμεταλεύεται τα ερευνητικά αποτελέσματα που του ανήκουν βάση ανεξάρτητου </a:t>
            </a:r>
            <a:r>
              <a:rPr lang="en-US" sz="2000" dirty="0" smtClean="0"/>
              <a:t>business plan </a:t>
            </a:r>
            <a:r>
              <a:rPr lang="el-GR" sz="2000" dirty="0" smtClean="0"/>
              <a:t>ή σε συνεργασία με τους άλλους εταίρους.</a:t>
            </a:r>
            <a:endParaRPr lang="el-GR" sz="2000" dirty="0" smtClean="0"/>
          </a:p>
          <a:p>
            <a:endParaRPr lang="el-GR" sz="2000" dirty="0" smtClean="0"/>
          </a:p>
          <a:p>
            <a:r>
              <a:rPr lang="el-GR" sz="2000" dirty="0" smtClean="0"/>
              <a:t>Εξωστρέφεια </a:t>
            </a:r>
            <a:r>
              <a:rPr lang="el-GR" sz="2000" dirty="0" smtClean="0"/>
              <a:t>των </a:t>
            </a:r>
            <a:r>
              <a:rPr lang="el-GR" sz="2000" dirty="0" smtClean="0"/>
              <a:t>αποτελεσματων: η κοινοπραξία «εξωτερικεύει» τα αποτελέσματα προς τρεις κατευθύνσεις:</a:t>
            </a:r>
          </a:p>
          <a:p>
            <a:pPr lvl="1"/>
            <a:r>
              <a:rPr lang="el-GR" sz="2000" dirty="0" smtClean="0"/>
              <a:t>Πολιτεία</a:t>
            </a:r>
          </a:p>
          <a:p>
            <a:pPr lvl="1"/>
            <a:r>
              <a:rPr lang="el-GR" sz="2000" dirty="0" smtClean="0"/>
              <a:t>Χρήστες</a:t>
            </a:r>
          </a:p>
          <a:p>
            <a:pPr lvl="1"/>
            <a:r>
              <a:rPr lang="el-GR" sz="2000" dirty="0" smtClean="0"/>
              <a:t>Βιομηχανία τηλεματικής</a:t>
            </a:r>
            <a:r>
              <a:rPr lang="el-GR" sz="2000" dirty="0" smtClean="0"/>
              <a:t>  </a:t>
            </a:r>
            <a:endParaRPr lang="el-GR" sz="2000" dirty="0"/>
          </a:p>
        </p:txBody>
      </p:sp>
    </p:spTree>
    <p:extLst>
      <p:ext uri="{BB962C8B-B14F-4D97-AF65-F5344CB8AC3E}">
        <p14:creationId xmlns:p14="http://schemas.microsoft.com/office/powerpoint/2010/main" val="792615903"/>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l-GR" sz="3200" b="1" dirty="0"/>
              <a:t>Τρεις πυλώνες ανάπτυξης της ιδέας του istudent</a:t>
            </a:r>
          </a:p>
        </p:txBody>
      </p:sp>
      <p:sp>
        <p:nvSpPr>
          <p:cNvPr id="10242" name="Rectangle 2"/>
          <p:cNvSpPr>
            <a:spLocks noGrp="1" noChangeArrowheads="1"/>
          </p:cNvSpPr>
          <p:nvPr>
            <p:ph sz="half" idx="1"/>
          </p:nvPr>
        </p:nvSpPr>
        <p:spPr/>
        <p:txBody>
          <a:bodyPr/>
          <a:lstStyle/>
          <a:p>
            <a:pPr lvl="0"/>
            <a:r>
              <a:rPr lang="el-GR" sz="2000" dirty="0"/>
              <a:t>Προώθηση των αποτελεσμάτων προς την Κεντρική Διοίκηση ή Περιφερειακή </a:t>
            </a:r>
            <a:r>
              <a:rPr lang="el-GR" sz="2000" dirty="0" smtClean="0"/>
              <a:t>αυτοδιοίκηση με στόχο την νομοθετική </a:t>
            </a:r>
            <a:r>
              <a:rPr lang="el-GR" sz="2000" dirty="0" smtClean="0"/>
              <a:t>εφαρμογή των τεχνολογικων μεθόδων </a:t>
            </a:r>
            <a:r>
              <a:rPr lang="el-GR" sz="2000" dirty="0" smtClean="0"/>
              <a:t>ελέγχου</a:t>
            </a:r>
            <a:endParaRPr lang="el-GR" sz="2000" dirty="0"/>
          </a:p>
          <a:p>
            <a:pPr lvl="0"/>
            <a:r>
              <a:rPr lang="el-GR" sz="2000" dirty="0"/>
              <a:t>Ενημέρωση και οργάνωση των δυνητικών </a:t>
            </a:r>
            <a:r>
              <a:rPr lang="el-GR" sz="2000" dirty="0" smtClean="0"/>
              <a:t>χρηστών με στόχο την επιχειρησιακή υιοθέτηση των τεχνολογικών λύσεων</a:t>
            </a:r>
            <a:endParaRPr lang="el-GR" sz="2000" dirty="0"/>
          </a:p>
          <a:p>
            <a:pPr lvl="0"/>
            <a:r>
              <a:rPr lang="el-GR" sz="2000" dirty="0" smtClean="0"/>
              <a:t>Οργάνωση των προμηθευτών </a:t>
            </a:r>
            <a:r>
              <a:rPr lang="el-GR" sz="2000" dirty="0"/>
              <a:t>των τεχνολογικών λύσεων με στόχο την τυποποίηση των ελάχιστων χαρακτηριστικών αυτών (διαδικασία </a:t>
            </a:r>
            <a:r>
              <a:rPr lang="en-US" sz="2000" dirty="0"/>
              <a:t>industrial standardization</a:t>
            </a:r>
            <a:r>
              <a:rPr lang="el-GR" sz="2000" dirty="0"/>
              <a:t>)  </a:t>
            </a:r>
          </a:p>
        </p:txBody>
      </p:sp>
      <p:graphicFrame>
        <p:nvGraphicFramePr>
          <p:cNvPr id="3" name="Content Placeholder 2"/>
          <p:cNvGraphicFramePr>
            <a:graphicFrameLocks noGrp="1"/>
          </p:cNvGraphicFramePr>
          <p:nvPr>
            <p:ph sz="half" idx="2"/>
            <p:extLst>
              <p:ext uri="{D42A27DB-BD31-4B8C-83A1-F6EECF244321}">
                <p14:modId xmlns:p14="http://schemas.microsoft.com/office/powerpoint/2010/main" val="2074476616"/>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116180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p:txBody>
          <a:bodyPr/>
          <a:lstStyle/>
          <a:p>
            <a:r>
              <a:rPr lang="el-GR" sz="3200" b="1" dirty="0"/>
              <a:t>Προώθηση </a:t>
            </a:r>
            <a:r>
              <a:rPr lang="el-GR" sz="3200" b="1" dirty="0" smtClean="0"/>
              <a:t>των αποτελεσμάτων στους </a:t>
            </a:r>
            <a:r>
              <a:rPr lang="el-GR" sz="3200" b="1" dirty="0"/>
              <a:t>εποπτευοντες φορείς</a:t>
            </a:r>
          </a:p>
        </p:txBody>
      </p:sp>
      <p:sp>
        <p:nvSpPr>
          <p:cNvPr id="11266" name="Rectangle 2"/>
          <p:cNvSpPr>
            <a:spLocks noGrp="1" noChangeArrowheads="1"/>
          </p:cNvSpPr>
          <p:nvPr>
            <p:ph type="body" idx="1"/>
          </p:nvPr>
        </p:nvSpPr>
        <p:spPr/>
        <p:txBody>
          <a:bodyPr/>
          <a:lstStyle/>
          <a:p>
            <a:r>
              <a:rPr lang="el-GR" sz="2000" dirty="0">
                <a:latin typeface="Cambria" pitchFamily="18" charset="0"/>
              </a:rPr>
              <a:t>Διερέυνηση των απαιτήσεων σε νομοθετικό επίπεδο για την εγκατάσταση ηλεκτρονικών μέσεων ελέγχου του σχολικού μεταφορικού έργου</a:t>
            </a:r>
          </a:p>
          <a:p>
            <a:r>
              <a:rPr lang="el-GR" sz="2000" dirty="0" smtClean="0">
                <a:latin typeface="Cambria" pitchFamily="18" charset="0"/>
              </a:rPr>
              <a:t>Ενημέρωση προς Υπουργείο και Περιφερειακές Αυτοδιοικήσεις</a:t>
            </a:r>
          </a:p>
          <a:p>
            <a:r>
              <a:rPr lang="el-GR" sz="2000" dirty="0" smtClean="0">
                <a:latin typeface="Cambria" pitchFamily="18" charset="0"/>
              </a:rPr>
              <a:t>Ο Στόχος σε </a:t>
            </a:r>
            <a:r>
              <a:rPr lang="el-GR" sz="2000" dirty="0" smtClean="0">
                <a:latin typeface="Cambria" pitchFamily="18" charset="0"/>
              </a:rPr>
              <a:t>επίπεδο κεντρικής κυβέρνησης </a:t>
            </a:r>
            <a:r>
              <a:rPr lang="el-GR" sz="2000" dirty="0" smtClean="0">
                <a:latin typeface="Cambria" pitchFamily="18" charset="0"/>
              </a:rPr>
              <a:t>είναι η εφαρμογή μέσω της νομοθετικής </a:t>
            </a:r>
            <a:r>
              <a:rPr lang="el-GR" sz="2000" dirty="0" smtClean="0">
                <a:latin typeface="Cambria" pitchFamily="18" charset="0"/>
              </a:rPr>
              <a:t>οδού</a:t>
            </a:r>
          </a:p>
          <a:p>
            <a:r>
              <a:rPr lang="el-GR" sz="2000" dirty="0" smtClean="0">
                <a:latin typeface="Cambria" pitchFamily="18" charset="0"/>
              </a:rPr>
              <a:t>Η προώθηση θα </a:t>
            </a:r>
            <a:r>
              <a:rPr lang="el-GR" sz="2000" dirty="0" smtClean="0">
                <a:latin typeface="Cambria" pitchFamily="18" charset="0"/>
              </a:rPr>
              <a:t>γίνει </a:t>
            </a:r>
            <a:r>
              <a:rPr lang="el-GR" sz="2000" dirty="0" smtClean="0">
                <a:latin typeface="Cambria" pitchFamily="18" charset="0"/>
              </a:rPr>
              <a:t>και σε </a:t>
            </a:r>
            <a:r>
              <a:rPr lang="el-GR" sz="2000" dirty="0" smtClean="0">
                <a:latin typeface="Cambria" pitchFamily="18" charset="0"/>
              </a:rPr>
              <a:t>αυτοδιοικητικό επίπεδο </a:t>
            </a:r>
            <a:endParaRPr lang="el-GR" sz="2000" dirty="0" smtClean="0">
              <a:latin typeface="Cambria" pitchFamily="18" charset="0"/>
            </a:endParaRPr>
          </a:p>
          <a:p>
            <a:r>
              <a:rPr lang="el-GR" sz="2000" dirty="0" smtClean="0">
                <a:latin typeface="Cambria" pitchFamily="18" charset="0"/>
              </a:rPr>
              <a:t>Ειδικά </a:t>
            </a:r>
            <a:r>
              <a:rPr lang="el-GR" sz="2000" dirty="0" smtClean="0">
                <a:latin typeface="Cambria" pitchFamily="18" charset="0"/>
              </a:rPr>
              <a:t>προγράματα για την αγορά και χρήση τέτοιων συστημάτων</a:t>
            </a:r>
          </a:p>
          <a:p>
            <a:pPr marL="0" indent="0">
              <a:buNone/>
            </a:pPr>
            <a:r>
              <a:rPr lang="el-GR" sz="2000" dirty="0" smtClean="0">
                <a:latin typeface="Cambria" pitchFamily="18" charset="0"/>
              </a:rPr>
              <a:t> </a:t>
            </a:r>
            <a:endParaRPr lang="el-GR" sz="2000" dirty="0">
              <a:latin typeface="Cambria" pitchFamily="18" charset="0"/>
            </a:endParaRPr>
          </a:p>
          <a:p>
            <a:endParaRPr lang="el-GR" dirty="0"/>
          </a:p>
        </p:txBody>
      </p:sp>
    </p:spTree>
    <p:extLst>
      <p:ext uri="{BB962C8B-B14F-4D97-AF65-F5344CB8AC3E}">
        <p14:creationId xmlns:p14="http://schemas.microsoft.com/office/powerpoint/2010/main" val="3528568873"/>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p:txBody>
          <a:bodyPr/>
          <a:lstStyle/>
          <a:p>
            <a:r>
              <a:rPr lang="el-GR" sz="3200" b="1" dirty="0"/>
              <a:t>Υιοθέτηση της ιδέας απο τους δυνητικους χρήστες </a:t>
            </a:r>
          </a:p>
        </p:txBody>
      </p:sp>
      <p:sp>
        <p:nvSpPr>
          <p:cNvPr id="12290" name="Rectangle 2"/>
          <p:cNvSpPr>
            <a:spLocks noGrp="1" noChangeArrowheads="1"/>
          </p:cNvSpPr>
          <p:nvPr>
            <p:ph type="body" idx="1"/>
          </p:nvPr>
        </p:nvSpPr>
        <p:spPr/>
        <p:txBody>
          <a:bodyPr/>
          <a:lstStyle/>
          <a:p>
            <a:r>
              <a:rPr lang="el-GR" sz="2000" dirty="0" smtClean="0"/>
              <a:t>Ενημέρωση όλων των εμπλεκόμενων στην χρήση των συστημάτων</a:t>
            </a:r>
          </a:p>
          <a:p>
            <a:r>
              <a:rPr lang="el-GR" sz="2000" dirty="0" smtClean="0"/>
              <a:t>Ως εμπλεκόμενοι θεωρούνται οι:</a:t>
            </a:r>
          </a:p>
          <a:p>
            <a:pPr lvl="1"/>
            <a:r>
              <a:rPr lang="el-GR" sz="1600" dirty="0" smtClean="0"/>
              <a:t>Δημόσια σχολεία</a:t>
            </a:r>
          </a:p>
          <a:p>
            <a:pPr lvl="1"/>
            <a:r>
              <a:rPr lang="el-GR" sz="1600" dirty="0" smtClean="0"/>
              <a:t>Ιδιωτικά σχολεία</a:t>
            </a:r>
          </a:p>
          <a:p>
            <a:pPr lvl="1"/>
            <a:r>
              <a:rPr lang="el-GR" sz="1600" dirty="0" smtClean="0"/>
              <a:t>ΚΤΕΛ</a:t>
            </a:r>
          </a:p>
          <a:p>
            <a:pPr lvl="1"/>
            <a:r>
              <a:rPr lang="el-GR" sz="1600" dirty="0" smtClean="0"/>
              <a:t>Άλλες εταιρείες δημοσίων επιβατικών μεταφορών</a:t>
            </a:r>
            <a:endParaRPr lang="el-GR" sz="1600" dirty="0" smtClean="0"/>
          </a:p>
          <a:p>
            <a:r>
              <a:rPr lang="el-GR" sz="2000" dirty="0" smtClean="0"/>
              <a:t>Ενημέρωση για τις πιθανές τεχνολογικές λύσεις και τις ωφέλειες από την χρήση τηλεματικής</a:t>
            </a:r>
            <a:endParaRPr lang="el-GR" sz="2000" dirty="0"/>
          </a:p>
        </p:txBody>
      </p:sp>
    </p:spTree>
    <p:extLst>
      <p:ext uri="{BB962C8B-B14F-4D97-AF65-F5344CB8AC3E}">
        <p14:creationId xmlns:p14="http://schemas.microsoft.com/office/powerpoint/2010/main" val="3471276326"/>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1159</TotalTime>
  <Words>1141</Words>
  <Application>Microsoft Office PowerPoint</Application>
  <PresentationFormat>On-screen Show (4:3)</PresentationFormat>
  <Paragraphs>110</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Η επόμενη μέρα.....</vt:lpstr>
      <vt:lpstr>PowerPoint Presentation</vt:lpstr>
      <vt:lpstr>PowerPoint Presentation</vt:lpstr>
      <vt:lpstr>…και τι μάθαμε στο istudent</vt:lpstr>
      <vt:lpstr>Διαφορετικά επιχειρηματικά μοντέλα</vt:lpstr>
      <vt:lpstr>Στρατηγικές ανάπτυξης από την Κοινοπραξία</vt:lpstr>
      <vt:lpstr>Τρεις πυλώνες ανάπτυξης της ιδέας του istudent</vt:lpstr>
      <vt:lpstr>Προώθηση των αποτελεσμάτων στους εποπτευοντες φορείς</vt:lpstr>
      <vt:lpstr>Υιοθέτηση της ιδέας απο τους δυνητικους χρήστες </vt:lpstr>
      <vt:lpstr>Οργάνωση παρόχων των τεχνολογικών λύσεων</vt:lpstr>
      <vt:lpstr>Ο ρόλος του ITS Hellas</vt:lpstr>
      <vt:lpstr>Προηγούμενη εμπειρία του ITS Hellas</vt:lpstr>
      <vt:lpstr>Επόμενα βήματα </vt:lpstr>
      <vt:lpstr>Επιχειρησιακό μοντέλο</vt:lpstr>
      <vt:lpstr>Επόμενα ερευνητικά βήματα</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ΑΝΑΠΤΥΞΗ ΣΥΣΤΗΜΑΤΟΣ ΓΙΑ ΑΣΦΑΛΗ ΜΕΤΑΦΟΡΑ ΜΑΘΗΤΩΝ</dc:title>
  <dc:creator>Kornillia Kotoula</dc:creator>
  <cp:lastModifiedBy>VMizaras</cp:lastModifiedBy>
  <cp:revision>65</cp:revision>
  <dcterms:created xsi:type="dcterms:W3CDTF">2014-11-10T14:12:54Z</dcterms:created>
  <dcterms:modified xsi:type="dcterms:W3CDTF">2015-03-27T09:33:45Z</dcterms:modified>
</cp:coreProperties>
</file>