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5" r:id="rId3"/>
    <p:sldId id="259" r:id="rId4"/>
    <p:sldId id="263" r:id="rId5"/>
    <p:sldId id="258" r:id="rId6"/>
    <p:sldId id="257" r:id="rId7"/>
    <p:sldId id="264" r:id="rId8"/>
    <p:sldId id="266" r:id="rId9"/>
    <p:sldId id="265" r:id="rId10"/>
    <p:sldId id="267" r:id="rId11"/>
    <p:sldId id="260" r:id="rId12"/>
    <p:sldId id="270" r:id="rId13"/>
    <p:sldId id="271" r:id="rId14"/>
    <p:sldId id="272" r:id="rId15"/>
    <p:sldId id="261" r:id="rId16"/>
    <p:sldId id="274" r:id="rId17"/>
    <p:sldId id="269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F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A87546-75CA-405F-B8FB-75E056155927}" type="doc">
      <dgm:prSet loTypeId="urn:microsoft.com/office/officeart/2005/8/layout/hList7#1" loCatId="picture" qsTypeId="urn:microsoft.com/office/officeart/2005/8/quickstyle/simple1" qsCatId="simple" csTypeId="urn:microsoft.com/office/officeart/2005/8/colors/accent1_2" csCatId="accent1" phldr="1"/>
      <dgm:spPr/>
    </dgm:pt>
    <dgm:pt modelId="{AD0F886E-2913-481D-AE99-7CE8C1A2BECC}">
      <dgm:prSet phldrT="[Text]"/>
      <dgm:spPr/>
      <dgm:t>
        <a:bodyPr/>
        <a:lstStyle/>
        <a:p>
          <a:r>
            <a:rPr lang="en-US" dirty="0" smtClean="0"/>
            <a:t>GeoSchool: Geographic Information System</a:t>
          </a:r>
        </a:p>
        <a:p>
          <a:r>
            <a:rPr lang="el-GR" dirty="0" smtClean="0"/>
            <a:t>Διαδικασία Δημιουργίας και Διαχείρισης Δρομολογίων</a:t>
          </a:r>
          <a:endParaRPr lang="el-GR" dirty="0"/>
        </a:p>
      </dgm:t>
    </dgm:pt>
    <dgm:pt modelId="{4A2C08E7-094A-4B01-8C79-5A8EDFBD7ED3}" type="parTrans" cxnId="{F33C8980-2649-4E8F-AF04-7937E2089A1F}">
      <dgm:prSet/>
      <dgm:spPr/>
      <dgm:t>
        <a:bodyPr/>
        <a:lstStyle/>
        <a:p>
          <a:endParaRPr lang="el-GR"/>
        </a:p>
      </dgm:t>
    </dgm:pt>
    <dgm:pt modelId="{32B8139F-8E89-40A1-AB6F-ECE8FDB1F665}" type="sibTrans" cxnId="{F33C8980-2649-4E8F-AF04-7937E2089A1F}">
      <dgm:prSet/>
      <dgm:spPr/>
      <dgm:t>
        <a:bodyPr/>
        <a:lstStyle/>
        <a:p>
          <a:endParaRPr lang="el-GR"/>
        </a:p>
      </dgm:t>
    </dgm:pt>
    <dgm:pt modelId="{FFB9E940-ECE3-464E-B0EE-A61D075D5DA1}">
      <dgm:prSet phldrT="[Text]"/>
      <dgm:spPr/>
      <dgm:t>
        <a:bodyPr/>
        <a:lstStyle/>
        <a:p>
          <a:r>
            <a:rPr lang="el-GR" dirty="0" smtClean="0"/>
            <a:t>Εφαρμογή </a:t>
          </a:r>
          <a:r>
            <a:rPr lang="en-US" dirty="0" smtClean="0"/>
            <a:t>Anatolia Elementary Communicator </a:t>
          </a:r>
          <a:r>
            <a:rPr lang="el-GR" dirty="0" smtClean="0"/>
            <a:t>(</a:t>
          </a:r>
          <a:r>
            <a:rPr lang="en-US" dirty="0" smtClean="0"/>
            <a:t>AES Communicator </a:t>
          </a:r>
          <a:r>
            <a:rPr lang="el-GR" dirty="0" smtClean="0"/>
            <a:t>)</a:t>
          </a:r>
          <a:endParaRPr lang="el-GR" dirty="0"/>
        </a:p>
      </dgm:t>
    </dgm:pt>
    <dgm:pt modelId="{E7E89A89-F7E6-41EA-8DAA-98C4C910ABB6}" type="parTrans" cxnId="{78989F00-546A-4E95-8ED5-87A1521360D8}">
      <dgm:prSet/>
      <dgm:spPr/>
      <dgm:t>
        <a:bodyPr/>
        <a:lstStyle/>
        <a:p>
          <a:endParaRPr lang="el-GR"/>
        </a:p>
      </dgm:t>
    </dgm:pt>
    <dgm:pt modelId="{17D44AD3-8C95-4E10-B9FA-FFF3D20BB726}" type="sibTrans" cxnId="{78989F00-546A-4E95-8ED5-87A1521360D8}">
      <dgm:prSet/>
      <dgm:spPr/>
      <dgm:t>
        <a:bodyPr/>
        <a:lstStyle/>
        <a:p>
          <a:endParaRPr lang="el-GR"/>
        </a:p>
      </dgm:t>
    </dgm:pt>
    <dgm:pt modelId="{424EA1D1-94A0-40DF-AD98-B772E3BA550E}" type="pres">
      <dgm:prSet presAssocID="{62A87546-75CA-405F-B8FB-75E056155927}" presName="Name0" presStyleCnt="0">
        <dgm:presLayoutVars>
          <dgm:dir/>
          <dgm:resizeHandles val="exact"/>
        </dgm:presLayoutVars>
      </dgm:prSet>
      <dgm:spPr/>
    </dgm:pt>
    <dgm:pt modelId="{4344EC9E-BA53-4C0C-AFF8-DD40208CB44E}" type="pres">
      <dgm:prSet presAssocID="{62A87546-75CA-405F-B8FB-75E056155927}" presName="fgShape" presStyleLbl="fgShp" presStyleIdx="0" presStyleCnt="1"/>
      <dgm:spPr/>
    </dgm:pt>
    <dgm:pt modelId="{C0E8B055-15C6-471A-9340-790EAA650DF0}" type="pres">
      <dgm:prSet presAssocID="{62A87546-75CA-405F-B8FB-75E056155927}" presName="linComp" presStyleCnt="0"/>
      <dgm:spPr/>
    </dgm:pt>
    <dgm:pt modelId="{C03B8D02-E38D-4DEA-9A36-D044E004D50B}" type="pres">
      <dgm:prSet presAssocID="{AD0F886E-2913-481D-AE99-7CE8C1A2BECC}" presName="compNode" presStyleCnt="0"/>
      <dgm:spPr/>
    </dgm:pt>
    <dgm:pt modelId="{F0DF8BBB-24FC-4E16-944C-70B98EE44C6E}" type="pres">
      <dgm:prSet presAssocID="{AD0F886E-2913-481D-AE99-7CE8C1A2BECC}" presName="bkgdShape" presStyleLbl="node1" presStyleIdx="0" presStyleCnt="2"/>
      <dgm:spPr/>
      <dgm:t>
        <a:bodyPr/>
        <a:lstStyle/>
        <a:p>
          <a:endParaRPr lang="el-GR"/>
        </a:p>
      </dgm:t>
    </dgm:pt>
    <dgm:pt modelId="{3A544A97-39CC-494F-8172-5354CD2BE3B7}" type="pres">
      <dgm:prSet presAssocID="{AD0F886E-2913-481D-AE99-7CE8C1A2BECC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9113B1A-FC2B-43D6-B6DC-9DB8FDD5B03E}" type="pres">
      <dgm:prSet presAssocID="{AD0F886E-2913-481D-AE99-7CE8C1A2BECC}" presName="invisiNode" presStyleLbl="node1" presStyleIdx="0" presStyleCnt="2"/>
      <dgm:spPr/>
    </dgm:pt>
    <dgm:pt modelId="{F5FD32D0-23F5-454E-8455-28B1A6A17264}" type="pres">
      <dgm:prSet presAssocID="{AD0F886E-2913-481D-AE99-7CE8C1A2BECC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996CEDCF-9A35-4175-9C17-7EC69495C33F}" type="pres">
      <dgm:prSet presAssocID="{32B8139F-8E89-40A1-AB6F-ECE8FDB1F665}" presName="sibTrans" presStyleLbl="sibTrans2D1" presStyleIdx="0" presStyleCnt="0"/>
      <dgm:spPr/>
      <dgm:t>
        <a:bodyPr/>
        <a:lstStyle/>
        <a:p>
          <a:endParaRPr lang="el-GR"/>
        </a:p>
      </dgm:t>
    </dgm:pt>
    <dgm:pt modelId="{86E17D9C-E6C2-4AF4-8A3F-40C8BEEF5BA3}" type="pres">
      <dgm:prSet presAssocID="{FFB9E940-ECE3-464E-B0EE-A61D075D5DA1}" presName="compNode" presStyleCnt="0"/>
      <dgm:spPr/>
    </dgm:pt>
    <dgm:pt modelId="{26CC1200-A59A-462D-AB0A-59B62F907366}" type="pres">
      <dgm:prSet presAssocID="{FFB9E940-ECE3-464E-B0EE-A61D075D5DA1}" presName="bkgdShape" presStyleLbl="node1" presStyleIdx="1" presStyleCnt="2"/>
      <dgm:spPr/>
      <dgm:t>
        <a:bodyPr/>
        <a:lstStyle/>
        <a:p>
          <a:endParaRPr lang="el-GR"/>
        </a:p>
      </dgm:t>
    </dgm:pt>
    <dgm:pt modelId="{107042F1-9B37-4085-A0B4-5F4528C1C574}" type="pres">
      <dgm:prSet presAssocID="{FFB9E940-ECE3-464E-B0EE-A61D075D5DA1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7F7DE12-446B-486B-9B23-061ED6349E61}" type="pres">
      <dgm:prSet presAssocID="{FFB9E940-ECE3-464E-B0EE-A61D075D5DA1}" presName="invisiNode" presStyleLbl="node1" presStyleIdx="1" presStyleCnt="2"/>
      <dgm:spPr/>
    </dgm:pt>
    <dgm:pt modelId="{50C47E45-FA81-4259-B642-9D2B29564984}" type="pres">
      <dgm:prSet presAssocID="{FFB9E940-ECE3-464E-B0EE-A61D075D5DA1}" presName="imagNode" presStyleLbl="fgImgPlace1" presStyleIdx="1" presStyleCnt="2" custScaleX="83751" custScaleY="83751"/>
      <dgm:spPr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860AC89B-A32C-48C7-8B86-B1288A64CE77}" type="presOf" srcId="{FFB9E940-ECE3-464E-B0EE-A61D075D5DA1}" destId="{107042F1-9B37-4085-A0B4-5F4528C1C574}" srcOrd="1" destOrd="0" presId="urn:microsoft.com/office/officeart/2005/8/layout/hList7#1"/>
    <dgm:cxn modelId="{F33C8980-2649-4E8F-AF04-7937E2089A1F}" srcId="{62A87546-75CA-405F-B8FB-75E056155927}" destId="{AD0F886E-2913-481D-AE99-7CE8C1A2BECC}" srcOrd="0" destOrd="0" parTransId="{4A2C08E7-094A-4B01-8C79-5A8EDFBD7ED3}" sibTransId="{32B8139F-8E89-40A1-AB6F-ECE8FDB1F665}"/>
    <dgm:cxn modelId="{C218C1D2-A07C-4736-9741-119248EFFDF2}" type="presOf" srcId="{AD0F886E-2913-481D-AE99-7CE8C1A2BECC}" destId="{F0DF8BBB-24FC-4E16-944C-70B98EE44C6E}" srcOrd="0" destOrd="0" presId="urn:microsoft.com/office/officeart/2005/8/layout/hList7#1"/>
    <dgm:cxn modelId="{20BEF91D-A30A-4D8C-81D1-08E528FD2EF4}" type="presOf" srcId="{32B8139F-8E89-40A1-AB6F-ECE8FDB1F665}" destId="{996CEDCF-9A35-4175-9C17-7EC69495C33F}" srcOrd="0" destOrd="0" presId="urn:microsoft.com/office/officeart/2005/8/layout/hList7#1"/>
    <dgm:cxn modelId="{78989F00-546A-4E95-8ED5-87A1521360D8}" srcId="{62A87546-75CA-405F-B8FB-75E056155927}" destId="{FFB9E940-ECE3-464E-B0EE-A61D075D5DA1}" srcOrd="1" destOrd="0" parTransId="{E7E89A89-F7E6-41EA-8DAA-98C4C910ABB6}" sibTransId="{17D44AD3-8C95-4E10-B9FA-FFF3D20BB726}"/>
    <dgm:cxn modelId="{D516A777-9AA8-4556-B702-88B47935F225}" type="presOf" srcId="{FFB9E940-ECE3-464E-B0EE-A61D075D5DA1}" destId="{26CC1200-A59A-462D-AB0A-59B62F907366}" srcOrd="0" destOrd="0" presId="urn:microsoft.com/office/officeart/2005/8/layout/hList7#1"/>
    <dgm:cxn modelId="{19A460E3-50D4-4FBD-AF17-11FCA9893BF0}" type="presOf" srcId="{AD0F886E-2913-481D-AE99-7CE8C1A2BECC}" destId="{3A544A97-39CC-494F-8172-5354CD2BE3B7}" srcOrd="1" destOrd="0" presId="urn:microsoft.com/office/officeart/2005/8/layout/hList7#1"/>
    <dgm:cxn modelId="{2AD6EB10-9E7F-4074-927C-3A28243A7AA5}" type="presOf" srcId="{62A87546-75CA-405F-B8FB-75E056155927}" destId="{424EA1D1-94A0-40DF-AD98-B772E3BA550E}" srcOrd="0" destOrd="0" presId="urn:microsoft.com/office/officeart/2005/8/layout/hList7#1"/>
    <dgm:cxn modelId="{2C86BD67-B249-4D87-A244-0C9DD99FB39B}" type="presParOf" srcId="{424EA1D1-94A0-40DF-AD98-B772E3BA550E}" destId="{4344EC9E-BA53-4C0C-AFF8-DD40208CB44E}" srcOrd="0" destOrd="0" presId="urn:microsoft.com/office/officeart/2005/8/layout/hList7#1"/>
    <dgm:cxn modelId="{75B53171-8F97-4BA3-9675-E9C960AFEBAF}" type="presParOf" srcId="{424EA1D1-94A0-40DF-AD98-B772E3BA550E}" destId="{C0E8B055-15C6-471A-9340-790EAA650DF0}" srcOrd="1" destOrd="0" presId="urn:microsoft.com/office/officeart/2005/8/layout/hList7#1"/>
    <dgm:cxn modelId="{89F151F8-3CAD-4C79-A7D8-2EF7F1A35D3F}" type="presParOf" srcId="{C0E8B055-15C6-471A-9340-790EAA650DF0}" destId="{C03B8D02-E38D-4DEA-9A36-D044E004D50B}" srcOrd="0" destOrd="0" presId="urn:microsoft.com/office/officeart/2005/8/layout/hList7#1"/>
    <dgm:cxn modelId="{FEB948EF-4B05-4E9E-9B7B-F086AB7BA961}" type="presParOf" srcId="{C03B8D02-E38D-4DEA-9A36-D044E004D50B}" destId="{F0DF8BBB-24FC-4E16-944C-70B98EE44C6E}" srcOrd="0" destOrd="0" presId="urn:microsoft.com/office/officeart/2005/8/layout/hList7#1"/>
    <dgm:cxn modelId="{9E5E2F86-2E1A-4317-B22B-142D4D3C702C}" type="presParOf" srcId="{C03B8D02-E38D-4DEA-9A36-D044E004D50B}" destId="{3A544A97-39CC-494F-8172-5354CD2BE3B7}" srcOrd="1" destOrd="0" presId="urn:microsoft.com/office/officeart/2005/8/layout/hList7#1"/>
    <dgm:cxn modelId="{699D54E8-4A0E-4C37-807D-C1F2829C9DE4}" type="presParOf" srcId="{C03B8D02-E38D-4DEA-9A36-D044E004D50B}" destId="{F9113B1A-FC2B-43D6-B6DC-9DB8FDD5B03E}" srcOrd="2" destOrd="0" presId="urn:microsoft.com/office/officeart/2005/8/layout/hList7#1"/>
    <dgm:cxn modelId="{87F32C45-1BD3-4D16-BC0E-DC6BD7392EFA}" type="presParOf" srcId="{C03B8D02-E38D-4DEA-9A36-D044E004D50B}" destId="{F5FD32D0-23F5-454E-8455-28B1A6A17264}" srcOrd="3" destOrd="0" presId="urn:microsoft.com/office/officeart/2005/8/layout/hList7#1"/>
    <dgm:cxn modelId="{4AE4D2D3-D027-4174-BDD3-2693E1FCE887}" type="presParOf" srcId="{C0E8B055-15C6-471A-9340-790EAA650DF0}" destId="{996CEDCF-9A35-4175-9C17-7EC69495C33F}" srcOrd="1" destOrd="0" presId="urn:microsoft.com/office/officeart/2005/8/layout/hList7#1"/>
    <dgm:cxn modelId="{48508C75-EC10-4AAF-A412-ACA7080778F0}" type="presParOf" srcId="{C0E8B055-15C6-471A-9340-790EAA650DF0}" destId="{86E17D9C-E6C2-4AF4-8A3F-40C8BEEF5BA3}" srcOrd="2" destOrd="0" presId="urn:microsoft.com/office/officeart/2005/8/layout/hList7#1"/>
    <dgm:cxn modelId="{F9CBEF4E-2D08-4535-9435-EBD26EAF3283}" type="presParOf" srcId="{86E17D9C-E6C2-4AF4-8A3F-40C8BEEF5BA3}" destId="{26CC1200-A59A-462D-AB0A-59B62F907366}" srcOrd="0" destOrd="0" presId="urn:microsoft.com/office/officeart/2005/8/layout/hList7#1"/>
    <dgm:cxn modelId="{80C189A5-A394-4F34-B11F-0A3E30BC04F0}" type="presParOf" srcId="{86E17D9C-E6C2-4AF4-8A3F-40C8BEEF5BA3}" destId="{107042F1-9B37-4085-A0B4-5F4528C1C574}" srcOrd="1" destOrd="0" presId="urn:microsoft.com/office/officeart/2005/8/layout/hList7#1"/>
    <dgm:cxn modelId="{D09A9758-8117-4FF2-8B6E-CD94CDAB09C9}" type="presParOf" srcId="{86E17D9C-E6C2-4AF4-8A3F-40C8BEEF5BA3}" destId="{B7F7DE12-446B-486B-9B23-061ED6349E61}" srcOrd="2" destOrd="0" presId="urn:microsoft.com/office/officeart/2005/8/layout/hList7#1"/>
    <dgm:cxn modelId="{266F457A-7228-4DD5-9277-E6CCAE9EBF88}" type="presParOf" srcId="{86E17D9C-E6C2-4AF4-8A3F-40C8BEEF5BA3}" destId="{50C47E45-FA81-4259-B642-9D2B2956498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26CB50-711B-4878-B267-532D1CFD96EF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52C4F3EA-CC9B-4ACC-AAFF-0001D75E18B3}">
      <dgm:prSet phldrT="[Text]"/>
      <dgm:spPr/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Ο χρήστης «κατεβάζει» την εφαρμογή από το αντίστοιχο </a:t>
          </a:r>
          <a:r>
            <a:rPr lang="en-US" dirty="0" smtClean="0">
              <a:solidFill>
                <a:schemeClr val="tx1"/>
              </a:solidFill>
            </a:rPr>
            <a:t>store</a:t>
          </a:r>
          <a:r>
            <a:rPr lang="el-GR" dirty="0" smtClean="0">
              <a:solidFill>
                <a:schemeClr val="tx1"/>
              </a:solidFill>
            </a:rPr>
            <a:t>. </a:t>
          </a:r>
          <a:endParaRPr lang="el-GR" dirty="0">
            <a:solidFill>
              <a:schemeClr val="tx1"/>
            </a:solidFill>
          </a:endParaRPr>
        </a:p>
      </dgm:t>
    </dgm:pt>
    <dgm:pt modelId="{4EB85234-59D0-42A8-B8AC-7D292E83250D}" type="parTrans" cxnId="{20A5DB3D-A3A3-4259-B74C-5FF6E572800E}">
      <dgm:prSet/>
      <dgm:spPr/>
      <dgm:t>
        <a:bodyPr/>
        <a:lstStyle/>
        <a:p>
          <a:endParaRPr lang="el-GR"/>
        </a:p>
      </dgm:t>
    </dgm:pt>
    <dgm:pt modelId="{4D104CCF-C49E-4498-AEEB-927B3B0EA0DF}" type="sibTrans" cxnId="{20A5DB3D-A3A3-4259-B74C-5FF6E572800E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l-GR"/>
        </a:p>
      </dgm:t>
    </dgm:pt>
    <dgm:pt modelId="{834D34CD-5166-4647-9853-4881BBF37AC0}">
      <dgm:prSet phldrT="[Text]"/>
      <dgm:spPr/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Έχοντας λάβει το </a:t>
          </a:r>
          <a:r>
            <a:rPr lang="en-US" dirty="0" smtClean="0">
              <a:solidFill>
                <a:schemeClr val="tx1"/>
              </a:solidFill>
            </a:rPr>
            <a:t>username</a:t>
          </a:r>
          <a:r>
            <a:rPr lang="el-GR" dirty="0" smtClean="0">
              <a:solidFill>
                <a:schemeClr val="tx1"/>
              </a:solidFill>
            </a:rPr>
            <a:t> &amp; </a:t>
          </a:r>
          <a:r>
            <a:rPr lang="en-US" dirty="0" smtClean="0">
              <a:solidFill>
                <a:schemeClr val="tx1"/>
              </a:solidFill>
            </a:rPr>
            <a:t>password</a:t>
          </a:r>
          <a:r>
            <a:rPr lang="el-GR" dirty="0" smtClean="0">
              <a:solidFill>
                <a:schemeClr val="tx1"/>
              </a:solidFill>
            </a:rPr>
            <a:t> από το Κολλέγιο, εισέρχεται στην εφαρμογή την πρώτη φορά οπότε και τα εισάγει. Σε κάθε άλλη είσοδο δεν χρειάζεται να «κάνει είσοδο» (</a:t>
          </a:r>
          <a:r>
            <a:rPr lang="en-US" dirty="0" smtClean="0">
              <a:solidFill>
                <a:schemeClr val="tx1"/>
              </a:solidFill>
            </a:rPr>
            <a:t>login</a:t>
          </a:r>
          <a:r>
            <a:rPr lang="el-GR" dirty="0" smtClean="0">
              <a:solidFill>
                <a:schemeClr val="tx1"/>
              </a:solidFill>
            </a:rPr>
            <a:t>). </a:t>
          </a:r>
          <a:endParaRPr lang="el-GR" dirty="0">
            <a:solidFill>
              <a:schemeClr val="tx1"/>
            </a:solidFill>
          </a:endParaRPr>
        </a:p>
      </dgm:t>
    </dgm:pt>
    <dgm:pt modelId="{6C608DFC-F353-4F88-9C46-8B2D1EF2B1FB}" type="parTrans" cxnId="{C01347A1-14D5-4D47-AF9D-B21AFB0B250E}">
      <dgm:prSet/>
      <dgm:spPr/>
      <dgm:t>
        <a:bodyPr/>
        <a:lstStyle/>
        <a:p>
          <a:endParaRPr lang="el-GR"/>
        </a:p>
      </dgm:t>
    </dgm:pt>
    <dgm:pt modelId="{819818A7-8E3B-4C12-AF9F-B3C5367BAAEE}" type="sibTrans" cxnId="{C01347A1-14D5-4D47-AF9D-B21AFB0B250E}">
      <dgm:prSet/>
      <dgm:spPr/>
      <dgm:t>
        <a:bodyPr/>
        <a:lstStyle/>
        <a:p>
          <a:endParaRPr lang="el-GR"/>
        </a:p>
      </dgm:t>
    </dgm:pt>
    <dgm:pt modelId="{221CDFA7-E32E-40E4-8BC4-347AA1E33ED5}">
      <dgm:prSet phldrT="[Text]"/>
      <dgm:spPr/>
      <dgm:t>
        <a:bodyPr/>
        <a:lstStyle/>
        <a:p>
          <a:r>
            <a:rPr lang="el-GR" dirty="0" smtClean="0">
              <a:solidFill>
                <a:schemeClr val="bg1"/>
              </a:solidFill>
            </a:rPr>
            <a:t>Ο χρήστης μπορεί να βλέπει τη θέση του λεωφορείου το οποίο μεταφέρει συγκεκριμένο μαθητή σε πραγματικό χρόνο καθώς και το σημείο το οποίο θα αφιχθεί ο μαθητής στο χάρτη. </a:t>
          </a:r>
          <a:endParaRPr lang="el-GR" dirty="0">
            <a:solidFill>
              <a:schemeClr val="bg1"/>
            </a:solidFill>
          </a:endParaRPr>
        </a:p>
      </dgm:t>
    </dgm:pt>
    <dgm:pt modelId="{81E62494-A213-4E29-AA3E-64E736EF8D53}" type="parTrans" cxnId="{3126F367-995B-4E2A-B780-3063C45B5013}">
      <dgm:prSet/>
      <dgm:spPr/>
      <dgm:t>
        <a:bodyPr/>
        <a:lstStyle/>
        <a:p>
          <a:endParaRPr lang="el-GR"/>
        </a:p>
      </dgm:t>
    </dgm:pt>
    <dgm:pt modelId="{E63B2C52-A663-4332-9890-1EB4C6B244DB}" type="sibTrans" cxnId="{3126F367-995B-4E2A-B780-3063C45B5013}">
      <dgm:prSet/>
      <dgm:spPr/>
      <dgm:t>
        <a:bodyPr/>
        <a:lstStyle/>
        <a:p>
          <a:endParaRPr lang="el-GR"/>
        </a:p>
      </dgm:t>
    </dgm:pt>
    <dgm:pt modelId="{953E8726-7718-480C-81CB-2B448AE95916}">
      <dgm:prSet phldrT="[Text]"/>
      <dgm:spPr/>
      <dgm:t>
        <a:bodyPr/>
        <a:lstStyle/>
        <a:p>
          <a:r>
            <a:rPr lang="el-GR" dirty="0" smtClean="0">
              <a:solidFill>
                <a:schemeClr val="bg1"/>
              </a:solidFill>
            </a:rPr>
            <a:t>Το Κολλέγιο έχει την δυνατότητα να στέλνει ανακοινώσεις τις οποίες μπορεί να δει ο χρήστης επιλέγοντας το ανάλογο πεδίο. </a:t>
          </a:r>
          <a:r>
            <a:rPr lang="el-GR" dirty="0" smtClean="0"/>
            <a:t>Οι ανακοινώσεις αντλούνται από </a:t>
          </a:r>
          <a:r>
            <a:rPr lang="en-US" dirty="0" smtClean="0"/>
            <a:t>web service</a:t>
          </a:r>
          <a:r>
            <a:rPr lang="el-GR" dirty="0" smtClean="0"/>
            <a:t> του κολεγίου</a:t>
          </a:r>
          <a:endParaRPr lang="el-GR" dirty="0">
            <a:solidFill>
              <a:schemeClr val="bg1"/>
            </a:solidFill>
          </a:endParaRPr>
        </a:p>
      </dgm:t>
    </dgm:pt>
    <dgm:pt modelId="{7A3C5024-C339-44C1-9599-5693C77AE1AD}" type="parTrans" cxnId="{E376D5AF-4ACD-45C9-817A-8E97F92AF118}">
      <dgm:prSet/>
      <dgm:spPr/>
      <dgm:t>
        <a:bodyPr/>
        <a:lstStyle/>
        <a:p>
          <a:endParaRPr lang="el-GR"/>
        </a:p>
      </dgm:t>
    </dgm:pt>
    <dgm:pt modelId="{439CE872-C338-482C-94EB-A1B5FA120361}" type="sibTrans" cxnId="{E376D5AF-4ACD-45C9-817A-8E97F92AF118}">
      <dgm:prSet/>
      <dgm:spPr/>
      <dgm:t>
        <a:bodyPr/>
        <a:lstStyle/>
        <a:p>
          <a:endParaRPr lang="el-GR"/>
        </a:p>
      </dgm:t>
    </dgm:pt>
    <dgm:pt modelId="{5686AB0A-2F24-4456-A529-2516332272FB}">
      <dgm:prSet phldrT="[Text]"/>
      <dgm:spPr/>
      <dgm:t>
        <a:bodyPr/>
        <a:lstStyle/>
        <a:p>
          <a:r>
            <a:rPr lang="el-GR" dirty="0" smtClean="0">
              <a:solidFill>
                <a:schemeClr val="bg1"/>
              </a:solidFill>
            </a:rPr>
            <a:t>Ο χρήστης λαμβάνει  ενημέρωση (</a:t>
          </a:r>
          <a:r>
            <a:rPr lang="el-GR" dirty="0" err="1" smtClean="0">
              <a:solidFill>
                <a:schemeClr val="bg1"/>
              </a:solidFill>
            </a:rPr>
            <a:t>Push</a:t>
          </a:r>
          <a:r>
            <a:rPr lang="el-GR" dirty="0" smtClean="0">
              <a:solidFill>
                <a:schemeClr val="bg1"/>
              </a:solidFill>
            </a:rPr>
            <a:t> </a:t>
          </a:r>
          <a:r>
            <a:rPr lang="el-GR" smtClean="0">
              <a:solidFill>
                <a:schemeClr val="bg1"/>
              </a:solidFill>
            </a:rPr>
            <a:t>notifications) </a:t>
          </a:r>
          <a:r>
            <a:rPr lang="el-GR" dirty="0" smtClean="0">
              <a:solidFill>
                <a:schemeClr val="bg1"/>
              </a:solidFill>
            </a:rPr>
            <a:t>για την  άφιξη του λεωφορείου στην στάση αποβίβασης/επιβίβασης μαθητή και μεταβαίνει στον αντίστοιχο χάρτη</a:t>
          </a:r>
        </a:p>
      </dgm:t>
    </dgm:pt>
    <dgm:pt modelId="{3EC7473D-47A1-429D-9AA4-829DE64DA1B3}" type="parTrans" cxnId="{E864FFA0-DAE4-44D7-82CD-95130DBF55E3}">
      <dgm:prSet/>
      <dgm:spPr/>
      <dgm:t>
        <a:bodyPr/>
        <a:lstStyle/>
        <a:p>
          <a:endParaRPr lang="el-GR"/>
        </a:p>
      </dgm:t>
    </dgm:pt>
    <dgm:pt modelId="{53DB3AA3-67D3-4D75-893C-FB335536E709}" type="sibTrans" cxnId="{E864FFA0-DAE4-44D7-82CD-95130DBF55E3}">
      <dgm:prSet/>
      <dgm:spPr/>
      <dgm:t>
        <a:bodyPr/>
        <a:lstStyle/>
        <a:p>
          <a:endParaRPr lang="el-GR"/>
        </a:p>
      </dgm:t>
    </dgm:pt>
    <dgm:pt modelId="{33C8803E-2E3E-4965-B16F-7F364DD11CE6}" type="pres">
      <dgm:prSet presAssocID="{5C26CB50-711B-4878-B267-532D1CFD96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C0CCEC6-11FA-46CF-BC6B-61CC9840AB24}" type="pres">
      <dgm:prSet presAssocID="{52C4F3EA-CC9B-4ACC-AAFF-0001D75E18B3}" presName="node" presStyleLbl="node1" presStyleIdx="0" presStyleCnt="5" custLinFactNeighborX="93214" custLinFactNeighborY="-8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40FC2DF-6BFF-4002-83B2-72DA6E7976ED}" type="pres">
      <dgm:prSet presAssocID="{4D104CCF-C49E-4498-AEEB-927B3B0EA0DF}" presName="sibTrans" presStyleLbl="sibTrans1D1" presStyleIdx="0" presStyleCnt="4"/>
      <dgm:spPr/>
      <dgm:t>
        <a:bodyPr/>
        <a:lstStyle/>
        <a:p>
          <a:endParaRPr lang="el-GR"/>
        </a:p>
      </dgm:t>
    </dgm:pt>
    <dgm:pt modelId="{AFDF4E65-0D4E-4C92-A103-02260DCA33D1}" type="pres">
      <dgm:prSet presAssocID="{4D104CCF-C49E-4498-AEEB-927B3B0EA0DF}" presName="connectorText" presStyleLbl="sibTrans1D1" presStyleIdx="0" presStyleCnt="4"/>
      <dgm:spPr/>
      <dgm:t>
        <a:bodyPr/>
        <a:lstStyle/>
        <a:p>
          <a:endParaRPr lang="el-GR"/>
        </a:p>
      </dgm:t>
    </dgm:pt>
    <dgm:pt modelId="{A1E9B7DB-5482-4F08-BA8A-39CB48F3577E}" type="pres">
      <dgm:prSet presAssocID="{834D34CD-5166-4647-9853-4881BBF37AC0}" presName="node" presStyleLbl="node1" presStyleIdx="1" presStyleCnt="5" custLinFactX="5939" custLinFactNeighborX="100000" custLinFactNeighborY="-8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8559D3-ACF7-415D-BE9B-F073DF033718}" type="pres">
      <dgm:prSet presAssocID="{819818A7-8E3B-4C12-AF9F-B3C5367BAAEE}" presName="sibTrans" presStyleLbl="sibTrans1D1" presStyleIdx="1" presStyleCnt="4"/>
      <dgm:spPr/>
      <dgm:t>
        <a:bodyPr/>
        <a:lstStyle/>
        <a:p>
          <a:endParaRPr lang="el-GR"/>
        </a:p>
      </dgm:t>
    </dgm:pt>
    <dgm:pt modelId="{2F9E51D0-A670-4591-824B-307DB3BC66D0}" type="pres">
      <dgm:prSet presAssocID="{819818A7-8E3B-4C12-AF9F-B3C5367BAAEE}" presName="connectorText" presStyleLbl="sibTrans1D1" presStyleIdx="1" presStyleCnt="4"/>
      <dgm:spPr/>
      <dgm:t>
        <a:bodyPr/>
        <a:lstStyle/>
        <a:p>
          <a:endParaRPr lang="el-GR"/>
        </a:p>
      </dgm:t>
    </dgm:pt>
    <dgm:pt modelId="{19EEBDAA-5771-4333-A258-0ED22AB9D490}" type="pres">
      <dgm:prSet presAssocID="{221CDFA7-E32E-40E4-8BC4-347AA1E33ED5}" presName="node" presStyleLbl="node1" presStyleIdx="2" presStyleCnt="5" custLinFactX="-100000" custLinFactY="44950" custLinFactNeighborX="-152454" custLinFactNeighborY="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0ADD2F1-F343-4502-B495-A9B5F42DE3EC}" type="pres">
      <dgm:prSet presAssocID="{E63B2C52-A663-4332-9890-1EB4C6B244DB}" presName="sibTrans" presStyleLbl="sibTrans1D1" presStyleIdx="2" presStyleCnt="4"/>
      <dgm:spPr/>
      <dgm:t>
        <a:bodyPr/>
        <a:lstStyle/>
        <a:p>
          <a:endParaRPr lang="el-GR"/>
        </a:p>
      </dgm:t>
    </dgm:pt>
    <dgm:pt modelId="{D03505D9-A40B-4926-A807-BB53FE7798E5}" type="pres">
      <dgm:prSet presAssocID="{E63B2C52-A663-4332-9890-1EB4C6B244DB}" presName="connectorText" presStyleLbl="sibTrans1D1" presStyleIdx="2" presStyleCnt="4"/>
      <dgm:spPr/>
      <dgm:t>
        <a:bodyPr/>
        <a:lstStyle/>
        <a:p>
          <a:endParaRPr lang="el-GR"/>
        </a:p>
      </dgm:t>
    </dgm:pt>
    <dgm:pt modelId="{ABB5AB24-C823-4DF2-AB87-CB0DE88B3621}" type="pres">
      <dgm:prSet presAssocID="{5686AB0A-2F24-4456-A529-2516332272FB}" presName="node" presStyleLbl="node1" presStyleIdx="3" presStyleCnt="5" custLinFactX="20402" custLinFactNeighborX="100000" custLinFactNeighborY="661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C943CE8-CE0E-422E-A8B6-B396DA042BB1}" type="pres">
      <dgm:prSet presAssocID="{53DB3AA3-67D3-4D75-893C-FB335536E709}" presName="sibTrans" presStyleLbl="sibTrans1D1" presStyleIdx="3" presStyleCnt="4"/>
      <dgm:spPr/>
      <dgm:t>
        <a:bodyPr/>
        <a:lstStyle/>
        <a:p>
          <a:endParaRPr lang="en-US"/>
        </a:p>
      </dgm:t>
    </dgm:pt>
    <dgm:pt modelId="{DF6D2E8C-D262-4F7A-8DDE-D0E158BEFABA}" type="pres">
      <dgm:prSet presAssocID="{53DB3AA3-67D3-4D75-893C-FB335536E709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DD810C6B-B1CD-4FE8-9FCA-3E88D3E76C01}" type="pres">
      <dgm:prSet presAssocID="{953E8726-7718-480C-81CB-2B448AE95916}" presName="node" presStyleLbl="node1" presStyleIdx="4" presStyleCnt="5" custLinFactX="18069" custLinFactNeighborX="100000" custLinFactNeighborY="661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864FFA0-DAE4-44D7-82CD-95130DBF55E3}" srcId="{5C26CB50-711B-4878-B267-532D1CFD96EF}" destId="{5686AB0A-2F24-4456-A529-2516332272FB}" srcOrd="3" destOrd="0" parTransId="{3EC7473D-47A1-429D-9AA4-829DE64DA1B3}" sibTransId="{53DB3AA3-67D3-4D75-893C-FB335536E709}"/>
    <dgm:cxn modelId="{85413C97-AB9B-4B40-97FD-6662D6326CD6}" type="presOf" srcId="{E63B2C52-A663-4332-9890-1EB4C6B244DB}" destId="{40ADD2F1-F343-4502-B495-A9B5F42DE3EC}" srcOrd="0" destOrd="0" presId="urn:microsoft.com/office/officeart/2005/8/layout/bProcess3"/>
    <dgm:cxn modelId="{19D5FAED-3176-4A2F-818D-5E0E901888BC}" type="presOf" srcId="{834D34CD-5166-4647-9853-4881BBF37AC0}" destId="{A1E9B7DB-5482-4F08-BA8A-39CB48F3577E}" srcOrd="0" destOrd="0" presId="urn:microsoft.com/office/officeart/2005/8/layout/bProcess3"/>
    <dgm:cxn modelId="{B393022B-89F0-425E-A5E5-4992D708683E}" type="presOf" srcId="{5C26CB50-711B-4878-B267-532D1CFD96EF}" destId="{33C8803E-2E3E-4965-B16F-7F364DD11CE6}" srcOrd="0" destOrd="0" presId="urn:microsoft.com/office/officeart/2005/8/layout/bProcess3"/>
    <dgm:cxn modelId="{44F8C75E-C5B8-4FB9-B166-2CFFB6155AB8}" type="presOf" srcId="{953E8726-7718-480C-81CB-2B448AE95916}" destId="{DD810C6B-B1CD-4FE8-9FCA-3E88D3E76C01}" srcOrd="0" destOrd="0" presId="urn:microsoft.com/office/officeart/2005/8/layout/bProcess3"/>
    <dgm:cxn modelId="{86B66FF0-3AB4-478C-B8EE-8EFE163F0076}" type="presOf" srcId="{4D104CCF-C49E-4498-AEEB-927B3B0EA0DF}" destId="{340FC2DF-6BFF-4002-83B2-72DA6E7976ED}" srcOrd="0" destOrd="0" presId="urn:microsoft.com/office/officeart/2005/8/layout/bProcess3"/>
    <dgm:cxn modelId="{C01347A1-14D5-4D47-AF9D-B21AFB0B250E}" srcId="{5C26CB50-711B-4878-B267-532D1CFD96EF}" destId="{834D34CD-5166-4647-9853-4881BBF37AC0}" srcOrd="1" destOrd="0" parTransId="{6C608DFC-F353-4F88-9C46-8B2D1EF2B1FB}" sibTransId="{819818A7-8E3B-4C12-AF9F-B3C5367BAAEE}"/>
    <dgm:cxn modelId="{3126F367-995B-4E2A-B780-3063C45B5013}" srcId="{5C26CB50-711B-4878-B267-532D1CFD96EF}" destId="{221CDFA7-E32E-40E4-8BC4-347AA1E33ED5}" srcOrd="2" destOrd="0" parTransId="{81E62494-A213-4E29-AA3E-64E736EF8D53}" sibTransId="{E63B2C52-A663-4332-9890-1EB4C6B244DB}"/>
    <dgm:cxn modelId="{AFAD6B00-883F-4576-93F9-BF0CB6E0246C}" type="presOf" srcId="{221CDFA7-E32E-40E4-8BC4-347AA1E33ED5}" destId="{19EEBDAA-5771-4333-A258-0ED22AB9D490}" srcOrd="0" destOrd="0" presId="urn:microsoft.com/office/officeart/2005/8/layout/bProcess3"/>
    <dgm:cxn modelId="{5C087C77-CF57-42DC-A303-C5169BA7690A}" type="presOf" srcId="{819818A7-8E3B-4C12-AF9F-B3C5367BAAEE}" destId="{2F9E51D0-A670-4591-824B-307DB3BC66D0}" srcOrd="1" destOrd="0" presId="urn:microsoft.com/office/officeart/2005/8/layout/bProcess3"/>
    <dgm:cxn modelId="{20A5DB3D-A3A3-4259-B74C-5FF6E572800E}" srcId="{5C26CB50-711B-4878-B267-532D1CFD96EF}" destId="{52C4F3EA-CC9B-4ACC-AAFF-0001D75E18B3}" srcOrd="0" destOrd="0" parTransId="{4EB85234-59D0-42A8-B8AC-7D292E83250D}" sibTransId="{4D104CCF-C49E-4498-AEEB-927B3B0EA0DF}"/>
    <dgm:cxn modelId="{63D272FD-E24F-4DF8-B47B-02B879294C2A}" type="presOf" srcId="{E63B2C52-A663-4332-9890-1EB4C6B244DB}" destId="{D03505D9-A40B-4926-A807-BB53FE7798E5}" srcOrd="1" destOrd="0" presId="urn:microsoft.com/office/officeart/2005/8/layout/bProcess3"/>
    <dgm:cxn modelId="{1F0088F9-BD9D-41EC-8DFB-3F9E42DD68A7}" type="presOf" srcId="{819818A7-8E3B-4C12-AF9F-B3C5367BAAEE}" destId="{008559D3-ACF7-415D-BE9B-F073DF033718}" srcOrd="0" destOrd="0" presId="urn:microsoft.com/office/officeart/2005/8/layout/bProcess3"/>
    <dgm:cxn modelId="{55832B94-BB7D-49AA-9FF2-E93B88CBE5C6}" type="presOf" srcId="{53DB3AA3-67D3-4D75-893C-FB335536E709}" destId="{3C943CE8-CE0E-422E-A8B6-B396DA042BB1}" srcOrd="0" destOrd="0" presId="urn:microsoft.com/office/officeart/2005/8/layout/bProcess3"/>
    <dgm:cxn modelId="{92C59CD4-825A-40DB-9018-0EBBDFCC8400}" type="presOf" srcId="{53DB3AA3-67D3-4D75-893C-FB335536E709}" destId="{DF6D2E8C-D262-4F7A-8DDE-D0E158BEFABA}" srcOrd="1" destOrd="0" presId="urn:microsoft.com/office/officeart/2005/8/layout/bProcess3"/>
    <dgm:cxn modelId="{214D427D-1575-4D37-99B1-55DE29160F3B}" type="presOf" srcId="{52C4F3EA-CC9B-4ACC-AAFF-0001D75E18B3}" destId="{FC0CCEC6-11FA-46CF-BC6B-61CC9840AB24}" srcOrd="0" destOrd="0" presId="urn:microsoft.com/office/officeart/2005/8/layout/bProcess3"/>
    <dgm:cxn modelId="{E376D5AF-4ACD-45C9-817A-8E97F92AF118}" srcId="{5C26CB50-711B-4878-B267-532D1CFD96EF}" destId="{953E8726-7718-480C-81CB-2B448AE95916}" srcOrd="4" destOrd="0" parTransId="{7A3C5024-C339-44C1-9599-5693C77AE1AD}" sibTransId="{439CE872-C338-482C-94EB-A1B5FA120361}"/>
    <dgm:cxn modelId="{929CF5D6-6184-47C4-B789-E82AB32BA245}" type="presOf" srcId="{4D104CCF-C49E-4498-AEEB-927B3B0EA0DF}" destId="{AFDF4E65-0D4E-4C92-A103-02260DCA33D1}" srcOrd="1" destOrd="0" presId="urn:microsoft.com/office/officeart/2005/8/layout/bProcess3"/>
    <dgm:cxn modelId="{A9555009-503E-49B2-A2EF-AC55E8F7DA46}" type="presOf" srcId="{5686AB0A-2F24-4456-A529-2516332272FB}" destId="{ABB5AB24-C823-4DF2-AB87-CB0DE88B3621}" srcOrd="0" destOrd="0" presId="urn:microsoft.com/office/officeart/2005/8/layout/bProcess3"/>
    <dgm:cxn modelId="{C7116E3D-A542-4769-8CF4-7A6BD077EC62}" type="presParOf" srcId="{33C8803E-2E3E-4965-B16F-7F364DD11CE6}" destId="{FC0CCEC6-11FA-46CF-BC6B-61CC9840AB24}" srcOrd="0" destOrd="0" presId="urn:microsoft.com/office/officeart/2005/8/layout/bProcess3"/>
    <dgm:cxn modelId="{9F425DF4-6680-43EF-9974-4AEDAA25D777}" type="presParOf" srcId="{33C8803E-2E3E-4965-B16F-7F364DD11CE6}" destId="{340FC2DF-6BFF-4002-83B2-72DA6E7976ED}" srcOrd="1" destOrd="0" presId="urn:microsoft.com/office/officeart/2005/8/layout/bProcess3"/>
    <dgm:cxn modelId="{7BE91DD0-D2F7-43E7-B62E-52B0DD9C0442}" type="presParOf" srcId="{340FC2DF-6BFF-4002-83B2-72DA6E7976ED}" destId="{AFDF4E65-0D4E-4C92-A103-02260DCA33D1}" srcOrd="0" destOrd="0" presId="urn:microsoft.com/office/officeart/2005/8/layout/bProcess3"/>
    <dgm:cxn modelId="{43B49B09-D9C9-4156-B4B3-A6551A474F4F}" type="presParOf" srcId="{33C8803E-2E3E-4965-B16F-7F364DD11CE6}" destId="{A1E9B7DB-5482-4F08-BA8A-39CB48F3577E}" srcOrd="2" destOrd="0" presId="urn:microsoft.com/office/officeart/2005/8/layout/bProcess3"/>
    <dgm:cxn modelId="{291DD607-1E55-4EC1-A575-A644BE8F7BC4}" type="presParOf" srcId="{33C8803E-2E3E-4965-B16F-7F364DD11CE6}" destId="{008559D3-ACF7-415D-BE9B-F073DF033718}" srcOrd="3" destOrd="0" presId="urn:microsoft.com/office/officeart/2005/8/layout/bProcess3"/>
    <dgm:cxn modelId="{1D73A522-750B-491D-B2A9-8277D9B7D0E8}" type="presParOf" srcId="{008559D3-ACF7-415D-BE9B-F073DF033718}" destId="{2F9E51D0-A670-4591-824B-307DB3BC66D0}" srcOrd="0" destOrd="0" presId="urn:microsoft.com/office/officeart/2005/8/layout/bProcess3"/>
    <dgm:cxn modelId="{A73433B0-8833-4B18-B8E1-477B14523181}" type="presParOf" srcId="{33C8803E-2E3E-4965-B16F-7F364DD11CE6}" destId="{19EEBDAA-5771-4333-A258-0ED22AB9D490}" srcOrd="4" destOrd="0" presId="urn:microsoft.com/office/officeart/2005/8/layout/bProcess3"/>
    <dgm:cxn modelId="{2B27AD74-0438-4503-A71C-89F92ECCA1BA}" type="presParOf" srcId="{33C8803E-2E3E-4965-B16F-7F364DD11CE6}" destId="{40ADD2F1-F343-4502-B495-A9B5F42DE3EC}" srcOrd="5" destOrd="0" presId="urn:microsoft.com/office/officeart/2005/8/layout/bProcess3"/>
    <dgm:cxn modelId="{4DD6A0B2-63B0-4254-B44A-EF28B9810541}" type="presParOf" srcId="{40ADD2F1-F343-4502-B495-A9B5F42DE3EC}" destId="{D03505D9-A40B-4926-A807-BB53FE7798E5}" srcOrd="0" destOrd="0" presId="urn:microsoft.com/office/officeart/2005/8/layout/bProcess3"/>
    <dgm:cxn modelId="{4E8973E7-DD04-4DDC-BDF8-5663F9B63E5D}" type="presParOf" srcId="{33C8803E-2E3E-4965-B16F-7F364DD11CE6}" destId="{ABB5AB24-C823-4DF2-AB87-CB0DE88B3621}" srcOrd="6" destOrd="0" presId="urn:microsoft.com/office/officeart/2005/8/layout/bProcess3"/>
    <dgm:cxn modelId="{6286727D-D646-4AEF-B73E-65B8F6ADF729}" type="presParOf" srcId="{33C8803E-2E3E-4965-B16F-7F364DD11CE6}" destId="{3C943CE8-CE0E-422E-A8B6-B396DA042BB1}" srcOrd="7" destOrd="0" presId="urn:microsoft.com/office/officeart/2005/8/layout/bProcess3"/>
    <dgm:cxn modelId="{DDF7D664-D94B-4D72-812F-C3BCACDDC7AF}" type="presParOf" srcId="{3C943CE8-CE0E-422E-A8B6-B396DA042BB1}" destId="{DF6D2E8C-D262-4F7A-8DDE-D0E158BEFABA}" srcOrd="0" destOrd="0" presId="urn:microsoft.com/office/officeart/2005/8/layout/bProcess3"/>
    <dgm:cxn modelId="{A446B6CE-BBF1-488D-8230-43DB42BBF31C}" type="presParOf" srcId="{33C8803E-2E3E-4965-B16F-7F364DD11CE6}" destId="{DD810C6B-B1CD-4FE8-9FCA-3E88D3E76C01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F8BBB-24FC-4E16-944C-70B98EE44C6E}">
      <dsp:nvSpPr>
        <dsp:cNvPr id="0" name=""/>
        <dsp:cNvSpPr/>
      </dsp:nvSpPr>
      <dsp:spPr>
        <a:xfrm>
          <a:off x="2619" y="0"/>
          <a:ext cx="3000374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GeoSchool: Geographic Information System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Διαδικασία Δημιουργίας και Διαχείρισης Δρομολογίων</a:t>
          </a:r>
          <a:endParaRPr lang="el-GR" sz="1900" kern="1200" dirty="0"/>
        </a:p>
      </dsp:txBody>
      <dsp:txXfrm>
        <a:off x="2619" y="1625600"/>
        <a:ext cx="3000374" cy="1625600"/>
      </dsp:txXfrm>
    </dsp:sp>
    <dsp:sp modelId="{F5FD32D0-23F5-454E-8455-28B1A6A17264}">
      <dsp:nvSpPr>
        <dsp:cNvPr id="0" name=""/>
        <dsp:cNvSpPr/>
      </dsp:nvSpPr>
      <dsp:spPr>
        <a:xfrm>
          <a:off x="826150" y="243840"/>
          <a:ext cx="1353312" cy="13533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C1200-A59A-462D-AB0A-59B62F907366}">
      <dsp:nvSpPr>
        <dsp:cNvPr id="0" name=""/>
        <dsp:cNvSpPr/>
      </dsp:nvSpPr>
      <dsp:spPr>
        <a:xfrm>
          <a:off x="3093005" y="0"/>
          <a:ext cx="3000375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Εφαρμογή </a:t>
          </a:r>
          <a:r>
            <a:rPr lang="en-US" sz="1900" kern="1200" dirty="0" smtClean="0"/>
            <a:t>Anatolia Elementary Communicator </a:t>
          </a:r>
          <a:r>
            <a:rPr lang="el-GR" sz="1900" kern="1200" dirty="0" smtClean="0"/>
            <a:t>(</a:t>
          </a:r>
          <a:r>
            <a:rPr lang="en-US" sz="1900" kern="1200" dirty="0" smtClean="0"/>
            <a:t>AES Communicator </a:t>
          </a:r>
          <a:r>
            <a:rPr lang="el-GR" sz="1900" kern="1200" dirty="0" smtClean="0"/>
            <a:t>)</a:t>
          </a:r>
          <a:endParaRPr lang="el-GR" sz="1900" kern="1200" dirty="0"/>
        </a:p>
      </dsp:txBody>
      <dsp:txXfrm>
        <a:off x="3093005" y="1625600"/>
        <a:ext cx="3000375" cy="1625600"/>
      </dsp:txXfrm>
    </dsp:sp>
    <dsp:sp modelId="{50C47E45-FA81-4259-B642-9D2B29564984}">
      <dsp:nvSpPr>
        <dsp:cNvPr id="0" name=""/>
        <dsp:cNvSpPr/>
      </dsp:nvSpPr>
      <dsp:spPr>
        <a:xfrm>
          <a:off x="4026486" y="353789"/>
          <a:ext cx="1133412" cy="113341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44EC9E-BA53-4C0C-AFF8-DD40208CB44E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FC2DF-6BFF-4002-83B2-72DA6E7976ED}">
      <dsp:nvSpPr>
        <dsp:cNvPr id="0" name=""/>
        <dsp:cNvSpPr/>
      </dsp:nvSpPr>
      <dsp:spPr>
        <a:xfrm>
          <a:off x="4822727" y="1582477"/>
          <a:ext cx="8602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60223" y="45720"/>
              </a:lnTo>
            </a:path>
          </a:pathLst>
        </a:custGeom>
        <a:noFill/>
        <a:ln w="9525" cap="flat" cmpd="sng" algn="ctr">
          <a:solidFill>
            <a:schemeClr val="accent6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230569" y="1625330"/>
        <a:ext cx="44541" cy="5735"/>
      </dsp:txXfrm>
    </dsp:sp>
    <dsp:sp modelId="{FC0CCEC6-11FA-46CF-BC6B-61CC9840AB24}">
      <dsp:nvSpPr>
        <dsp:cNvPr id="0" name=""/>
        <dsp:cNvSpPr/>
      </dsp:nvSpPr>
      <dsp:spPr>
        <a:xfrm>
          <a:off x="2330969" y="880130"/>
          <a:ext cx="2493558" cy="14961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>
              <a:solidFill>
                <a:schemeClr val="tx1"/>
              </a:solidFill>
            </a:rPr>
            <a:t>Ο χρήστης «κατεβάζει» την εφαρμογή από το αντίστοιχο </a:t>
          </a:r>
          <a:r>
            <a:rPr lang="en-US" sz="1300" kern="1200" dirty="0" smtClean="0">
              <a:solidFill>
                <a:schemeClr val="tx1"/>
              </a:solidFill>
            </a:rPr>
            <a:t>store</a:t>
          </a:r>
          <a:r>
            <a:rPr lang="el-GR" sz="1300" kern="1200" dirty="0" smtClean="0">
              <a:solidFill>
                <a:schemeClr val="tx1"/>
              </a:solidFill>
            </a:rPr>
            <a:t>. </a:t>
          </a:r>
          <a:endParaRPr lang="el-GR" sz="1300" kern="1200" dirty="0">
            <a:solidFill>
              <a:schemeClr val="tx1"/>
            </a:solidFill>
          </a:endParaRPr>
        </a:p>
      </dsp:txBody>
      <dsp:txXfrm>
        <a:off x="2330969" y="880130"/>
        <a:ext cx="2493558" cy="1496134"/>
      </dsp:txXfrm>
    </dsp:sp>
    <dsp:sp modelId="{008559D3-ACF7-415D-BE9B-F073DF033718}">
      <dsp:nvSpPr>
        <dsp:cNvPr id="0" name=""/>
        <dsp:cNvSpPr/>
      </dsp:nvSpPr>
      <dsp:spPr>
        <a:xfrm>
          <a:off x="1246779" y="2374465"/>
          <a:ext cx="5715351" cy="643184"/>
        </a:xfrm>
        <a:custGeom>
          <a:avLst/>
          <a:gdLst/>
          <a:ahLst/>
          <a:cxnLst/>
          <a:rect l="0" t="0" r="0" b="0"/>
          <a:pathLst>
            <a:path>
              <a:moveTo>
                <a:pt x="5715351" y="0"/>
              </a:moveTo>
              <a:lnTo>
                <a:pt x="5715351" y="338692"/>
              </a:lnTo>
              <a:lnTo>
                <a:pt x="0" y="338692"/>
              </a:lnTo>
              <a:lnTo>
                <a:pt x="0" y="643184"/>
              </a:lnTo>
            </a:path>
          </a:pathLst>
        </a:custGeom>
        <a:noFill/>
        <a:ln w="9525" cap="flat" cmpd="sng" algn="ctr">
          <a:solidFill>
            <a:schemeClr val="accent5">
              <a:hueOff val="-529428"/>
              <a:satOff val="9312"/>
              <a:lumOff val="-1496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3960581" y="2693189"/>
        <a:ext cx="287746" cy="5735"/>
      </dsp:txXfrm>
    </dsp:sp>
    <dsp:sp modelId="{A1E9B7DB-5482-4F08-BA8A-39CB48F3577E}">
      <dsp:nvSpPr>
        <dsp:cNvPr id="0" name=""/>
        <dsp:cNvSpPr/>
      </dsp:nvSpPr>
      <dsp:spPr>
        <a:xfrm>
          <a:off x="5715351" y="880130"/>
          <a:ext cx="2493558" cy="1496134"/>
        </a:xfrm>
        <a:prstGeom prst="rect">
          <a:avLst/>
        </a:prstGeom>
        <a:solidFill>
          <a:schemeClr val="accent5">
            <a:hueOff val="-397071"/>
            <a:satOff val="6984"/>
            <a:lumOff val="-11226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>
              <a:solidFill>
                <a:schemeClr val="tx1"/>
              </a:solidFill>
            </a:rPr>
            <a:t>Έχοντας λάβει το </a:t>
          </a:r>
          <a:r>
            <a:rPr lang="en-US" sz="1300" kern="1200" dirty="0" smtClean="0">
              <a:solidFill>
                <a:schemeClr val="tx1"/>
              </a:solidFill>
            </a:rPr>
            <a:t>username</a:t>
          </a:r>
          <a:r>
            <a:rPr lang="el-GR" sz="1300" kern="1200" dirty="0" smtClean="0">
              <a:solidFill>
                <a:schemeClr val="tx1"/>
              </a:solidFill>
            </a:rPr>
            <a:t> &amp; </a:t>
          </a:r>
          <a:r>
            <a:rPr lang="en-US" sz="1300" kern="1200" dirty="0" smtClean="0">
              <a:solidFill>
                <a:schemeClr val="tx1"/>
              </a:solidFill>
            </a:rPr>
            <a:t>password</a:t>
          </a:r>
          <a:r>
            <a:rPr lang="el-GR" sz="1300" kern="1200" dirty="0" smtClean="0">
              <a:solidFill>
                <a:schemeClr val="tx1"/>
              </a:solidFill>
            </a:rPr>
            <a:t> από το Κολλέγιο, εισέρχεται στην εφαρμογή την πρώτη φορά οπότε και τα εισάγει. Σε κάθε άλλη είσοδο δεν χρειάζεται να «κάνει είσοδο» (</a:t>
          </a:r>
          <a:r>
            <a:rPr lang="en-US" sz="1300" kern="1200" dirty="0" smtClean="0">
              <a:solidFill>
                <a:schemeClr val="tx1"/>
              </a:solidFill>
            </a:rPr>
            <a:t>login</a:t>
          </a:r>
          <a:r>
            <a:rPr lang="el-GR" sz="1300" kern="1200" dirty="0" smtClean="0">
              <a:solidFill>
                <a:schemeClr val="tx1"/>
              </a:solidFill>
            </a:rPr>
            <a:t>). </a:t>
          </a:r>
          <a:endParaRPr lang="el-GR" sz="1300" kern="1200" dirty="0">
            <a:solidFill>
              <a:schemeClr val="tx1"/>
            </a:solidFill>
          </a:endParaRPr>
        </a:p>
      </dsp:txBody>
      <dsp:txXfrm>
        <a:off x="5715351" y="880130"/>
        <a:ext cx="2493558" cy="1496134"/>
      </dsp:txXfrm>
    </dsp:sp>
    <dsp:sp modelId="{40ADD2F1-F343-4502-B495-A9B5F42DE3EC}">
      <dsp:nvSpPr>
        <dsp:cNvPr id="0" name=""/>
        <dsp:cNvSpPr/>
      </dsp:nvSpPr>
      <dsp:spPr>
        <a:xfrm>
          <a:off x="2491758" y="3752396"/>
          <a:ext cx="4847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9479" y="45720"/>
              </a:lnTo>
              <a:lnTo>
                <a:pt x="259479" y="45724"/>
              </a:lnTo>
              <a:lnTo>
                <a:pt x="484759" y="45724"/>
              </a:lnTo>
            </a:path>
          </a:pathLst>
        </a:custGeom>
        <a:noFill/>
        <a:ln w="9525" cap="flat" cmpd="sng" algn="ctr">
          <a:solidFill>
            <a:schemeClr val="accent5">
              <a:hueOff val="-1058857"/>
              <a:satOff val="18625"/>
              <a:lumOff val="-2993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2721254" y="3795249"/>
        <a:ext cx="25767" cy="5735"/>
      </dsp:txXfrm>
    </dsp:sp>
    <dsp:sp modelId="{19EEBDAA-5771-4333-A258-0ED22AB9D490}">
      <dsp:nvSpPr>
        <dsp:cNvPr id="0" name=""/>
        <dsp:cNvSpPr/>
      </dsp:nvSpPr>
      <dsp:spPr>
        <a:xfrm>
          <a:off x="0" y="3050049"/>
          <a:ext cx="2493558" cy="1496134"/>
        </a:xfrm>
        <a:prstGeom prst="rect">
          <a:avLst/>
        </a:prstGeom>
        <a:solidFill>
          <a:schemeClr val="accent5">
            <a:hueOff val="-794143"/>
            <a:satOff val="13968"/>
            <a:lumOff val="-22451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>
              <a:solidFill>
                <a:schemeClr val="bg1"/>
              </a:solidFill>
            </a:rPr>
            <a:t>Ο χρήστης μπορεί να βλέπει τη θέση του λεωφορείου το οποίο μεταφέρει συγκεκριμένο μαθητή σε πραγματικό χρόνο καθώς και το σημείο το οποίο θα αφιχθεί ο μαθητής στο χάρτη. </a:t>
          </a:r>
          <a:endParaRPr lang="el-GR" sz="1300" kern="1200" dirty="0">
            <a:solidFill>
              <a:schemeClr val="bg1"/>
            </a:solidFill>
          </a:endParaRPr>
        </a:p>
      </dsp:txBody>
      <dsp:txXfrm>
        <a:off x="0" y="3050049"/>
        <a:ext cx="2493558" cy="1496134"/>
      </dsp:txXfrm>
    </dsp:sp>
    <dsp:sp modelId="{3C943CE8-CE0E-422E-A8B6-B396DA042BB1}">
      <dsp:nvSpPr>
        <dsp:cNvPr id="0" name=""/>
        <dsp:cNvSpPr/>
      </dsp:nvSpPr>
      <dsp:spPr>
        <a:xfrm>
          <a:off x="5500676" y="3752401"/>
          <a:ext cx="4847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743" y="45720"/>
              </a:lnTo>
            </a:path>
          </a:pathLst>
        </a:custGeom>
        <a:noFill/>
        <a:ln w="9525" cap="flat" cmpd="sng" algn="ctr">
          <a:solidFill>
            <a:schemeClr val="accent5">
              <a:hueOff val="-1588285"/>
              <a:satOff val="27937"/>
              <a:lumOff val="-4490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730164" y="3795254"/>
        <a:ext cx="25767" cy="5735"/>
      </dsp:txXfrm>
    </dsp:sp>
    <dsp:sp modelId="{ABB5AB24-C823-4DF2-AB87-CB0DE88B3621}">
      <dsp:nvSpPr>
        <dsp:cNvPr id="0" name=""/>
        <dsp:cNvSpPr/>
      </dsp:nvSpPr>
      <dsp:spPr>
        <a:xfrm>
          <a:off x="3008918" y="3050054"/>
          <a:ext cx="2493558" cy="1496134"/>
        </a:xfrm>
        <a:prstGeom prst="rect">
          <a:avLst/>
        </a:prstGeom>
        <a:solidFill>
          <a:schemeClr val="accent5">
            <a:hueOff val="-1191214"/>
            <a:satOff val="20953"/>
            <a:lumOff val="-3367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>
              <a:solidFill>
                <a:schemeClr val="bg1"/>
              </a:solidFill>
            </a:rPr>
            <a:t>Ο χρήστης λαμβάνει  ενημέρωση (</a:t>
          </a:r>
          <a:r>
            <a:rPr lang="el-GR" sz="1300" kern="1200" dirty="0" err="1" smtClean="0">
              <a:solidFill>
                <a:schemeClr val="bg1"/>
              </a:solidFill>
            </a:rPr>
            <a:t>Push</a:t>
          </a:r>
          <a:r>
            <a:rPr lang="el-GR" sz="1300" kern="1200" dirty="0" smtClean="0">
              <a:solidFill>
                <a:schemeClr val="bg1"/>
              </a:solidFill>
            </a:rPr>
            <a:t> </a:t>
          </a:r>
          <a:r>
            <a:rPr lang="el-GR" sz="1300" kern="1200" smtClean="0">
              <a:solidFill>
                <a:schemeClr val="bg1"/>
              </a:solidFill>
            </a:rPr>
            <a:t>notifications) </a:t>
          </a:r>
          <a:r>
            <a:rPr lang="el-GR" sz="1300" kern="1200" dirty="0" smtClean="0">
              <a:solidFill>
                <a:schemeClr val="bg1"/>
              </a:solidFill>
            </a:rPr>
            <a:t>για την  άφιξη του λεωφορείου στην στάση αποβίβασης/επιβίβασης μαθητή και μεταβαίνει στον αντίστοιχο χάρτη</a:t>
          </a:r>
        </a:p>
      </dsp:txBody>
      <dsp:txXfrm>
        <a:off x="3008918" y="3050054"/>
        <a:ext cx="2493558" cy="1496134"/>
      </dsp:txXfrm>
    </dsp:sp>
    <dsp:sp modelId="{DD810C6B-B1CD-4FE8-9FCA-3E88D3E76C01}">
      <dsp:nvSpPr>
        <dsp:cNvPr id="0" name=""/>
        <dsp:cNvSpPr/>
      </dsp:nvSpPr>
      <dsp:spPr>
        <a:xfrm>
          <a:off x="6017820" y="3050054"/>
          <a:ext cx="2493558" cy="1496134"/>
        </a:xfrm>
        <a:prstGeom prst="rect">
          <a:avLst/>
        </a:prstGeom>
        <a:solidFill>
          <a:schemeClr val="accent5">
            <a:hueOff val="-1588285"/>
            <a:satOff val="27937"/>
            <a:lumOff val="-44902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>
              <a:solidFill>
                <a:schemeClr val="bg1"/>
              </a:solidFill>
            </a:rPr>
            <a:t>Το Κολλέγιο έχει την δυνατότητα να στέλνει ανακοινώσεις τις οποίες μπορεί να δει ο χρήστης επιλέγοντας το ανάλογο πεδίο. </a:t>
          </a:r>
          <a:r>
            <a:rPr lang="el-GR" sz="1300" kern="1200" dirty="0" smtClean="0"/>
            <a:t>Οι ανακοινώσεις αντλούνται από </a:t>
          </a:r>
          <a:r>
            <a:rPr lang="en-US" sz="1300" kern="1200" dirty="0" smtClean="0"/>
            <a:t>web service</a:t>
          </a:r>
          <a:r>
            <a:rPr lang="el-GR" sz="1300" kern="1200" dirty="0" smtClean="0"/>
            <a:t> του κολεγίου</a:t>
          </a:r>
          <a:endParaRPr lang="el-GR" sz="1300" kern="1200" dirty="0">
            <a:solidFill>
              <a:schemeClr val="bg1"/>
            </a:solidFill>
          </a:endParaRPr>
        </a:p>
      </dsp:txBody>
      <dsp:txXfrm>
        <a:off x="6017820" y="3050054"/>
        <a:ext cx="2493558" cy="1496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3792-8BF5-464A-88E5-F889D126A0E5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3BDAF3-9AD1-4D1C-A932-0B18D7DB12F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3792-8BF5-464A-88E5-F889D126A0E5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DAF3-9AD1-4D1C-A932-0B18D7DB12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83BDAF3-9AD1-4D1C-A932-0B18D7DB12F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3792-8BF5-464A-88E5-F889D126A0E5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3792-8BF5-464A-88E5-F889D126A0E5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83BDAF3-9AD1-4D1C-A932-0B18D7DB12F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3792-8BF5-464A-88E5-F889D126A0E5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3BDAF3-9AD1-4D1C-A932-0B18D7DB12F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B213792-8BF5-464A-88E5-F889D126A0E5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DAF3-9AD1-4D1C-A932-0B18D7DB12F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3792-8BF5-464A-88E5-F889D126A0E5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83BDAF3-9AD1-4D1C-A932-0B18D7DB12F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3792-8BF5-464A-88E5-F889D126A0E5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83BDAF3-9AD1-4D1C-A932-0B18D7DB12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3792-8BF5-464A-88E5-F889D126A0E5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3BDAF3-9AD1-4D1C-A932-0B18D7DB12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3BDAF3-9AD1-4D1C-A932-0B18D7DB12F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13792-8BF5-464A-88E5-F889D126A0E5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83BDAF3-9AD1-4D1C-A932-0B18D7DB12F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B213792-8BF5-464A-88E5-F889D126A0E5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B213792-8BF5-464A-88E5-F889D126A0E5}" type="datetimeFigureOut">
              <a:rPr lang="el-GR" smtClean="0"/>
              <a:pPr/>
              <a:t>27/3/2015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3BDAF3-9AD1-4D1C-A932-0B18D7DB12F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-tech.gr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Bleris/Demades/%CE%A0%CE%B1%CF%81%202.pptx" TargetMode="External"/><Relationship Id="rId4" Type="http://schemas.openxmlformats.org/officeDocument/2006/relationships/hyperlink" Target="mailto:damianos@link-tech.g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Bleris/Demades/&#928;&#945;&#961;%202.pptx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824" y="524272"/>
            <a:ext cx="5976664" cy="1752600"/>
          </a:xfrm>
        </p:spPr>
        <p:txBody>
          <a:bodyPr>
            <a:noAutofit/>
          </a:bodyPr>
          <a:lstStyle/>
          <a:p>
            <a:r>
              <a:rPr lang="el-GR" sz="2700" b="1" dirty="0"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«Γεωγραφικό Πληροφοριακό Σύστημα και Εφαρμογή Ενημέρωσης Κηδεμόνων για τη Μεταφορά Μαθητών του Κολλεγίου </a:t>
            </a:r>
            <a:r>
              <a:rPr lang="el-GR" sz="27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Ανατόλια</a:t>
            </a:r>
            <a:r>
              <a:rPr lang="el-GR" sz="2700" b="1" dirty="0"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»</a:t>
            </a:r>
          </a:p>
        </p:txBody>
      </p:sp>
      <p:pic>
        <p:nvPicPr>
          <p:cNvPr id="4" name="Picture 2" descr="http://www.freeppt.net/template/Kids_in_School_Bus_ppt_templa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9341"/>
            <a:ext cx="2811582" cy="21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2636912"/>
            <a:ext cx="83529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Παρασκευή </a:t>
            </a:r>
            <a:r>
              <a:rPr lang="el-GR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27 Μαρτίου 2015, ΕΚΕΤΑ – Θέρμη</a:t>
            </a:r>
          </a:p>
          <a:p>
            <a:pPr algn="ctr"/>
            <a:endParaRPr lang="el-GR" sz="800" b="1" i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l-GR" b="1" i="1" u="sng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ΕΣΠΕΡΙΔΑ</a:t>
            </a:r>
          </a:p>
          <a:p>
            <a:pPr algn="ctr"/>
            <a:endParaRPr lang="el-GR" sz="800" dirty="0" smtClean="0"/>
          </a:p>
          <a:p>
            <a:pPr algn="ctr"/>
            <a:r>
              <a:rPr lang="el-GR" dirty="0" smtClean="0"/>
              <a:t>«Ασφαλείς Σχολικές Μεταφορές:  Οι νέες τεχνολογίες ανοίγουν το δρόμο για τη βελτιστοποίηση της οργάνωσης και την αναβάθμιση της ασφάλειας του συστήματος μεταφοράς μαθητών»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241875" y="4797152"/>
            <a:ext cx="5370685" cy="1728192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4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Κουτούλας</a:t>
            </a:r>
            <a:r>
              <a:rPr lang="el-GR" sz="3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Αναστάσιος</a:t>
            </a:r>
          </a:p>
          <a:p>
            <a:r>
              <a:rPr lang="en-US" sz="2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resales – Marketing </a:t>
            </a:r>
          </a:p>
          <a:p>
            <a:endParaRPr lang="en-US" sz="13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</a:rPr>
              <a:t>Balkan Center,  9</a:t>
            </a:r>
            <a:r>
              <a:rPr lang="el-GR" sz="2100" baseline="30000" dirty="0" smtClean="0">
                <a:solidFill>
                  <a:schemeClr val="bg2">
                    <a:lumMod val="25000"/>
                  </a:schemeClr>
                </a:solidFill>
              </a:rPr>
              <a:t>ο</a:t>
            </a:r>
            <a:r>
              <a:rPr lang="el-GR" sz="21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sz="2100" dirty="0" err="1" smtClean="0">
                <a:solidFill>
                  <a:schemeClr val="bg2">
                    <a:lumMod val="25000"/>
                  </a:schemeClr>
                </a:solidFill>
              </a:rPr>
              <a:t>χλμ</a:t>
            </a:r>
            <a:r>
              <a:rPr lang="el-GR" sz="2100" dirty="0" smtClean="0">
                <a:solidFill>
                  <a:schemeClr val="bg2">
                    <a:lumMod val="25000"/>
                  </a:schemeClr>
                </a:solidFill>
              </a:rPr>
              <a:t> Θεσσαλονίκης - Θέρμης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endParaRPr lang="el-GR" sz="21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l-GR" sz="2100" dirty="0" smtClean="0">
                <a:solidFill>
                  <a:schemeClr val="bg2">
                    <a:lumMod val="25000"/>
                  </a:schemeClr>
                </a:solidFill>
              </a:rPr>
              <a:t>ΤΘΔ 8307, ΤΚ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</a:rPr>
              <a:t> 57001</a:t>
            </a:r>
            <a:r>
              <a:rPr lang="el-GR" sz="2100" dirty="0" smtClean="0">
                <a:solidFill>
                  <a:schemeClr val="bg2">
                    <a:lumMod val="25000"/>
                  </a:schemeClr>
                </a:solidFill>
              </a:rPr>
              <a:t>, Θεσσαλονίκη</a:t>
            </a:r>
            <a:endParaRPr lang="el-GR" sz="21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l-GR" sz="2100" dirty="0" err="1" smtClean="0">
                <a:solidFill>
                  <a:schemeClr val="bg2">
                    <a:lumMod val="25000"/>
                  </a:schemeClr>
                </a:solidFill>
              </a:rPr>
              <a:t>Τηλ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</a:rPr>
              <a:t>.: 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+30 2310 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</a:rPr>
              <a:t>383403-5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endParaRPr lang="en-US" sz="21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F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</a:rPr>
              <a:t>ax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: +30 2310 475273</a:t>
            </a:r>
            <a:endParaRPr lang="el-GR" sz="21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100" u="sng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www.link-tech.gr </a:t>
            </a:r>
            <a:endParaRPr lang="en-US" sz="21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</a:rPr>
              <a:t>e-mail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n-US" sz="2100" u="sng" dirty="0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akout@link-tech.gr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l-GR" sz="21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 smtClean="0">
              <a:latin typeface="+mj-lt"/>
            </a:endParaRPr>
          </a:p>
        </p:txBody>
      </p:sp>
      <p:pic>
        <p:nvPicPr>
          <p:cNvPr id="9" name="Picture 3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3643" y="4725144"/>
            <a:ext cx="2157779" cy="11208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53643" y="5848730"/>
            <a:ext cx="21577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Delivering Technologies, Expertise and Solutions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547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Εργαλεία – Δεδομένα </a:t>
            </a:r>
            <a:r>
              <a:rPr lang="en-US" dirty="0" smtClean="0"/>
              <a:t>GeoSchool</a:t>
            </a:r>
            <a:r>
              <a:rPr lang="el-GR" dirty="0" smtClean="0"/>
              <a:t> (3/3)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760131" y="1484784"/>
            <a:ext cx="2803757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1800" b="0" dirty="0" smtClean="0">
                <a:solidFill>
                  <a:schemeClr val="accent4"/>
                </a:solidFill>
              </a:rPr>
              <a:t>Διαχείριση </a:t>
            </a:r>
            <a:r>
              <a:rPr lang="el-GR" altLang="el-GR" sz="1800" b="0" dirty="0" smtClean="0">
                <a:solidFill>
                  <a:schemeClr val="accent3"/>
                </a:solidFill>
              </a:rPr>
              <a:t>Δρομολογίων</a:t>
            </a:r>
            <a:endParaRPr lang="el-GR" altLang="el-GR" sz="1800" b="0" dirty="0"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24832"/>
            <a:ext cx="4085661" cy="2376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7" y="2033594"/>
            <a:ext cx="4359279" cy="34836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1"/>
          <a:stretch/>
        </p:blipFill>
        <p:spPr>
          <a:xfrm>
            <a:off x="4860033" y="3759900"/>
            <a:ext cx="4083216" cy="262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2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79512" y="566192"/>
            <a:ext cx="2808312" cy="774576"/>
          </a:xfrm>
        </p:spPr>
        <p:txBody>
          <a:bodyPr anchor="ctr"/>
          <a:lstStyle/>
          <a:p>
            <a:r>
              <a:rPr lang="el-GR" sz="1800" b="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Δυνατότητες Διαχειριστή</a:t>
            </a:r>
            <a:endParaRPr lang="el-GR" sz="1800" b="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2"/>
          </p:nvPr>
        </p:nvSpPr>
        <p:spPr>
          <a:xfrm>
            <a:off x="251520" y="1156245"/>
            <a:ext cx="2606824" cy="4144963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Δημιουργία δρομολογίου (σχεδίαση τροχιάς, περιοχής </a:t>
            </a:r>
            <a:r>
              <a:rPr lang="el-GR" dirty="0" smtClean="0">
                <a:solidFill>
                  <a:schemeClr val="bg1"/>
                </a:solidFill>
              </a:rPr>
              <a:t>εκκίνησης, στάσεων για κάθε μαθητή και </a:t>
            </a:r>
            <a:r>
              <a:rPr lang="el-GR" dirty="0">
                <a:solidFill>
                  <a:schemeClr val="bg1"/>
                </a:solidFill>
              </a:rPr>
              <a:t>αντιστοίχιση μαθητών σε στάσεις)</a:t>
            </a:r>
          </a:p>
          <a:p>
            <a:r>
              <a:rPr lang="el-GR" dirty="0">
                <a:solidFill>
                  <a:schemeClr val="bg1"/>
                </a:solidFill>
              </a:rPr>
              <a:t>Προγραμματισμός δρομολογίων (ανά εβδομάδα, ανά </a:t>
            </a:r>
            <a:r>
              <a:rPr lang="en-US" dirty="0">
                <a:solidFill>
                  <a:schemeClr val="bg1"/>
                </a:solidFill>
              </a:rPr>
              <a:t>club </a:t>
            </a:r>
            <a:r>
              <a:rPr lang="el-GR" dirty="0">
                <a:solidFill>
                  <a:schemeClr val="bg1"/>
                </a:solidFill>
              </a:rPr>
              <a:t>κλπ)</a:t>
            </a:r>
          </a:p>
          <a:p>
            <a:r>
              <a:rPr lang="el-GR" dirty="0">
                <a:solidFill>
                  <a:schemeClr val="bg1"/>
                </a:solidFill>
              </a:rPr>
              <a:t>Διαχείριση αλλαγών (αλλαγές σε δρομολόγια, πληρότητα οχημάτων, αλλαγές μαθητών κλπ.</a:t>
            </a:r>
          </a:p>
          <a:p>
            <a:r>
              <a:rPr lang="el-GR" dirty="0">
                <a:solidFill>
                  <a:schemeClr val="bg1"/>
                </a:solidFill>
              </a:rPr>
              <a:t>Δημιουργία αναφορών για παρόντες και απόντες </a:t>
            </a:r>
            <a:r>
              <a:rPr lang="el-GR" dirty="0" smtClean="0">
                <a:solidFill>
                  <a:schemeClr val="bg1"/>
                </a:solidFill>
              </a:rPr>
              <a:t>μαθητές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Προσθήκη ανακοινώσεων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5976" y="126876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Σχεδίαση τροχιάς δρομολογίου</a:t>
            </a:r>
            <a:endParaRPr lang="el-GR" dirty="0"/>
          </a:p>
        </p:txBody>
      </p:sp>
      <p:pic>
        <p:nvPicPr>
          <p:cNvPr id="5" name="Untitled2.mp4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124200" y="1804988"/>
            <a:ext cx="5638800" cy="3171825"/>
          </a:xfrm>
        </p:spPr>
      </p:pic>
    </p:spTree>
    <p:extLst>
      <p:ext uri="{BB962C8B-B14F-4D97-AF65-F5344CB8AC3E}">
        <p14:creationId xmlns:p14="http://schemas.microsoft.com/office/powerpoint/2010/main" val="61352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AES </a:t>
            </a:r>
            <a:r>
              <a:rPr lang="en-US" dirty="0" smtClean="0"/>
              <a:t>Communicator</a:t>
            </a:r>
            <a:r>
              <a:rPr lang="el-GR" dirty="0" smtClean="0"/>
              <a:t> (1/3)</a:t>
            </a:r>
            <a:endParaRPr lang="el-GR" dirty="0"/>
          </a:p>
        </p:txBody>
      </p:sp>
      <p:sp>
        <p:nvSpPr>
          <p:cNvPr id="9" name="Rounded Rectangle 8"/>
          <p:cNvSpPr/>
          <p:nvPr/>
        </p:nvSpPr>
        <p:spPr>
          <a:xfrm>
            <a:off x="304718" y="1700808"/>
            <a:ext cx="2107041" cy="5040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accent6">
                    <a:lumMod val="50000"/>
                  </a:schemeClr>
                </a:solidFill>
              </a:rPr>
              <a:t>Σκοπός  </a:t>
            </a:r>
            <a:endParaRPr lang="el-G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3530" y="2263942"/>
            <a:ext cx="2088230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Λειτουργία</a:t>
            </a:r>
            <a:endParaRPr lang="el-GR" sz="2000" dirty="0"/>
          </a:p>
        </p:txBody>
      </p:sp>
      <p:sp>
        <p:nvSpPr>
          <p:cNvPr id="14" name="Rounded Rectangle 13"/>
          <p:cNvSpPr/>
          <p:nvPr/>
        </p:nvSpPr>
        <p:spPr>
          <a:xfrm>
            <a:off x="304719" y="2852936"/>
            <a:ext cx="2107041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Χαρακτηριστικά</a:t>
            </a:r>
            <a:endParaRPr lang="el-GR" sz="2000" dirty="0"/>
          </a:p>
        </p:txBody>
      </p:sp>
      <p:sp>
        <p:nvSpPr>
          <p:cNvPr id="18" name="Rectangle 17"/>
          <p:cNvSpPr/>
          <p:nvPr/>
        </p:nvSpPr>
        <p:spPr>
          <a:xfrm>
            <a:off x="2646040" y="1659572"/>
            <a:ext cx="6318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 err="1"/>
              <a:t>Μ</a:t>
            </a:r>
            <a:r>
              <a:rPr lang="el-GR" sz="2000" dirty="0" err="1" smtClean="0"/>
              <a:t>obile</a:t>
            </a:r>
            <a:r>
              <a:rPr lang="el-GR" sz="2000" dirty="0" smtClean="0"/>
              <a:t> εφαρμογές συμβατές </a:t>
            </a:r>
            <a:r>
              <a:rPr lang="el-GR" sz="2000" dirty="0"/>
              <a:t>με κινητά τηλέφωνα iPhone &amp; </a:t>
            </a:r>
            <a:r>
              <a:rPr lang="el-GR" sz="2000" dirty="0" err="1"/>
              <a:t>Android</a:t>
            </a:r>
            <a:r>
              <a:rPr lang="el-GR" sz="2000" dirty="0"/>
              <a:t> (</a:t>
            </a:r>
            <a:r>
              <a:rPr lang="el-GR" sz="2000" dirty="0" err="1"/>
              <a:t>Native</a:t>
            </a:r>
            <a:r>
              <a:rPr lang="el-GR" sz="2000" dirty="0"/>
              <a:t> </a:t>
            </a:r>
            <a:r>
              <a:rPr lang="el-GR" sz="2000" dirty="0" err="1"/>
              <a:t>Apps</a:t>
            </a:r>
            <a:r>
              <a:rPr lang="el-GR" sz="2000" dirty="0"/>
              <a:t>) για τις ανάγκες του Κολλεγίου </a:t>
            </a:r>
            <a:r>
              <a:rPr lang="el-GR" sz="2000" dirty="0" err="1"/>
              <a:t>Ανατόλια</a:t>
            </a:r>
            <a:r>
              <a:rPr lang="el-GR" sz="2000" dirty="0"/>
              <a:t> στη </a:t>
            </a:r>
            <a:r>
              <a:rPr lang="el-GR" sz="2000" dirty="0" smtClean="0"/>
              <a:t>Θεσσαλονίκη</a:t>
            </a:r>
          </a:p>
          <a:p>
            <a:endParaRPr lang="el-GR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/>
              <a:t>Οι </a:t>
            </a:r>
            <a:r>
              <a:rPr lang="el-GR" sz="2000" dirty="0" smtClean="0"/>
              <a:t>εφαρμογές </a:t>
            </a:r>
            <a:r>
              <a:rPr lang="el-GR" sz="2000" dirty="0"/>
              <a:t>αντλούν δεδομένα από το σύστημα τηλεματικής του κολεγίου </a:t>
            </a:r>
            <a:r>
              <a:rPr lang="el-GR" sz="2000" dirty="0" smtClean="0"/>
              <a:t>και </a:t>
            </a:r>
            <a:r>
              <a:rPr lang="el-GR" sz="2000" dirty="0"/>
              <a:t>παρέχουν πληροφορίες στους κηδεμόνες των μαθητών του </a:t>
            </a:r>
            <a:r>
              <a:rPr lang="el-GR" sz="2000" dirty="0" smtClean="0"/>
              <a:t>σχολείου</a:t>
            </a:r>
          </a:p>
          <a:p>
            <a:endParaRPr lang="el-GR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sz="2000" dirty="0" smtClean="0"/>
              <a:t>Οι </a:t>
            </a:r>
            <a:r>
              <a:rPr lang="el-GR" sz="2000" dirty="0"/>
              <a:t>πληροφορίες </a:t>
            </a:r>
            <a:r>
              <a:rPr lang="el-GR" sz="2000" dirty="0" smtClean="0"/>
              <a:t>περιλαμβάνουν ανακοινώσεις </a:t>
            </a:r>
            <a:r>
              <a:rPr lang="el-GR" sz="2000" dirty="0"/>
              <a:t>του σχολείου αλλά και θέση-χρόνο άφιξης των λεωφορείων για παράδοση των </a:t>
            </a:r>
            <a:r>
              <a:rPr lang="el-GR" sz="2000" dirty="0" smtClean="0"/>
              <a:t>μαθητών</a:t>
            </a:r>
            <a:endParaRPr lang="el-GR" sz="2000" dirty="0"/>
          </a:p>
        </p:txBody>
      </p:sp>
      <p:pic>
        <p:nvPicPr>
          <p:cNvPr id="5122" name="Picture 2" descr="Cover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45" y="3463717"/>
            <a:ext cx="2053515" cy="205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9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AES </a:t>
            </a:r>
            <a:r>
              <a:rPr lang="en-US" dirty="0" smtClean="0"/>
              <a:t>Communicator</a:t>
            </a:r>
            <a:r>
              <a:rPr lang="el-GR" dirty="0" smtClean="0"/>
              <a:t> (2/3)</a:t>
            </a:r>
            <a:endParaRPr lang="el-GR" dirty="0"/>
          </a:p>
        </p:txBody>
      </p:sp>
      <p:sp>
        <p:nvSpPr>
          <p:cNvPr id="9" name="Rounded Rectangle 8"/>
          <p:cNvSpPr/>
          <p:nvPr/>
        </p:nvSpPr>
        <p:spPr>
          <a:xfrm>
            <a:off x="232709" y="1700808"/>
            <a:ext cx="2179051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Σκοπός 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1520" y="2263942"/>
            <a:ext cx="2160239" cy="5040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accent6">
                    <a:lumMod val="50000"/>
                  </a:schemeClr>
                </a:solidFill>
              </a:rPr>
              <a:t>Λειτουργία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32710" y="2852936"/>
            <a:ext cx="2179050" cy="57606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Χαρακτηριστικά</a:t>
            </a:r>
            <a:endParaRPr lang="el-GR" sz="2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10910687"/>
              </p:ext>
            </p:extLst>
          </p:nvPr>
        </p:nvGraphicFramePr>
        <p:xfrm>
          <a:off x="323528" y="908720"/>
          <a:ext cx="86409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085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AES </a:t>
            </a:r>
            <a:r>
              <a:rPr lang="en-US" dirty="0" smtClean="0"/>
              <a:t>Communicator</a:t>
            </a:r>
            <a:r>
              <a:rPr lang="el-GR" dirty="0" smtClean="0"/>
              <a:t> (3/3)</a:t>
            </a:r>
            <a:endParaRPr lang="el-GR" dirty="0"/>
          </a:p>
        </p:txBody>
      </p:sp>
      <p:sp>
        <p:nvSpPr>
          <p:cNvPr id="9" name="Rounded Rectangle 8"/>
          <p:cNvSpPr/>
          <p:nvPr/>
        </p:nvSpPr>
        <p:spPr>
          <a:xfrm>
            <a:off x="232709" y="1628800"/>
            <a:ext cx="2107041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Σκοπός 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1521" y="2191934"/>
            <a:ext cx="2088230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Λειτουργία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32710" y="2780928"/>
            <a:ext cx="2107041" cy="5040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accent6">
                    <a:lumMod val="50000"/>
                  </a:schemeClr>
                </a:solidFill>
              </a:rPr>
              <a:t>Χαρακτηριστικά</a:t>
            </a:r>
          </a:p>
        </p:txBody>
      </p:sp>
      <p:sp>
        <p:nvSpPr>
          <p:cNvPr id="2" name="Rectangle 1"/>
          <p:cNvSpPr/>
          <p:nvPr/>
        </p:nvSpPr>
        <p:spPr>
          <a:xfrm>
            <a:off x="2411760" y="1556792"/>
            <a:ext cx="6408712" cy="19236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b="1" dirty="0" smtClean="0"/>
              <a:t>Συμβατότητα</a:t>
            </a:r>
            <a:endParaRPr lang="en-US" b="1" dirty="0" smtClean="0"/>
          </a:p>
          <a:p>
            <a:endParaRPr lang="el-GR" sz="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Συμβατότητα </a:t>
            </a:r>
            <a:r>
              <a:rPr lang="en-US" b="1" dirty="0"/>
              <a:t>iOS </a:t>
            </a:r>
            <a:r>
              <a:rPr lang="el-GR" dirty="0"/>
              <a:t>εφαρμογών με λειτουργικό </a:t>
            </a:r>
            <a:r>
              <a:rPr lang="en-US" dirty="0"/>
              <a:t>iOS</a:t>
            </a:r>
            <a:r>
              <a:rPr lang="el-GR" dirty="0"/>
              <a:t> </a:t>
            </a:r>
            <a:r>
              <a:rPr lang="en-US" dirty="0" smtClean="0"/>
              <a:t>7</a:t>
            </a:r>
            <a:r>
              <a:rPr lang="el-GR" dirty="0" smtClean="0"/>
              <a:t> </a:t>
            </a:r>
            <a:r>
              <a:rPr lang="el-GR" dirty="0"/>
              <a:t>μέχρι και το πιο πρόσφατο </a:t>
            </a:r>
            <a:r>
              <a:rPr lang="en-US" dirty="0"/>
              <a:t>iOS</a:t>
            </a:r>
            <a:r>
              <a:rPr lang="el-GR" dirty="0"/>
              <a:t> </a:t>
            </a:r>
            <a:r>
              <a:rPr lang="en-US" dirty="0" smtClean="0"/>
              <a:t>8 </a:t>
            </a:r>
            <a:r>
              <a:rPr lang="el-GR" b="1" dirty="0" smtClean="0"/>
              <a:t>(Αφορά </a:t>
            </a:r>
            <a:r>
              <a:rPr lang="el-GR" b="1" dirty="0"/>
              <a:t>το </a:t>
            </a:r>
            <a:r>
              <a:rPr lang="el-GR" b="1" dirty="0" smtClean="0"/>
              <a:t>9</a:t>
            </a:r>
            <a:r>
              <a:rPr lang="en-US" b="1" dirty="0" smtClean="0"/>
              <a:t>7</a:t>
            </a:r>
            <a:r>
              <a:rPr lang="el-GR" b="1" dirty="0" smtClean="0"/>
              <a:t>% </a:t>
            </a:r>
            <a:r>
              <a:rPr lang="el-GR" b="1" dirty="0"/>
              <a:t>των χρηστών </a:t>
            </a:r>
            <a:r>
              <a:rPr lang="en-US" b="1" dirty="0" smtClean="0"/>
              <a:t>iPhone &amp; iPad</a:t>
            </a:r>
            <a:r>
              <a:rPr lang="el-GR" b="1" dirty="0" smtClean="0"/>
              <a:t>)</a:t>
            </a: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Συμβατότητα </a:t>
            </a:r>
            <a:r>
              <a:rPr lang="en-US" b="1" dirty="0"/>
              <a:t>Android </a:t>
            </a:r>
            <a:r>
              <a:rPr lang="el-GR" dirty="0"/>
              <a:t>εφαρμογών με λειτουργικό </a:t>
            </a:r>
            <a:r>
              <a:rPr lang="en-US" dirty="0"/>
              <a:t>Android</a:t>
            </a:r>
            <a:r>
              <a:rPr lang="el-GR" dirty="0"/>
              <a:t> </a:t>
            </a:r>
            <a:r>
              <a:rPr lang="el-GR" dirty="0" smtClean="0"/>
              <a:t>&gt; 4 </a:t>
            </a:r>
            <a:r>
              <a:rPr lang="el-GR" b="1" dirty="0" smtClean="0"/>
              <a:t>(Αφορά </a:t>
            </a:r>
            <a:r>
              <a:rPr lang="el-GR" b="1" dirty="0"/>
              <a:t>το 94% των χρηστών </a:t>
            </a:r>
            <a:r>
              <a:rPr lang="en-US" b="1" dirty="0"/>
              <a:t>Android</a:t>
            </a:r>
            <a:r>
              <a:rPr lang="el-GR" b="1" dirty="0" smtClean="0"/>
              <a:t>)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323528" y="3565753"/>
            <a:ext cx="878497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Download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b="1" dirty="0" smtClean="0"/>
              <a:t>Δωρεάν </a:t>
            </a:r>
            <a:r>
              <a:rPr lang="en-US" b="1" dirty="0"/>
              <a:t>download </a:t>
            </a:r>
            <a:r>
              <a:rPr lang="el-GR" dirty="0"/>
              <a:t>των εφαρμογών από τα αντίστοιχα </a:t>
            </a:r>
            <a:r>
              <a:rPr lang="en-US" dirty="0"/>
              <a:t>application stores</a:t>
            </a:r>
            <a:r>
              <a:rPr lang="el-GR" dirty="0"/>
              <a:t> (Α</a:t>
            </a:r>
            <a:r>
              <a:rPr lang="en-US" dirty="0"/>
              <a:t>pp Store</a:t>
            </a:r>
            <a:r>
              <a:rPr lang="el-GR" dirty="0"/>
              <a:t>, </a:t>
            </a:r>
            <a:r>
              <a:rPr lang="en-US" dirty="0"/>
              <a:t>Google Play</a:t>
            </a:r>
            <a:r>
              <a:rPr lang="el-GR" dirty="0" smtClean="0"/>
              <a:t>)</a:t>
            </a:r>
            <a:endParaRPr lang="en-US" dirty="0" smtClean="0"/>
          </a:p>
          <a:p>
            <a:endParaRPr lang="el-GR" sz="1000" dirty="0"/>
          </a:p>
          <a:p>
            <a:r>
              <a:rPr lang="el-GR" b="1" dirty="0"/>
              <a:t>Γλώσσες εφαρμογής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dirty="0" smtClean="0"/>
              <a:t>Ελληνικά</a:t>
            </a:r>
            <a:endParaRPr lang="el-GR" sz="5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dirty="0"/>
              <a:t>Αγγλικά (</a:t>
            </a:r>
            <a:r>
              <a:rPr lang="en-US" dirty="0"/>
              <a:t>Auto selectable</a:t>
            </a:r>
            <a:r>
              <a:rPr lang="el-GR" dirty="0"/>
              <a:t> βάσει ρύθμισης </a:t>
            </a:r>
            <a:r>
              <a:rPr lang="en-US" dirty="0"/>
              <a:t>OS</a:t>
            </a:r>
            <a:r>
              <a:rPr lang="el-GR" dirty="0" smtClean="0"/>
              <a:t>)</a:t>
            </a:r>
            <a:endParaRPr lang="en-US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l-GR" sz="1000" dirty="0"/>
          </a:p>
          <a:p>
            <a:r>
              <a:rPr lang="el-GR" b="1" dirty="0"/>
              <a:t>Είσοδος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Login </a:t>
            </a:r>
            <a:r>
              <a:rPr lang="el-GR" dirty="0"/>
              <a:t>στην εφαρμογή με </a:t>
            </a:r>
            <a:r>
              <a:rPr lang="en-US" dirty="0"/>
              <a:t>credentials</a:t>
            </a:r>
            <a:r>
              <a:rPr lang="el-GR" dirty="0"/>
              <a:t> που </a:t>
            </a:r>
            <a:r>
              <a:rPr lang="el-GR" dirty="0" smtClean="0"/>
              <a:t>προμηθεύεται </a:t>
            </a:r>
            <a:r>
              <a:rPr lang="el-GR" dirty="0"/>
              <a:t>ο κηδεμόνας από το ίδιο το </a:t>
            </a:r>
            <a:r>
              <a:rPr lang="el-GR" dirty="0" smtClean="0"/>
              <a:t>σχολείο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99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lvl="0"/>
            <a:r>
              <a:rPr lang="el-GR" sz="2400" dirty="0"/>
              <a:t>iPhone app υπηρεσιών τηλεματικής ενημέρωσης γονέων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1584176" cy="2376264"/>
          </a:xfrm>
          <a:prstGeom prst="rect">
            <a:avLst/>
          </a:prstGeom>
        </p:spPr>
      </p:pic>
      <p:pic>
        <p:nvPicPr>
          <p:cNvPr id="8" name="Picture 7" descr="IMG_15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340768"/>
            <a:ext cx="1584176" cy="2376265"/>
          </a:xfrm>
          <a:prstGeom prst="rect">
            <a:avLst/>
          </a:prstGeom>
        </p:spPr>
      </p:pic>
      <p:pic>
        <p:nvPicPr>
          <p:cNvPr id="9" name="Picture 8" descr="IMG_15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988840"/>
            <a:ext cx="2400267" cy="3600401"/>
          </a:xfrm>
          <a:prstGeom prst="rect">
            <a:avLst/>
          </a:prstGeom>
        </p:spPr>
      </p:pic>
      <p:pic>
        <p:nvPicPr>
          <p:cNvPr id="10" name="Picture 9" descr="IMG_15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3861048"/>
            <a:ext cx="1584176" cy="2376265"/>
          </a:xfrm>
          <a:prstGeom prst="rect">
            <a:avLst/>
          </a:prstGeom>
        </p:spPr>
      </p:pic>
      <p:pic>
        <p:nvPicPr>
          <p:cNvPr id="12" name="Picture 11" descr="IMG_15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933056"/>
            <a:ext cx="1584176" cy="23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5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lvl="0"/>
            <a:r>
              <a:rPr lang="el-GR" sz="2400" dirty="0" err="1"/>
              <a:t>Android</a:t>
            </a:r>
            <a:r>
              <a:rPr lang="el-GR" sz="2400" dirty="0"/>
              <a:t> app υπηρεσιών τηλεματικής ενημέρωσης γονέων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4" y="1844824"/>
            <a:ext cx="2115924" cy="3384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37"/>
          <a:stretch>
            <a:fillRect/>
          </a:stretch>
        </p:blipFill>
        <p:spPr>
          <a:xfrm>
            <a:off x="3461042" y="1556792"/>
            <a:ext cx="1831038" cy="1944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5024"/>
            <a:ext cx="1654148" cy="264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45024"/>
            <a:ext cx="1656184" cy="2649032"/>
          </a:xfrm>
          <a:prstGeom prst="rect">
            <a:avLst/>
          </a:prstGeom>
        </p:spPr>
      </p:pic>
      <p:pic>
        <p:nvPicPr>
          <p:cNvPr id="9" name="Picture 8" descr="Screenshot_2015-03-26-15-07-4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1700808"/>
            <a:ext cx="2304256" cy="409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198" y="2996952"/>
            <a:ext cx="2772553" cy="169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471155" y="2492896"/>
            <a:ext cx="4971147" cy="5715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i="1" u="sng" dirty="0" smtClean="0">
                <a:solidFill>
                  <a:schemeClr val="accent3"/>
                </a:solidFill>
              </a:rPr>
              <a:t>Στοιχεία Επικοινωνίας</a:t>
            </a:r>
          </a:p>
        </p:txBody>
      </p:sp>
      <p:sp>
        <p:nvSpPr>
          <p:cNvPr id="7" name="AutoShape 2" descr="chrome://skype_ff_toolbar_win/content/cb_transparent_l.gif"/>
          <p:cNvSpPr>
            <a:spLocks noChangeArrowheads="1"/>
          </p:cNvSpPr>
          <p:nvPr/>
        </p:nvSpPr>
        <p:spPr bwMode="auto">
          <a:xfrm>
            <a:off x="829699" y="1436731"/>
            <a:ext cx="9671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" name="AutoShape 3" descr="chrome://skype_ff_toolbar_win/content/famfamfam/gr.gif"/>
          <p:cNvSpPr>
            <a:spLocks noChangeArrowheads="1"/>
          </p:cNvSpPr>
          <p:nvPr/>
        </p:nvSpPr>
        <p:spPr bwMode="auto">
          <a:xfrm>
            <a:off x="917621" y="1436730"/>
            <a:ext cx="28135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" name="AutoShape 4" descr="chrome://skype_ff_toolbar_win/content/space.gif"/>
          <p:cNvSpPr>
            <a:spLocks noChangeArrowheads="1"/>
          </p:cNvSpPr>
          <p:nvPr/>
        </p:nvSpPr>
        <p:spPr bwMode="auto">
          <a:xfrm>
            <a:off x="1043645" y="1436731"/>
            <a:ext cx="8792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" name="AutoShape 5" descr="chrome://skype_ff_toolbar_win/content/space.gif"/>
          <p:cNvSpPr>
            <a:spLocks noChangeArrowheads="1"/>
          </p:cNvSpPr>
          <p:nvPr/>
        </p:nvSpPr>
        <p:spPr bwMode="auto">
          <a:xfrm>
            <a:off x="1113983" y="1436731"/>
            <a:ext cx="8792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" name="AutoShape 6" descr="chrome://skype_ff_toolbar_win/content/arrow.gif"/>
          <p:cNvSpPr>
            <a:spLocks noChangeArrowheads="1"/>
          </p:cNvSpPr>
          <p:nvPr/>
        </p:nvSpPr>
        <p:spPr bwMode="auto">
          <a:xfrm>
            <a:off x="1184321" y="1436730"/>
            <a:ext cx="28135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5" name="AutoShape 7" descr="chrome://skype_ff_toolbar_win/content/space.gif"/>
          <p:cNvSpPr>
            <a:spLocks noChangeArrowheads="1"/>
          </p:cNvSpPr>
          <p:nvPr/>
        </p:nvSpPr>
        <p:spPr bwMode="auto">
          <a:xfrm>
            <a:off x="1310345" y="1436731"/>
            <a:ext cx="8792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" name="AutoShape 8" descr="chrome://skype_ff_toolbar_win/content/space.gif"/>
          <p:cNvSpPr>
            <a:spLocks noChangeArrowheads="1"/>
          </p:cNvSpPr>
          <p:nvPr/>
        </p:nvSpPr>
        <p:spPr bwMode="auto">
          <a:xfrm>
            <a:off x="1380683" y="1436731"/>
            <a:ext cx="8792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7" name="AutoShape 9" descr="chrome://skype_ff_toolbar_win/content/space.gif"/>
          <p:cNvSpPr>
            <a:spLocks noChangeArrowheads="1"/>
          </p:cNvSpPr>
          <p:nvPr/>
        </p:nvSpPr>
        <p:spPr bwMode="auto">
          <a:xfrm>
            <a:off x="1451022" y="1436731"/>
            <a:ext cx="8792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" name="AutoShape 10" descr="chrome://skype_ff_toolbar_win/content/space.gif"/>
          <p:cNvSpPr>
            <a:spLocks noChangeArrowheads="1"/>
          </p:cNvSpPr>
          <p:nvPr/>
        </p:nvSpPr>
        <p:spPr bwMode="auto">
          <a:xfrm>
            <a:off x="1521360" y="1436731"/>
            <a:ext cx="8792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9" name="AutoShape 11" descr="chrome://skype_ff_toolbar_win/content/space.gif"/>
          <p:cNvSpPr>
            <a:spLocks noChangeArrowheads="1"/>
          </p:cNvSpPr>
          <p:nvPr/>
        </p:nvSpPr>
        <p:spPr bwMode="auto">
          <a:xfrm>
            <a:off x="1591699" y="1436731"/>
            <a:ext cx="8792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" name="AutoShape 12" descr="chrome://skype_ff_toolbar_win/content/space.gif"/>
          <p:cNvSpPr>
            <a:spLocks noChangeArrowheads="1"/>
          </p:cNvSpPr>
          <p:nvPr/>
        </p:nvSpPr>
        <p:spPr bwMode="auto">
          <a:xfrm>
            <a:off x="1662037" y="1436731"/>
            <a:ext cx="8792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1" name="AutoShape 13" descr="chrome://skype_ff_toolbar_win/content/space.gif"/>
          <p:cNvSpPr>
            <a:spLocks noChangeArrowheads="1"/>
          </p:cNvSpPr>
          <p:nvPr/>
        </p:nvSpPr>
        <p:spPr bwMode="auto">
          <a:xfrm>
            <a:off x="1732376" y="1436731"/>
            <a:ext cx="8792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" name="AutoShape 14" descr="chrome://skype_ff_toolbar_win/content/cb_transparent_r.gif"/>
          <p:cNvSpPr>
            <a:spLocks noChangeArrowheads="1"/>
          </p:cNvSpPr>
          <p:nvPr/>
        </p:nvSpPr>
        <p:spPr bwMode="auto">
          <a:xfrm>
            <a:off x="3209483" y="1436731"/>
            <a:ext cx="9671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" name="17 - Ορθογώνιο"/>
          <p:cNvSpPr>
            <a:spLocks noChangeArrowheads="1"/>
          </p:cNvSpPr>
          <p:nvPr/>
        </p:nvSpPr>
        <p:spPr bwMode="auto">
          <a:xfrm>
            <a:off x="2555776" y="4653136"/>
            <a:ext cx="4572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hangingPunct="0"/>
            <a:r>
              <a:rPr lang="en-GB" sz="1600" b="1" dirty="0">
                <a:solidFill>
                  <a:schemeClr val="accent3"/>
                </a:solidFill>
                <a:latin typeface="Cambria" pitchFamily="18" charset="0"/>
                <a:cs typeface="Tahoma" pitchFamily="34" charset="0"/>
              </a:rPr>
              <a:t>Link Technologies S.A.</a:t>
            </a:r>
          </a:p>
          <a:p>
            <a:pPr algn="ctr" hangingPunct="0"/>
            <a:r>
              <a:rPr lang="en-GB" sz="1600" dirty="0">
                <a:solidFill>
                  <a:schemeClr val="accent3"/>
                </a:solidFill>
                <a:latin typeface="Cambria" pitchFamily="18" charset="0"/>
                <a:cs typeface="Tahoma" pitchFamily="34" charset="0"/>
              </a:rPr>
              <a:t>9th Km Thessaloniki -</a:t>
            </a:r>
            <a:r>
              <a:rPr lang="en-GB" sz="1600" dirty="0" err="1">
                <a:solidFill>
                  <a:schemeClr val="accent3"/>
                </a:solidFill>
                <a:latin typeface="Cambria" pitchFamily="18" charset="0"/>
                <a:cs typeface="Tahoma" pitchFamily="34" charset="0"/>
              </a:rPr>
              <a:t>Thermi</a:t>
            </a:r>
            <a:r>
              <a:rPr lang="en-GB" sz="1600" dirty="0">
                <a:solidFill>
                  <a:schemeClr val="accent3"/>
                </a:solidFill>
                <a:latin typeface="Cambria" pitchFamily="18" charset="0"/>
                <a:cs typeface="Tahoma" pitchFamily="34" charset="0"/>
              </a:rPr>
              <a:t> </a:t>
            </a:r>
            <a:endParaRPr lang="el-GR" sz="1600" dirty="0">
              <a:solidFill>
                <a:schemeClr val="accent3"/>
              </a:solidFill>
              <a:latin typeface="Cambria" pitchFamily="18" charset="0"/>
              <a:cs typeface="Tahoma" pitchFamily="34" charset="0"/>
            </a:endParaRPr>
          </a:p>
          <a:p>
            <a:pPr algn="ctr" hangingPunct="0"/>
            <a:r>
              <a:rPr lang="en-GB" sz="1600" dirty="0">
                <a:solidFill>
                  <a:schemeClr val="accent3"/>
                </a:solidFill>
                <a:latin typeface="Cambria" pitchFamily="18" charset="0"/>
                <a:cs typeface="Tahoma" pitchFamily="34" charset="0"/>
              </a:rPr>
              <a:t>57001 Thessaloniki Greece</a:t>
            </a:r>
            <a:br>
              <a:rPr lang="en-GB" sz="1600" dirty="0">
                <a:solidFill>
                  <a:schemeClr val="accent3"/>
                </a:solidFill>
                <a:latin typeface="Cambria" pitchFamily="18" charset="0"/>
                <a:cs typeface="Tahoma" pitchFamily="34" charset="0"/>
              </a:rPr>
            </a:br>
            <a:r>
              <a:rPr lang="en-GB" sz="1600" dirty="0">
                <a:solidFill>
                  <a:schemeClr val="accent3"/>
                </a:solidFill>
                <a:latin typeface="Cambria" pitchFamily="18" charset="0"/>
                <a:cs typeface="Tahoma" pitchFamily="34" charset="0"/>
              </a:rPr>
              <a:t>Tel.:</a:t>
            </a:r>
            <a:r>
              <a:rPr lang="el-GR" sz="1600" dirty="0">
                <a:solidFill>
                  <a:schemeClr val="accent3"/>
                </a:solidFill>
                <a:latin typeface="Cambria" pitchFamily="18" charset="0"/>
                <a:cs typeface="Tahoma" pitchFamily="34" charset="0"/>
              </a:rPr>
              <a:t> </a:t>
            </a:r>
            <a:r>
              <a:rPr lang="en-GB" sz="1600" dirty="0">
                <a:solidFill>
                  <a:schemeClr val="accent3"/>
                </a:solidFill>
                <a:latin typeface="Cambria" pitchFamily="18" charset="0"/>
                <a:cs typeface="Tahoma" pitchFamily="34" charset="0"/>
              </a:rPr>
              <a:t>2310</a:t>
            </a:r>
            <a:r>
              <a:rPr lang="el-GR" sz="1600" dirty="0">
                <a:solidFill>
                  <a:schemeClr val="accent3"/>
                </a:solidFill>
                <a:latin typeface="Cambria" pitchFamily="18" charset="0"/>
                <a:cs typeface="Tahoma" pitchFamily="34" charset="0"/>
              </a:rPr>
              <a:t> 383405</a:t>
            </a:r>
            <a:r>
              <a:rPr lang="en-US" sz="1600" dirty="0">
                <a:solidFill>
                  <a:schemeClr val="accent3"/>
                </a:solidFill>
                <a:latin typeface="Cambria" pitchFamily="18" charset="0"/>
                <a:cs typeface="Tahoma" pitchFamily="34" charset="0"/>
              </a:rPr>
              <a:t> - </a:t>
            </a:r>
            <a:r>
              <a:rPr lang="en-GB" sz="1600" dirty="0">
                <a:solidFill>
                  <a:schemeClr val="accent3"/>
                </a:solidFill>
                <a:latin typeface="Cambria" pitchFamily="18" charset="0"/>
                <a:cs typeface="Tahoma" pitchFamily="34" charset="0"/>
              </a:rPr>
              <a:t>Fax: 231</a:t>
            </a:r>
            <a:r>
              <a:rPr lang="el-GR" sz="1600" dirty="0">
                <a:solidFill>
                  <a:schemeClr val="accent3"/>
                </a:solidFill>
                <a:latin typeface="Cambria" pitchFamily="18" charset="0"/>
                <a:cs typeface="Tahoma" pitchFamily="34" charset="0"/>
              </a:rPr>
              <a:t>0 475273</a:t>
            </a:r>
            <a:r>
              <a:rPr lang="en-GB" sz="1600" dirty="0">
                <a:solidFill>
                  <a:schemeClr val="accent3"/>
                </a:solidFill>
                <a:latin typeface="Cambria" pitchFamily="18" charset="0"/>
                <a:cs typeface="Tahoma" pitchFamily="34" charset="0"/>
              </a:rPr>
              <a:t/>
            </a:r>
            <a:br>
              <a:rPr lang="en-GB" sz="1600" dirty="0">
                <a:solidFill>
                  <a:schemeClr val="accent3"/>
                </a:solidFill>
                <a:latin typeface="Cambria" pitchFamily="18" charset="0"/>
                <a:cs typeface="Tahoma" pitchFamily="34" charset="0"/>
              </a:rPr>
            </a:br>
            <a:endParaRPr lang="el-GR" sz="1600" dirty="0" smtClean="0">
              <a:solidFill>
                <a:schemeClr val="accent3"/>
              </a:solidFill>
              <a:latin typeface="Cambria" pitchFamily="18" charset="0"/>
              <a:cs typeface="Tahoma" pitchFamily="34" charset="0"/>
            </a:endParaRPr>
          </a:p>
          <a:p>
            <a:pPr algn="ctr" hangingPunct="0"/>
            <a:r>
              <a:rPr lang="en-GB" sz="1600" dirty="0" smtClean="0">
                <a:solidFill>
                  <a:schemeClr val="accent3"/>
                </a:solidFill>
                <a:latin typeface="Cambria" pitchFamily="18" charset="0"/>
                <a:cs typeface="Tahoma" pitchFamily="34" charset="0"/>
              </a:rPr>
              <a:t>info@link-tech.gr </a:t>
            </a:r>
            <a:endParaRPr lang="el-GR" sz="1600" dirty="0">
              <a:solidFill>
                <a:schemeClr val="accent3"/>
              </a:solidFill>
              <a:latin typeface="Cambria" pitchFamily="18" charset="0"/>
              <a:cs typeface="Tahoma" pitchFamily="34" charset="0"/>
            </a:endParaRPr>
          </a:p>
          <a:p>
            <a:pPr algn="ctr" hangingPunct="0"/>
            <a:r>
              <a:rPr lang="en-GB" sz="1600" dirty="0">
                <a:solidFill>
                  <a:schemeClr val="accent3"/>
                </a:solidFill>
                <a:latin typeface="Cambria" pitchFamily="18" charset="0"/>
                <a:cs typeface="Tahoma" pitchFamily="34" charset="0"/>
              </a:rPr>
              <a:t>http://www.link-tech.gr</a:t>
            </a:r>
          </a:p>
        </p:txBody>
      </p:sp>
      <p:pic>
        <p:nvPicPr>
          <p:cNvPr id="1028" name="Picture 4" descr="http://www.protiprovaioannina.gr/wp-content/uploads/2014/03/metafor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3240360" cy="204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536957" y="1345332"/>
            <a:ext cx="4971147" cy="5715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Ευχαριστούμε πολύ!!!</a:t>
            </a:r>
          </a:p>
        </p:txBody>
      </p:sp>
    </p:spTree>
    <p:extLst>
      <p:ext uri="{BB962C8B-B14F-4D97-AF65-F5344CB8AC3E}">
        <p14:creationId xmlns:p14="http://schemas.microsoft.com/office/powerpoint/2010/main" val="5080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        </a:t>
            </a:r>
            <a:r>
              <a:rPr lang="en-US" sz="3600" dirty="0" smtClean="0"/>
              <a:t>LINK </a:t>
            </a:r>
            <a:r>
              <a:rPr lang="en-US" sz="3600" dirty="0"/>
              <a:t>Technologies </a:t>
            </a:r>
            <a:r>
              <a:rPr lang="el-GR" sz="3600" dirty="0"/>
              <a:t>Α.Ε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455040"/>
            <a:ext cx="9001000" cy="528632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b="1" i="1" dirty="0" smtClean="0"/>
              <a:t>Έτος ίδρυσης: </a:t>
            </a:r>
            <a:r>
              <a:rPr lang="el-GR" dirty="0" smtClean="0"/>
              <a:t>2002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l-GR" dirty="0" smtClean="0"/>
              <a:t> Σήμερα αποτελεί μία </a:t>
            </a:r>
            <a:r>
              <a:rPr lang="el-GR" dirty="0"/>
              <a:t>από τις πιο ειδικευμένες επιχειρήσεις ICT στην </a:t>
            </a:r>
            <a:r>
              <a:rPr lang="el-GR" dirty="0" smtClean="0"/>
              <a:t>Ελλάδα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b="1" i="1" dirty="0"/>
              <a:t>Αντικείμενο</a:t>
            </a:r>
            <a:r>
              <a:rPr lang="en-US" b="1" i="1" dirty="0"/>
              <a:t>:</a:t>
            </a:r>
            <a:r>
              <a:rPr lang="en-US" dirty="0" smtClean="0"/>
              <a:t> </a:t>
            </a:r>
            <a:r>
              <a:rPr lang="el-GR" dirty="0" smtClean="0"/>
              <a:t>Παροχή </a:t>
            </a:r>
            <a:r>
              <a:rPr lang="el-GR" dirty="0"/>
              <a:t>εξειδικευμένων υπηρεσιών προηγμένης τεχνολογίας </a:t>
            </a:r>
            <a:r>
              <a:rPr lang="el-GR" dirty="0" smtClean="0"/>
              <a:t>και </a:t>
            </a:r>
            <a:r>
              <a:rPr lang="el-GR" dirty="0"/>
              <a:t>ολοκληρωμένων λύσεων στο χώρο της Πληροφορικής και των Επικοινωνιών και </a:t>
            </a:r>
            <a:r>
              <a:rPr lang="el-GR" dirty="0" smtClean="0"/>
              <a:t>ειδικότερα</a:t>
            </a:r>
            <a:r>
              <a:rPr lang="en-US" dirty="0" smtClean="0"/>
              <a:t> </a:t>
            </a:r>
            <a:r>
              <a:rPr lang="el-GR" dirty="0" smtClean="0"/>
              <a:t>της </a:t>
            </a:r>
            <a:r>
              <a:rPr lang="el-GR" dirty="0"/>
              <a:t>Τηλεματικής, που ανταποκρίνονται στις σύγχρονες τεχνολογικές ανάγκες των πελατών </a:t>
            </a:r>
            <a:r>
              <a:rPr lang="el-GR" dirty="0" smtClean="0"/>
              <a:t>της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1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b="1" i="1" dirty="0"/>
              <a:t>Στόχος:</a:t>
            </a:r>
            <a:r>
              <a:rPr lang="el-GR" dirty="0" smtClean="0"/>
              <a:t> Εκμετάλλευση </a:t>
            </a:r>
            <a:r>
              <a:rPr lang="el-GR" dirty="0"/>
              <a:t>της τεχνογνωσίας και της εμπειρίας της για την προώθηση των προϊόντων </a:t>
            </a:r>
            <a:r>
              <a:rPr lang="el-GR" dirty="0" smtClean="0"/>
              <a:t>σε</a:t>
            </a:r>
            <a:r>
              <a:rPr lang="en-US" dirty="0" smtClean="0"/>
              <a:t> </a:t>
            </a:r>
            <a:r>
              <a:rPr lang="el-GR" dirty="0" smtClean="0"/>
              <a:t>πελάτες </a:t>
            </a:r>
            <a:r>
              <a:rPr lang="el-GR" dirty="0"/>
              <a:t>που προέρχονται από τον χώρο των μεταφορών, της τηλεπληροφορικής και του λογισμικού τηλεμετρίας, στο δημόσιο και ιδιωτικό κλάδο: </a:t>
            </a:r>
            <a:endParaRPr lang="el-GR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300" dirty="0" smtClean="0"/>
              <a:t>Δημόσιους </a:t>
            </a:r>
            <a:r>
              <a:rPr lang="el-GR" sz="2300" dirty="0"/>
              <a:t>Οργανισμούς όπως Αστικούς Οργανισμούς </a:t>
            </a:r>
            <a:r>
              <a:rPr lang="el-GR" sz="2300" dirty="0" smtClean="0"/>
              <a:t>Λεωφορείων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300" dirty="0" smtClean="0"/>
              <a:t>Δήμους – Νομαρχίες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300" dirty="0" smtClean="0"/>
              <a:t>Διαχείριση </a:t>
            </a:r>
            <a:r>
              <a:rPr lang="el-GR" sz="2300" dirty="0"/>
              <a:t>Στόλου </a:t>
            </a:r>
            <a:r>
              <a:rPr lang="el-GR" sz="2300" dirty="0" smtClean="0"/>
              <a:t>Ασθενοφόρων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sz="2300" dirty="0" smtClean="0"/>
              <a:t>Ιδιωτικές </a:t>
            </a:r>
            <a:r>
              <a:rPr lang="el-GR" sz="2300" dirty="0"/>
              <a:t>επιχειρήσεις όπως Υπεραστικούς Οργανισμούς Λεωφορείων, Μεταφορά Επιβατών και Εμπορευμάτων με Πλοία, Μεταφορά Αγαθών με Βαρέα Οχήματα, Τηλεμετρία κτλ. </a:t>
            </a:r>
            <a:endParaRPr lang="el-GR" sz="2300" dirty="0" smtClean="0"/>
          </a:p>
          <a:p>
            <a:pPr lvl="2">
              <a:buFont typeface="Wingdings" panose="05000000000000000000" pitchFamily="2" charset="2"/>
              <a:buChar char="§"/>
            </a:pPr>
            <a:endParaRPr lang="el-GR" sz="1000" dirty="0" smtClean="0"/>
          </a:p>
          <a:p>
            <a:pPr marL="0" indent="0">
              <a:buNone/>
            </a:pPr>
            <a:r>
              <a:rPr lang="el-GR" b="1" i="1" dirty="0" smtClean="0"/>
              <a:t> …Η </a:t>
            </a:r>
            <a:r>
              <a:rPr lang="el-GR" b="1" i="1" dirty="0" err="1"/>
              <a:t>Link</a:t>
            </a:r>
            <a:r>
              <a:rPr lang="el-GR" b="1" i="1" dirty="0"/>
              <a:t> Technologies προσπαθεί να βρίσκεται στην αιχμή της </a:t>
            </a:r>
            <a:r>
              <a:rPr lang="el-GR" b="1" i="1" dirty="0" smtClean="0"/>
              <a:t>  τεχνολογίας</a:t>
            </a:r>
            <a:r>
              <a:rPr lang="el-GR" b="1" i="1" dirty="0"/>
              <a:t>, παρέχοντας αξιόπιστες, εύχρηστες και αποτελεσματικές </a:t>
            </a:r>
            <a:r>
              <a:rPr lang="el-GR" b="1" i="1" dirty="0" smtClean="0"/>
              <a:t> λύσεις </a:t>
            </a:r>
            <a:r>
              <a:rPr lang="el-GR" b="1" i="1" dirty="0"/>
              <a:t>στους πελάτες της γρήγορα και </a:t>
            </a:r>
            <a:r>
              <a:rPr lang="el-GR" b="1" i="1" dirty="0" smtClean="0"/>
              <a:t>αποτελεσματικά…!!!</a:t>
            </a:r>
            <a:endParaRPr lang="el-GR" b="1" i="1" dirty="0"/>
          </a:p>
        </p:txBody>
      </p:sp>
      <p:pic>
        <p:nvPicPr>
          <p:cNvPr id="5" name="Picture 4" descr="\\192.168.30.233\fileserver\LOGOS\Link Technologies\Transplink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52" y="188640"/>
            <a:ext cx="1324868" cy="8548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7504" y="980728"/>
            <a:ext cx="3210560" cy="42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b="1" i="1" dirty="0">
                <a:solidFill>
                  <a:srgbClr val="7F7F7F"/>
                </a:solidFill>
                <a:effectLst/>
                <a:latin typeface="Calibri"/>
                <a:ea typeface="Calibri"/>
                <a:cs typeface="Times New Roman"/>
              </a:rPr>
              <a:t>Delivering Technologies, Expertise and Solutions</a:t>
            </a:r>
            <a:endParaRPr lang="el-GR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87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4664"/>
            <a:ext cx="7772400" cy="1524000"/>
          </a:xfrm>
        </p:spPr>
        <p:txBody>
          <a:bodyPr anchor="ctr">
            <a:noAutofit/>
          </a:bodyPr>
          <a:lstStyle/>
          <a:p>
            <a:r>
              <a:rPr lang="el-GR" sz="2800" dirty="0"/>
              <a:t>Στόχος της εφαρμογής είναι η ενίσχυση του σύνθετου έργου της μεταφοράς των μαθητών, που αναλαμβάνουν κάθε χρόνο οι </a:t>
            </a:r>
            <a:r>
              <a:rPr lang="el-GR" sz="2800" dirty="0" smtClean="0"/>
              <a:t>Περιφέρειες</a:t>
            </a:r>
            <a:endParaRPr lang="el-GR" sz="2800" dirty="0"/>
          </a:p>
        </p:txBody>
      </p:sp>
      <p:sp>
        <p:nvSpPr>
          <p:cNvPr id="7" name="6 - Ορθογώνιο"/>
          <p:cNvSpPr/>
          <p:nvPr/>
        </p:nvSpPr>
        <p:spPr>
          <a:xfrm>
            <a:off x="251520" y="2595140"/>
            <a:ext cx="8892480" cy="378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Wingdings" pitchFamily="2" charset="2"/>
              <a:buChar char="ü"/>
              <a:defRPr/>
            </a:pPr>
            <a:r>
              <a:rPr lang="el-GR" sz="2400" dirty="0">
                <a:solidFill>
                  <a:srgbClr val="002060"/>
                </a:solidFill>
                <a:latin typeface="+mn-lt"/>
              </a:rPr>
              <a:t>Εργαλείο διαχείρισης στόλου οχημάτων </a:t>
            </a:r>
          </a:p>
          <a:p>
            <a:pPr marL="273050" indent="-273050">
              <a:buFont typeface="Wingdings" pitchFamily="2" charset="2"/>
              <a:buChar char="ü"/>
              <a:defRPr/>
            </a:pPr>
            <a:r>
              <a:rPr lang="el-GR" sz="2400" dirty="0">
                <a:solidFill>
                  <a:srgbClr val="002060"/>
                </a:solidFill>
                <a:latin typeface="+mn-lt"/>
              </a:rPr>
              <a:t>Ενίσχυση της ποιότητας υπηρεσιών των Περιφερειών </a:t>
            </a:r>
          </a:p>
          <a:p>
            <a:pPr marL="273050" indent="-273050">
              <a:buFont typeface="Wingdings" pitchFamily="2" charset="2"/>
              <a:buChar char="ü"/>
              <a:defRPr/>
            </a:pPr>
            <a:r>
              <a:rPr lang="el-GR" sz="2400" dirty="0">
                <a:solidFill>
                  <a:srgbClr val="002060"/>
                </a:solidFill>
                <a:latin typeface="+mn-lt"/>
              </a:rPr>
              <a:t>Βελτιστοποίηση και προσαρμογή των δρομολογίων στις ετήσιες ανάγκες της Περιφέρειας </a:t>
            </a:r>
          </a:p>
          <a:p>
            <a:pPr marL="273050" indent="-273050">
              <a:buFont typeface="Wingdings" pitchFamily="2" charset="2"/>
              <a:buChar char="ü"/>
              <a:defRPr/>
            </a:pPr>
            <a:r>
              <a:rPr lang="el-GR" sz="2400" dirty="0">
                <a:solidFill>
                  <a:srgbClr val="002060"/>
                </a:solidFill>
                <a:latin typeface="+mn-lt"/>
              </a:rPr>
              <a:t>Ενίσχυση ασφάλειας μεταφοράς μαθητών</a:t>
            </a:r>
          </a:p>
          <a:p>
            <a:pPr marL="273050" indent="-273050">
              <a:buFont typeface="Wingdings" pitchFamily="2" charset="2"/>
              <a:buChar char="ü"/>
              <a:defRPr/>
            </a:pPr>
            <a:r>
              <a:rPr lang="el-GR" sz="2400" dirty="0">
                <a:solidFill>
                  <a:srgbClr val="002060"/>
                </a:solidFill>
                <a:latin typeface="+mn-lt"/>
              </a:rPr>
              <a:t>Αποτύπωση των πραγματικών χιλιομέτρων βάσει των οποίων πληρώνονται οι ανάδοχοι μεταφορείς (τουριστικοί πράκτορες) </a:t>
            </a:r>
          </a:p>
          <a:p>
            <a:pPr marL="273050" indent="-273050">
              <a:buFont typeface="Wingdings" pitchFamily="2" charset="2"/>
              <a:buChar char="ü"/>
              <a:defRPr/>
            </a:pPr>
            <a:r>
              <a:rPr lang="el-GR" sz="2400" dirty="0">
                <a:solidFill>
                  <a:srgbClr val="002060"/>
                </a:solidFill>
                <a:latin typeface="+mn-lt"/>
              </a:rPr>
              <a:t>Διασύνδεση με όλα τα μηχανογραφικά συστήματα</a:t>
            </a:r>
          </a:p>
          <a:p>
            <a:pPr marL="273050" indent="-273050">
              <a:buFont typeface="Wingdings" pitchFamily="2" charset="2"/>
              <a:buChar char="ü"/>
              <a:defRPr/>
            </a:pPr>
            <a:r>
              <a:rPr lang="el-GR" sz="2400" dirty="0">
                <a:solidFill>
                  <a:srgbClr val="002060"/>
                </a:solidFill>
                <a:latin typeface="+mn-lt"/>
              </a:rPr>
              <a:t>Μείωση λειτουργικών εξόδων Περιφερειών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201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Υλοποίηση του συστήματος</a:t>
            </a:r>
            <a:endParaRPr lang="el-G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4" y="1703959"/>
            <a:ext cx="8260080" cy="4218432"/>
          </a:xfrm>
        </p:spPr>
      </p:pic>
    </p:spTree>
    <p:extLst>
      <p:ext uri="{BB962C8B-B14F-4D97-AF65-F5344CB8AC3E}">
        <p14:creationId xmlns:p14="http://schemas.microsoft.com/office/powerpoint/2010/main" val="6813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Γενική Αρχιτεκτονική του Συστήματος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04888"/>
            <a:ext cx="8578562" cy="4632424"/>
          </a:xfrm>
        </p:spPr>
      </p:pic>
    </p:spTree>
    <p:extLst>
      <p:ext uri="{BB962C8B-B14F-4D97-AF65-F5344CB8AC3E}">
        <p14:creationId xmlns:p14="http://schemas.microsoft.com/office/powerpoint/2010/main" val="120298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62736" cy="75895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Ολοκληρωμένο Σύστημα Μεταφοράς </a:t>
            </a:r>
            <a:r>
              <a:rPr lang="el-GR" dirty="0"/>
              <a:t>Μαθητών του Κολλεγίου </a:t>
            </a:r>
            <a:r>
              <a:rPr lang="el-GR" dirty="0" err="1"/>
              <a:t>Ανατόλια</a:t>
            </a:r>
            <a:endParaRPr lang="el-GR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25095871"/>
              </p:ext>
            </p:extLst>
          </p:nvPr>
        </p:nvGraphicFramePr>
        <p:xfrm>
          <a:off x="1572344" y="17412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20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GeoSchool: Geographic Information System</a:t>
            </a:r>
            <a:endParaRPr lang="el-GR" dirty="0"/>
          </a:p>
        </p:txBody>
      </p:sp>
      <p:sp>
        <p:nvSpPr>
          <p:cNvPr id="5" name="5 - Ορθογώνιο"/>
          <p:cNvSpPr>
            <a:spLocks noChangeArrowheads="1"/>
          </p:cNvSpPr>
          <p:nvPr/>
        </p:nvSpPr>
        <p:spPr bwMode="auto">
          <a:xfrm>
            <a:off x="115516" y="3645024"/>
            <a:ext cx="9028484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2788" indent="1905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l-GR" altLang="el-GR" sz="2000" dirty="0" smtClean="0">
                <a:solidFill>
                  <a:srgbClr val="002060"/>
                </a:solidFill>
                <a:latin typeface="+mn-lt"/>
                <a:cs typeface="+mn-cs"/>
              </a:rPr>
              <a:t>Μητρώο </a:t>
            </a:r>
            <a:r>
              <a:rPr lang="el-GR" altLang="el-GR" sz="2000" dirty="0">
                <a:solidFill>
                  <a:srgbClr val="002060"/>
                </a:solidFill>
                <a:latin typeface="+mn-lt"/>
                <a:cs typeface="+mn-cs"/>
              </a:rPr>
              <a:t>μαθητών</a:t>
            </a:r>
          </a:p>
          <a:p>
            <a:pPr marL="1055688" lvl="1" indent="-342900" eaLnBrk="1" hangingPunct="1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l-GR" altLang="el-GR" sz="2000" dirty="0" smtClean="0">
                <a:solidFill>
                  <a:srgbClr val="002060"/>
                </a:solidFill>
                <a:latin typeface="+mn-lt"/>
                <a:cs typeface="+mn-cs"/>
              </a:rPr>
              <a:t>Όνομα </a:t>
            </a:r>
            <a:r>
              <a:rPr lang="el-GR" altLang="el-GR" sz="2000" dirty="0">
                <a:solidFill>
                  <a:srgbClr val="002060"/>
                </a:solidFill>
                <a:latin typeface="+mn-lt"/>
                <a:cs typeface="+mn-cs"/>
              </a:rPr>
              <a:t>μαθητή, Διεύθυνση κατοικίας </a:t>
            </a:r>
            <a:endParaRPr lang="en-US" altLang="el-GR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1055688" lvl="1" indent="-342900" eaLnBrk="1" hangingPunct="1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l-GR" altLang="el-GR" sz="2000" dirty="0">
                <a:solidFill>
                  <a:srgbClr val="002060"/>
                </a:solidFill>
                <a:latin typeface="+mn-lt"/>
                <a:cs typeface="+mn-cs"/>
              </a:rPr>
              <a:t>Τηλέφωνο επικοινωνίας, </a:t>
            </a:r>
            <a:r>
              <a:rPr lang="en-US" altLang="el-GR" sz="2000" dirty="0">
                <a:solidFill>
                  <a:srgbClr val="002060"/>
                </a:solidFill>
                <a:latin typeface="+mn-lt"/>
                <a:cs typeface="+mn-cs"/>
              </a:rPr>
              <a:t>email</a:t>
            </a:r>
            <a:r>
              <a:rPr lang="el-GR" altLang="el-GR" sz="2000" dirty="0">
                <a:solidFill>
                  <a:srgbClr val="002060"/>
                </a:solidFill>
                <a:latin typeface="+mn-lt"/>
                <a:cs typeface="+mn-cs"/>
              </a:rPr>
              <a:t> (για αποστολή </a:t>
            </a:r>
            <a:r>
              <a:rPr lang="en-US" altLang="el-GR" sz="2000" dirty="0">
                <a:solidFill>
                  <a:srgbClr val="002060"/>
                </a:solidFill>
                <a:latin typeface="+mn-lt"/>
                <a:cs typeface="+mn-cs"/>
              </a:rPr>
              <a:t>SMS/email</a:t>
            </a:r>
            <a:r>
              <a:rPr lang="el-GR" altLang="el-GR" sz="2000" dirty="0" smtClean="0">
                <a:solidFill>
                  <a:srgbClr val="002060"/>
                </a:solidFill>
                <a:latin typeface="+mn-lt"/>
                <a:cs typeface="+mn-cs"/>
              </a:rPr>
              <a:t>)</a:t>
            </a:r>
          </a:p>
          <a:p>
            <a:pPr marL="1055688" lvl="1" indent="-342900" eaLnBrk="1" hangingPunct="1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l-GR" altLang="el-GR" sz="2000" dirty="0" smtClean="0">
                <a:solidFill>
                  <a:srgbClr val="002060"/>
                </a:solidFill>
                <a:latin typeface="+mn-lt"/>
                <a:cs typeface="+mn-cs"/>
              </a:rPr>
              <a:t>Αναφορές μαθητών/απόντων ανά δρομολόγιο</a:t>
            </a:r>
            <a:endParaRPr lang="el-GR" altLang="el-GR" sz="2000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altLang="el-GR" sz="2000" dirty="0">
                <a:solidFill>
                  <a:srgbClr val="002060"/>
                </a:solidFill>
                <a:latin typeface="+mn-lt"/>
                <a:cs typeface="+mn-cs"/>
              </a:rPr>
              <a:t>Πραγματικά διανυθέντα χιλιόμετρα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altLang="el-GR" sz="2000" dirty="0">
                <a:solidFill>
                  <a:srgbClr val="002060"/>
                </a:solidFill>
                <a:latin typeface="+mn-lt"/>
                <a:cs typeface="+mn-cs"/>
              </a:rPr>
              <a:t>Καρτέλα μαθητή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altLang="el-GR" sz="2000" dirty="0">
                <a:solidFill>
                  <a:srgbClr val="002060"/>
                </a:solidFill>
                <a:latin typeface="+mn-lt"/>
                <a:cs typeface="+mn-cs"/>
              </a:rPr>
              <a:t>Καρτέλα οχήματος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12659"/>
            <a:ext cx="4191112" cy="2492405"/>
          </a:xfrm>
          <a:prstGeom prst="rect">
            <a:avLst/>
          </a:prstGeom>
        </p:spPr>
      </p:pic>
      <p:sp>
        <p:nvSpPr>
          <p:cNvPr id="7" name="5 - Ορθογώνιο"/>
          <p:cNvSpPr>
            <a:spLocks noChangeArrowheads="1"/>
          </p:cNvSpPr>
          <p:nvPr/>
        </p:nvSpPr>
        <p:spPr bwMode="auto">
          <a:xfrm>
            <a:off x="107504" y="1196752"/>
            <a:ext cx="4752528" cy="25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2788" indent="1905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l-GR" altLang="el-GR" sz="2000" dirty="0">
                <a:solidFill>
                  <a:srgbClr val="002060"/>
                </a:solidFill>
                <a:latin typeface="+mn-lt"/>
                <a:cs typeface="+mn-cs"/>
              </a:rPr>
              <a:t>Αποτύπωση στο χάρτη όλων των δρομολογίων</a:t>
            </a:r>
          </a:p>
          <a:p>
            <a:pPr marL="1055688" lvl="1" indent="-342900" eaLnBrk="1" hangingPunct="1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l-GR" altLang="el-GR" sz="2000" dirty="0">
                <a:solidFill>
                  <a:srgbClr val="002060"/>
                </a:solidFill>
                <a:latin typeface="+mn-lt"/>
                <a:cs typeface="+mn-cs"/>
              </a:rPr>
              <a:t>Ακριβής πορεία Οχήματος</a:t>
            </a:r>
          </a:p>
          <a:p>
            <a:pPr marL="1055688" lvl="1" indent="-342900" eaLnBrk="1" hangingPunct="1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l-GR" altLang="el-GR" sz="2000" dirty="0">
                <a:solidFill>
                  <a:srgbClr val="002060"/>
                </a:solidFill>
                <a:latin typeface="+mn-lt"/>
                <a:cs typeface="+mn-cs"/>
              </a:rPr>
              <a:t>Ώρες Εκκίνησης / Άφιξης</a:t>
            </a:r>
          </a:p>
          <a:p>
            <a:pPr marL="1055688" lvl="1" indent="-342900" eaLnBrk="1" hangingPunct="1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l-GR" altLang="el-GR" sz="2000" dirty="0">
                <a:solidFill>
                  <a:srgbClr val="002060"/>
                </a:solidFill>
                <a:latin typeface="+mn-lt"/>
                <a:cs typeface="+mn-cs"/>
              </a:rPr>
              <a:t>Πληροφορίες Στάσεων</a:t>
            </a:r>
          </a:p>
          <a:p>
            <a:pPr marL="1055688" lvl="1" indent="-342900" eaLnBrk="1" hangingPunct="1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el-GR" altLang="el-GR" sz="2000" dirty="0">
                <a:solidFill>
                  <a:srgbClr val="002060"/>
                </a:solidFill>
                <a:latin typeface="+mn-lt"/>
                <a:cs typeface="+mn-cs"/>
              </a:rPr>
              <a:t>Ακριβής  Χρόνος και </a:t>
            </a:r>
            <a:r>
              <a:rPr lang="el-GR" altLang="el-GR" sz="2000" dirty="0" smtClean="0">
                <a:solidFill>
                  <a:srgbClr val="002060"/>
                </a:solidFill>
                <a:latin typeface="+mn-lt"/>
                <a:cs typeface="+mn-cs"/>
              </a:rPr>
              <a:t>Διεύθυνση</a:t>
            </a:r>
          </a:p>
        </p:txBody>
      </p:sp>
    </p:spTree>
    <p:extLst>
      <p:ext uri="{BB962C8B-B14F-4D97-AF65-F5344CB8AC3E}">
        <p14:creationId xmlns:p14="http://schemas.microsoft.com/office/powerpoint/2010/main" val="10452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1752" y="1484784"/>
            <a:ext cx="4040188" cy="732974"/>
          </a:xfrm>
        </p:spPr>
        <p:txBody>
          <a:bodyPr/>
          <a:lstStyle/>
          <a:p>
            <a:r>
              <a:rPr lang="el-GR" altLang="el-GR" sz="1800" b="0" dirty="0">
                <a:solidFill>
                  <a:schemeClr val="bg1"/>
                </a:solidFill>
              </a:rPr>
              <a:t>Αποτύπωση </a:t>
            </a:r>
            <a:r>
              <a:rPr lang="el-GR" altLang="el-GR" sz="1800" b="0" dirty="0" smtClean="0">
                <a:solidFill>
                  <a:schemeClr val="bg1"/>
                </a:solidFill>
              </a:rPr>
              <a:t>δρομολογίων σε χάρτη (</a:t>
            </a:r>
            <a:r>
              <a:rPr lang="en-US" altLang="el-GR" sz="1800" b="0" dirty="0" smtClean="0">
                <a:solidFill>
                  <a:schemeClr val="bg1"/>
                </a:solidFill>
              </a:rPr>
              <a:t>Vector </a:t>
            </a:r>
            <a:r>
              <a:rPr lang="el-GR" altLang="el-GR" sz="1800" b="0" dirty="0" smtClean="0">
                <a:solidFill>
                  <a:schemeClr val="bg1"/>
                </a:solidFill>
              </a:rPr>
              <a:t>ή </a:t>
            </a:r>
            <a:r>
              <a:rPr lang="en-US" altLang="el-GR" sz="1800" b="0" dirty="0" smtClean="0">
                <a:solidFill>
                  <a:schemeClr val="bg1"/>
                </a:solidFill>
              </a:rPr>
              <a:t>Google Earth) </a:t>
            </a:r>
            <a:r>
              <a:rPr lang="el-GR" altLang="el-GR" sz="1800" b="0" dirty="0" smtClean="0">
                <a:solidFill>
                  <a:schemeClr val="bg1"/>
                </a:solidFill>
              </a:rPr>
              <a:t>σε πραγματικό χρόνο</a:t>
            </a:r>
            <a:endParaRPr lang="el-GR" altLang="el-GR" sz="1800" b="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922713" y="1473344"/>
            <a:ext cx="4041775" cy="731520"/>
          </a:xfrm>
        </p:spPr>
        <p:txBody>
          <a:bodyPr/>
          <a:lstStyle/>
          <a:p>
            <a:r>
              <a:rPr lang="el-GR" sz="1800" b="0" dirty="0">
                <a:solidFill>
                  <a:schemeClr val="bg1"/>
                </a:solidFill>
              </a:rPr>
              <a:t>Αναπαραγωγή </a:t>
            </a:r>
            <a:r>
              <a:rPr lang="el-GR" sz="1800" b="0" dirty="0" smtClean="0">
                <a:solidFill>
                  <a:schemeClr val="bg1"/>
                </a:solidFill>
              </a:rPr>
              <a:t>γεγονότων οχήματος </a:t>
            </a:r>
            <a:r>
              <a:rPr lang="el-GR" sz="1800" b="0" dirty="0">
                <a:solidFill>
                  <a:schemeClr val="bg1"/>
                </a:solidFill>
              </a:rPr>
              <a:t>(τροχιάς οχήματος</a:t>
            </a:r>
            <a:r>
              <a:rPr lang="el-GR" sz="1800" b="0" dirty="0" smtClean="0">
                <a:solidFill>
                  <a:schemeClr val="bg1"/>
                </a:solidFill>
              </a:rPr>
              <a:t>) για οποιοδήποτε χρονικό διάστημα</a:t>
            </a:r>
            <a:endParaRPr lang="el-GR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8" r="9605"/>
          <a:stretch/>
        </p:blipFill>
        <p:spPr>
          <a:xfrm>
            <a:off x="179511" y="2372891"/>
            <a:ext cx="4341703" cy="379241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r="12442"/>
          <a:stretch/>
        </p:blipFill>
        <p:spPr>
          <a:xfrm>
            <a:off x="4867241" y="2348880"/>
            <a:ext cx="3953231" cy="388843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Εργαλεία – Δεδομένα </a:t>
            </a:r>
            <a:r>
              <a:rPr lang="en-US" dirty="0" smtClean="0"/>
              <a:t>GeoSchool</a:t>
            </a:r>
            <a:r>
              <a:rPr lang="el-GR" dirty="0" smtClean="0"/>
              <a:t> (1/3)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723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1752" y="1484784"/>
            <a:ext cx="4040188" cy="732974"/>
          </a:xfrm>
        </p:spPr>
        <p:txBody>
          <a:bodyPr/>
          <a:lstStyle/>
          <a:p>
            <a:r>
              <a:rPr lang="el-GR" altLang="el-GR" sz="1800" b="0" dirty="0" smtClean="0">
                <a:solidFill>
                  <a:schemeClr val="bg1"/>
                </a:solidFill>
              </a:rPr>
              <a:t>Διαχείριση κινήσεων, γεγονότων και συμβάντων σε πραγματικό χρόνο και για οποιαδήποτε χρονική περίοδο </a:t>
            </a:r>
            <a:endParaRPr lang="el-GR" altLang="el-GR" sz="1800" b="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922713" y="1473344"/>
            <a:ext cx="4041775" cy="731520"/>
          </a:xfrm>
        </p:spPr>
        <p:txBody>
          <a:bodyPr/>
          <a:lstStyle/>
          <a:p>
            <a:r>
              <a:rPr lang="el-GR" sz="1800" b="0" dirty="0">
                <a:solidFill>
                  <a:schemeClr val="bg1"/>
                </a:solidFill>
              </a:rPr>
              <a:t>Αναφορές μαθητών ανά δρομολόγιο – Απόντες δρομολογίου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5" y="2492896"/>
            <a:ext cx="4244127" cy="348483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95" y="2636912"/>
            <a:ext cx="4274898" cy="325706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Εργαλεία – Δεδομένα </a:t>
            </a:r>
            <a:r>
              <a:rPr lang="en-US" dirty="0" smtClean="0"/>
              <a:t>GeoSchool</a:t>
            </a:r>
            <a:r>
              <a:rPr lang="el-GR" dirty="0"/>
              <a:t> </a:t>
            </a:r>
            <a:r>
              <a:rPr lang="el-GR" dirty="0" smtClean="0"/>
              <a:t>(2/3)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657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2">
      <a:dk1>
        <a:srgbClr val="3B526F"/>
      </a:dk1>
      <a:lt1>
        <a:srgbClr val="FFFFFF"/>
      </a:lt1>
      <a:dk2>
        <a:srgbClr val="B5C4D7"/>
      </a:dk2>
      <a:lt2>
        <a:srgbClr val="DAE1EB"/>
      </a:lt2>
      <a:accent1>
        <a:srgbClr val="506E94"/>
      </a:accent1>
      <a:accent2>
        <a:srgbClr val="FFFE59"/>
      </a:accent2>
      <a:accent3>
        <a:srgbClr val="3B526F"/>
      </a:accent3>
      <a:accent4>
        <a:srgbClr val="506E94"/>
      </a:accent4>
      <a:accent5>
        <a:srgbClr val="E4E4E5"/>
      </a:accent5>
      <a:accent6>
        <a:srgbClr val="506E94"/>
      </a:accent6>
      <a:hlink>
        <a:srgbClr val="5F5F5F"/>
      </a:hlink>
      <a:folHlink>
        <a:srgbClr val="969696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846</TotalTime>
  <Words>853</Words>
  <Application>Microsoft Office PowerPoint</Application>
  <PresentationFormat>On-screen Show (4:3)</PresentationFormat>
  <Paragraphs>116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«Γεωγραφικό Πληροφοριακό Σύστημα και Εφαρμογή Ενημέρωσης Κηδεμόνων για τη Μεταφορά Μαθητών του Κολλεγίου Ανατόλια»</vt:lpstr>
      <vt:lpstr>        LINK Technologies Α.Ε</vt:lpstr>
      <vt:lpstr>Στόχος της εφαρμογής είναι η ενίσχυση του σύνθετου έργου της μεταφοράς των μαθητών, που αναλαμβάνουν κάθε χρόνο οι Περιφέρειες</vt:lpstr>
      <vt:lpstr>Υλοποίηση του συστήματος</vt:lpstr>
      <vt:lpstr>Γενική Αρχιτεκτονική του Συστήματος</vt:lpstr>
      <vt:lpstr>Ολοκληρωμένο Σύστημα Μεταφοράς Μαθητών του Κολλεγίου Ανατόλια</vt:lpstr>
      <vt:lpstr>GeoSchool: Geographic Information System</vt:lpstr>
      <vt:lpstr>Εργαλεία – Δεδομένα GeoSchool (1/3)</vt:lpstr>
      <vt:lpstr>Εργαλεία – Δεδομένα GeoSchool (2/3)</vt:lpstr>
      <vt:lpstr>Εργαλεία – Δεδομένα GeoSchool (3/3)</vt:lpstr>
      <vt:lpstr>Δυνατότητες Διαχειριστή</vt:lpstr>
      <vt:lpstr>AES Communicator (1/3)</vt:lpstr>
      <vt:lpstr>AES Communicator (2/3)</vt:lpstr>
      <vt:lpstr>AES Communicator (3/3)</vt:lpstr>
      <vt:lpstr>iPhone app υπηρεσιών τηλεματικής ενημέρωσης γονέων</vt:lpstr>
      <vt:lpstr>Android app υπηρεσιών τηλεματικής ενημέρωσης γονέων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‘λ.</dc:title>
  <dc:creator>poliseis1</dc:creator>
  <cp:lastModifiedBy>poliseis1</cp:lastModifiedBy>
  <cp:revision>110</cp:revision>
  <dcterms:created xsi:type="dcterms:W3CDTF">2015-03-23T10:32:26Z</dcterms:created>
  <dcterms:modified xsi:type="dcterms:W3CDTF">2015-03-27T11:23:03Z</dcterms:modified>
</cp:coreProperties>
</file>