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4.xml" ContentType="application/vnd.openxmlformats-officedocument.drawingml.diagramLayout+xml"/>
  <Override PartName="/docProps/custom.xml" ContentType="application/vnd.openxmlformats-officedocument.custom-properties+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6" r:id="rId2"/>
    <p:sldId id="275" r:id="rId3"/>
    <p:sldId id="285" r:id="rId4"/>
    <p:sldId id="286" r:id="rId5"/>
    <p:sldId id="290" r:id="rId6"/>
    <p:sldId id="287" r:id="rId7"/>
    <p:sldId id="288" r:id="rId8"/>
    <p:sldId id="291" r:id="rId9"/>
    <p:sldId id="292" r:id="rId10"/>
    <p:sldId id="296" r:id="rId11"/>
    <p:sldId id="295" r:id="rId12"/>
    <p:sldId id="270" r:id="rId13"/>
    <p:sldId id="271" r:id="rId14"/>
    <p:sldId id="272" r:id="rId15"/>
    <p:sldId id="273" r:id="rId16"/>
    <p:sldId id="274" r:id="rId17"/>
    <p:sldId id="268" r:id="rId18"/>
    <p:sldId id="298" r:id="rId19"/>
    <p:sldId id="297" r:id="rId2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82"/>
    <a:srgbClr val="A50021"/>
    <a:srgbClr val="7E0004"/>
    <a:srgbClr val="990033"/>
    <a:srgbClr val="D5C8A7"/>
    <a:srgbClr val="FFFFFF"/>
    <a:srgbClr val="8A008A"/>
    <a:srgbClr val="86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93" d="100"/>
          <a:sy n="93" d="100"/>
        </p:scale>
        <p:origin x="-72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95DF9-3879-4998-9E08-C31FD13D5166}" type="doc">
      <dgm:prSet loTypeId="urn:microsoft.com/office/officeart/2005/8/layout/hierarchy3" loCatId="list" qsTypeId="urn:microsoft.com/office/officeart/2005/8/quickstyle/simple3" qsCatId="simple" csTypeId="urn:microsoft.com/office/officeart/2005/8/colors/colorful3" csCatId="colorful" phldr="1"/>
      <dgm:spPr/>
      <dgm:t>
        <a:bodyPr/>
        <a:lstStyle/>
        <a:p>
          <a:endParaRPr lang="el-GR"/>
        </a:p>
      </dgm:t>
    </dgm:pt>
    <dgm:pt modelId="{9545BF02-6381-46FE-8F27-8624D491AC60}">
      <dgm:prSet phldrT="[Κείμενο]" custT="1"/>
      <dgm:spPr>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100000" r="280000" b="280000"/>
          </a:path>
        </a:gradFill>
        <a:ln>
          <a:solidFill>
            <a:schemeClr val="accent2">
              <a:lumMod val="50000"/>
            </a:schemeClr>
          </a:solidFill>
        </a:ln>
      </dgm:spPr>
      <dgm:t>
        <a:bodyPr/>
        <a:lstStyle/>
        <a:p>
          <a:r>
            <a:rPr lang="el-GR" sz="2400" b="1" kern="1200" dirty="0" smtClean="0">
              <a:solidFill>
                <a:srgbClr val="7E0004"/>
              </a:solidFill>
              <a:latin typeface="+mn-lt"/>
            </a:rPr>
            <a:t>Η εφαρμογή </a:t>
          </a:r>
          <a:r>
            <a:rPr lang="en-US" sz="2400" b="1" kern="1200" dirty="0" err="1" smtClean="0">
              <a:solidFill>
                <a:srgbClr val="7E0004"/>
              </a:solidFill>
              <a:latin typeface="+mn-lt"/>
            </a:rPr>
            <a:t>TrackApp</a:t>
          </a:r>
          <a:endParaRPr lang="el-GR" sz="2400" b="1" kern="1200" dirty="0">
            <a:solidFill>
              <a:srgbClr val="7E0004"/>
            </a:solidFill>
            <a:latin typeface="+mn-lt"/>
            <a:ea typeface="+mn-ea"/>
            <a:cs typeface="+mn-cs"/>
          </a:endParaRPr>
        </a:p>
      </dgm:t>
    </dgm:pt>
    <dgm:pt modelId="{93ABD457-80F8-4FD6-B296-6A95F194C1E6}" type="parTrans" cxnId="{928DA12D-D9F0-4570-8ACD-3B8E2545E15A}">
      <dgm:prSet/>
      <dgm:spPr/>
      <dgm:t>
        <a:bodyPr/>
        <a:lstStyle/>
        <a:p>
          <a:endParaRPr lang="el-GR"/>
        </a:p>
      </dgm:t>
    </dgm:pt>
    <dgm:pt modelId="{FA0B18B1-985A-4355-AC91-07114D77EB77}" type="sibTrans" cxnId="{928DA12D-D9F0-4570-8ACD-3B8E2545E15A}">
      <dgm:prSet/>
      <dgm:spPr/>
      <dgm:t>
        <a:bodyPr/>
        <a:lstStyle/>
        <a:p>
          <a:endParaRPr lang="el-GR"/>
        </a:p>
      </dgm:t>
    </dgm:pt>
    <dgm:pt modelId="{F5DF2A44-0C5D-4BA5-A1FA-96B14B9894EE}">
      <dgm:prSet phldrT="[Κείμενο]" custT="1"/>
      <dgm:spPr>
        <a:solidFill>
          <a:schemeClr val="accent5">
            <a:alpha val="90000"/>
          </a:schemeClr>
        </a:solidFill>
        <a:ln>
          <a:solidFill>
            <a:schemeClr val="accent2">
              <a:lumMod val="50000"/>
            </a:schemeClr>
          </a:solidFill>
        </a:ln>
      </dgm:spPr>
      <dgm:t>
        <a:bodyPr/>
        <a:lstStyle/>
        <a:p>
          <a:r>
            <a:rPr lang="el-GR" sz="1800" b="1" kern="1200" dirty="0" smtClean="0">
              <a:solidFill>
                <a:schemeClr val="accent2">
                  <a:lumMod val="50000"/>
                </a:schemeClr>
              </a:solidFill>
              <a:latin typeface="+mn-lt"/>
              <a:ea typeface="+mn-ea"/>
              <a:cs typeface="+mn-cs"/>
            </a:rPr>
            <a:t>Είναι εύκολη στον χειρισμό και απαιτεί συσκευή </a:t>
          </a:r>
          <a:r>
            <a:rPr lang="en-US" sz="1800" b="1" kern="1200" dirty="0" smtClean="0">
              <a:solidFill>
                <a:schemeClr val="accent2">
                  <a:lumMod val="50000"/>
                </a:schemeClr>
              </a:solidFill>
              <a:latin typeface="+mn-lt"/>
              <a:ea typeface="+mn-ea"/>
              <a:cs typeface="+mn-cs"/>
            </a:rPr>
            <a:t>Android</a:t>
          </a:r>
          <a:r>
            <a:rPr lang="el-GR" sz="1800" b="1" kern="1200" dirty="0" smtClean="0">
              <a:solidFill>
                <a:schemeClr val="accent2">
                  <a:lumMod val="50000"/>
                </a:schemeClr>
              </a:solidFill>
              <a:latin typeface="+mn-lt"/>
              <a:ea typeface="+mn-ea"/>
              <a:cs typeface="+mn-cs"/>
            </a:rPr>
            <a:t> </a:t>
          </a:r>
          <a:endParaRPr lang="el-GR" sz="1800" b="1" kern="1200" dirty="0">
            <a:solidFill>
              <a:schemeClr val="accent2">
                <a:lumMod val="50000"/>
              </a:schemeClr>
            </a:solidFill>
            <a:latin typeface="+mn-lt"/>
            <a:ea typeface="+mn-ea"/>
            <a:cs typeface="+mn-cs"/>
          </a:endParaRPr>
        </a:p>
      </dgm:t>
    </dgm:pt>
    <dgm:pt modelId="{23DC97E7-3E8B-481A-8C61-59F7C5EDBD73}" type="parTrans" cxnId="{1CBE5889-B790-480D-8B97-FA70F95978D9}">
      <dgm:prSet/>
      <dgm:spPr>
        <a:solidFill>
          <a:schemeClr val="accent1"/>
        </a:solidFill>
        <a:ln>
          <a:solidFill>
            <a:schemeClr val="accent2">
              <a:lumMod val="50000"/>
            </a:schemeClr>
          </a:solidFill>
        </a:ln>
      </dgm:spPr>
      <dgm:t>
        <a:bodyPr/>
        <a:lstStyle/>
        <a:p>
          <a:endParaRPr lang="el-GR"/>
        </a:p>
      </dgm:t>
    </dgm:pt>
    <dgm:pt modelId="{86FB1F96-D53C-42E5-86A4-932D7DCBCDF9}" type="sibTrans" cxnId="{1CBE5889-B790-480D-8B97-FA70F95978D9}">
      <dgm:prSet/>
      <dgm:spPr/>
      <dgm:t>
        <a:bodyPr/>
        <a:lstStyle/>
        <a:p>
          <a:endParaRPr lang="el-GR"/>
        </a:p>
      </dgm:t>
    </dgm:pt>
    <dgm:pt modelId="{9D800443-B9EE-46AF-A2FC-D3E348EBD9B7}">
      <dgm:prSet phldrT="[Κείμενο]" custT="1"/>
      <dgm:spPr>
        <a:solidFill>
          <a:schemeClr val="accent5">
            <a:alpha val="90000"/>
          </a:schemeClr>
        </a:solidFill>
        <a:ln>
          <a:solidFill>
            <a:schemeClr val="accent2">
              <a:lumMod val="50000"/>
            </a:schemeClr>
          </a:solidFill>
        </a:ln>
      </dgm:spPr>
      <dgm:t>
        <a:bodyPr/>
        <a:lstStyle/>
        <a:p>
          <a:pPr marL="0" indent="0" algn="ctr"/>
          <a:r>
            <a:rPr lang="el-GR" sz="1800" b="1" kern="1200" dirty="0" smtClean="0">
              <a:solidFill>
                <a:schemeClr val="accent2">
                  <a:lumMod val="50000"/>
                </a:schemeClr>
              </a:solidFill>
              <a:latin typeface="+mn-lt"/>
              <a:ea typeface="+mn-ea"/>
              <a:cs typeface="+mn-cs"/>
            </a:rPr>
            <a:t>Η συσκευή καταγράφει τη θέση του οχήματος από τη στιγμή που ξεκινάει και ανά δευτερόλεπτο ή ανά 10 μέτρα</a:t>
          </a:r>
          <a:endParaRPr lang="el-GR" sz="1800" b="1" kern="1200" dirty="0">
            <a:solidFill>
              <a:schemeClr val="accent2">
                <a:lumMod val="50000"/>
              </a:schemeClr>
            </a:solidFill>
            <a:latin typeface="+mn-lt"/>
            <a:ea typeface="+mn-ea"/>
            <a:cs typeface="+mn-cs"/>
          </a:endParaRPr>
        </a:p>
      </dgm:t>
    </dgm:pt>
    <dgm:pt modelId="{C0EDF99F-2BBF-4FF8-AA02-633ACB6EB2FB}" type="parTrans" cxnId="{C20D114D-94F3-42B6-822D-72B517E40CFD}">
      <dgm:prSet/>
      <dgm:spPr>
        <a:ln>
          <a:solidFill>
            <a:schemeClr val="accent2">
              <a:lumMod val="50000"/>
            </a:schemeClr>
          </a:solidFill>
        </a:ln>
      </dgm:spPr>
      <dgm:t>
        <a:bodyPr/>
        <a:lstStyle/>
        <a:p>
          <a:endParaRPr lang="el-GR"/>
        </a:p>
      </dgm:t>
    </dgm:pt>
    <dgm:pt modelId="{D731AC83-F377-4781-A8B3-AF760E9C26F7}" type="sibTrans" cxnId="{C20D114D-94F3-42B6-822D-72B517E40CFD}">
      <dgm:prSet/>
      <dgm:spPr/>
      <dgm:t>
        <a:bodyPr/>
        <a:lstStyle/>
        <a:p>
          <a:endParaRPr lang="el-GR"/>
        </a:p>
      </dgm:t>
    </dgm:pt>
    <dgm:pt modelId="{6C8BCF17-80CE-49F6-9A67-EE18CCF3E784}">
      <dgm:prSet phldrT="[Κείμενο]" custT="1"/>
      <dgm:spPr>
        <a:solidFill>
          <a:schemeClr val="accent5">
            <a:alpha val="90000"/>
          </a:schemeClr>
        </a:solidFill>
        <a:ln>
          <a:solidFill>
            <a:schemeClr val="accent2">
              <a:lumMod val="50000"/>
            </a:schemeClr>
          </a:solidFill>
        </a:ln>
      </dgm:spPr>
      <dgm:t>
        <a:bodyPr/>
        <a:lstStyle/>
        <a:p>
          <a:r>
            <a:rPr lang="el-GR" sz="1800" b="1" kern="1200" dirty="0" smtClean="0">
              <a:solidFill>
                <a:schemeClr val="accent2">
                  <a:lumMod val="50000"/>
                </a:schemeClr>
              </a:solidFill>
              <a:latin typeface="+mn-lt"/>
              <a:ea typeface="+mn-ea"/>
              <a:cs typeface="+mn-cs"/>
            </a:rPr>
            <a:t>Για την αποτύπωση των στάσεων, ο χειριστής πατά ένα κουμπί και το στίγμα καταγράφεται ως στάση  </a:t>
          </a:r>
          <a:endParaRPr lang="el-GR" sz="1800" b="1" kern="1200" dirty="0">
            <a:solidFill>
              <a:schemeClr val="accent2">
                <a:lumMod val="50000"/>
              </a:schemeClr>
            </a:solidFill>
            <a:latin typeface="+mn-lt"/>
            <a:ea typeface="+mn-ea"/>
            <a:cs typeface="+mn-cs"/>
          </a:endParaRPr>
        </a:p>
      </dgm:t>
    </dgm:pt>
    <dgm:pt modelId="{DFB1614A-9D70-400E-B1E7-0A57DA92FEDA}" type="parTrans" cxnId="{2C33C8B6-2D17-41D1-BA82-0FA228EBB1E0}">
      <dgm:prSet/>
      <dgm:spPr>
        <a:ln>
          <a:solidFill>
            <a:schemeClr val="accent2">
              <a:lumMod val="50000"/>
            </a:schemeClr>
          </a:solidFill>
        </a:ln>
      </dgm:spPr>
      <dgm:t>
        <a:bodyPr/>
        <a:lstStyle/>
        <a:p>
          <a:endParaRPr lang="el-GR"/>
        </a:p>
      </dgm:t>
    </dgm:pt>
    <dgm:pt modelId="{4E51DEE3-118A-432A-9869-34FE2625E2E5}" type="sibTrans" cxnId="{2C33C8B6-2D17-41D1-BA82-0FA228EBB1E0}">
      <dgm:prSet/>
      <dgm:spPr/>
      <dgm:t>
        <a:bodyPr/>
        <a:lstStyle/>
        <a:p>
          <a:endParaRPr lang="el-GR"/>
        </a:p>
      </dgm:t>
    </dgm:pt>
    <dgm:pt modelId="{6F1929EB-B991-49B1-9C56-96527EC56541}">
      <dgm:prSet phldrT="[Κείμενο]" custT="1"/>
      <dgm:spPr>
        <a:solidFill>
          <a:schemeClr val="accent5">
            <a:alpha val="90000"/>
          </a:schemeClr>
        </a:solidFill>
        <a:ln>
          <a:solidFill>
            <a:schemeClr val="accent2">
              <a:lumMod val="50000"/>
            </a:schemeClr>
          </a:solidFill>
        </a:ln>
      </dgm:spPr>
      <dgm:t>
        <a:bodyPr/>
        <a:lstStyle/>
        <a:p>
          <a:r>
            <a:rPr lang="el-GR" sz="1800" b="1" kern="1200" dirty="0" smtClean="0">
              <a:solidFill>
                <a:schemeClr val="accent2">
                  <a:lumMod val="50000"/>
                </a:schemeClr>
              </a:solidFill>
              <a:latin typeface="+mn-lt"/>
              <a:ea typeface="+mn-ea"/>
              <a:cs typeface="+mn-cs"/>
            </a:rPr>
            <a:t>Στη συνέχεια μπορεί να προσθέσει όνομα στάσης και αριθμό μαθητών που αποβιβάζονται/επιβιβάζονται</a:t>
          </a:r>
          <a:endParaRPr lang="el-GR" sz="1800" b="1" kern="1200" dirty="0">
            <a:solidFill>
              <a:schemeClr val="accent2">
                <a:lumMod val="50000"/>
              </a:schemeClr>
            </a:solidFill>
            <a:latin typeface="+mn-lt"/>
            <a:ea typeface="+mn-ea"/>
            <a:cs typeface="+mn-cs"/>
          </a:endParaRPr>
        </a:p>
      </dgm:t>
    </dgm:pt>
    <dgm:pt modelId="{E79B6250-95F8-4B98-9FB4-16668FBDDCA9}" type="parTrans" cxnId="{795ADD9D-6B9B-47BC-A208-E5A3FC9BC92B}">
      <dgm:prSet/>
      <dgm:spPr>
        <a:ln>
          <a:solidFill>
            <a:schemeClr val="accent2">
              <a:lumMod val="50000"/>
            </a:schemeClr>
          </a:solidFill>
        </a:ln>
      </dgm:spPr>
      <dgm:t>
        <a:bodyPr/>
        <a:lstStyle/>
        <a:p>
          <a:endParaRPr lang="en-US"/>
        </a:p>
      </dgm:t>
    </dgm:pt>
    <dgm:pt modelId="{FF93CBA2-CE01-4E62-AF82-FA71DF34AE29}" type="sibTrans" cxnId="{795ADD9D-6B9B-47BC-A208-E5A3FC9BC92B}">
      <dgm:prSet/>
      <dgm:spPr/>
      <dgm:t>
        <a:bodyPr/>
        <a:lstStyle/>
        <a:p>
          <a:endParaRPr lang="en-US"/>
        </a:p>
      </dgm:t>
    </dgm:pt>
    <dgm:pt modelId="{4611EA94-FDCF-4214-AC2B-D539237762A5}" type="pres">
      <dgm:prSet presAssocID="{27095DF9-3879-4998-9E08-C31FD13D5166}" presName="diagram" presStyleCnt="0">
        <dgm:presLayoutVars>
          <dgm:chPref val="1"/>
          <dgm:dir/>
          <dgm:animOne val="branch"/>
          <dgm:animLvl val="lvl"/>
          <dgm:resizeHandles/>
        </dgm:presLayoutVars>
      </dgm:prSet>
      <dgm:spPr/>
      <dgm:t>
        <a:bodyPr/>
        <a:lstStyle/>
        <a:p>
          <a:endParaRPr lang="el-GR"/>
        </a:p>
      </dgm:t>
    </dgm:pt>
    <dgm:pt modelId="{91ED0922-A457-4A6D-B5A2-FE9A2290F28A}" type="pres">
      <dgm:prSet presAssocID="{9545BF02-6381-46FE-8F27-8624D491AC60}" presName="root" presStyleCnt="0"/>
      <dgm:spPr/>
    </dgm:pt>
    <dgm:pt modelId="{45D00943-BA5F-4307-B940-8B13F38F0A58}" type="pres">
      <dgm:prSet presAssocID="{9545BF02-6381-46FE-8F27-8624D491AC60}" presName="rootComposite" presStyleCnt="0"/>
      <dgm:spPr/>
    </dgm:pt>
    <dgm:pt modelId="{98F6BB9D-FFA7-4F2A-BB1A-F2E69E733EB2}" type="pres">
      <dgm:prSet presAssocID="{9545BF02-6381-46FE-8F27-8624D491AC60}" presName="rootText" presStyleLbl="node1" presStyleIdx="0" presStyleCnt="1" custScaleX="173038" custScaleY="63503" custLinFactNeighborX="4876" custLinFactNeighborY="4748"/>
      <dgm:spPr/>
      <dgm:t>
        <a:bodyPr/>
        <a:lstStyle/>
        <a:p>
          <a:endParaRPr lang="el-GR"/>
        </a:p>
      </dgm:t>
    </dgm:pt>
    <dgm:pt modelId="{3E2AE974-93E7-4B35-8189-8735A25D7D85}" type="pres">
      <dgm:prSet presAssocID="{9545BF02-6381-46FE-8F27-8624D491AC60}" presName="rootConnector" presStyleLbl="node1" presStyleIdx="0" presStyleCnt="1"/>
      <dgm:spPr/>
      <dgm:t>
        <a:bodyPr/>
        <a:lstStyle/>
        <a:p>
          <a:endParaRPr lang="el-GR"/>
        </a:p>
      </dgm:t>
    </dgm:pt>
    <dgm:pt modelId="{651C6FC5-77DF-47C7-BD5D-A973604AF910}" type="pres">
      <dgm:prSet presAssocID="{9545BF02-6381-46FE-8F27-8624D491AC60}" presName="childShape" presStyleCnt="0"/>
      <dgm:spPr/>
    </dgm:pt>
    <dgm:pt modelId="{9B39EDC9-6AF0-41B6-91B5-4F2C438BF0C4}" type="pres">
      <dgm:prSet presAssocID="{23DC97E7-3E8B-481A-8C61-59F7C5EDBD73}" presName="Name13" presStyleLbl="parChTrans1D2" presStyleIdx="0" presStyleCnt="4"/>
      <dgm:spPr/>
      <dgm:t>
        <a:bodyPr/>
        <a:lstStyle/>
        <a:p>
          <a:endParaRPr lang="el-GR"/>
        </a:p>
      </dgm:t>
    </dgm:pt>
    <dgm:pt modelId="{CA413FC6-125E-428A-92F8-7289D8D0569A}" type="pres">
      <dgm:prSet presAssocID="{F5DF2A44-0C5D-4BA5-A1FA-96B14B9894EE}" presName="childText" presStyleLbl="bgAcc1" presStyleIdx="0" presStyleCnt="4" custScaleX="341254" custScaleY="61098">
        <dgm:presLayoutVars>
          <dgm:bulletEnabled val="1"/>
        </dgm:presLayoutVars>
      </dgm:prSet>
      <dgm:spPr/>
      <dgm:t>
        <a:bodyPr/>
        <a:lstStyle/>
        <a:p>
          <a:endParaRPr lang="el-GR"/>
        </a:p>
      </dgm:t>
    </dgm:pt>
    <dgm:pt modelId="{651319EA-D0CA-4013-914D-1C69CB719058}" type="pres">
      <dgm:prSet presAssocID="{C0EDF99F-2BBF-4FF8-AA02-633ACB6EB2FB}" presName="Name13" presStyleLbl="parChTrans1D2" presStyleIdx="1" presStyleCnt="4"/>
      <dgm:spPr/>
      <dgm:t>
        <a:bodyPr/>
        <a:lstStyle/>
        <a:p>
          <a:endParaRPr lang="el-GR"/>
        </a:p>
      </dgm:t>
    </dgm:pt>
    <dgm:pt modelId="{E95F48AE-3559-4281-83F8-812DECD7E4C5}" type="pres">
      <dgm:prSet presAssocID="{9D800443-B9EE-46AF-A2FC-D3E348EBD9B7}" presName="childText" presStyleLbl="bgAcc1" presStyleIdx="1" presStyleCnt="4" custScaleX="340026" custScaleY="81390" custLinFactNeighborX="-1562" custLinFactNeighborY="-4449">
        <dgm:presLayoutVars>
          <dgm:bulletEnabled val="1"/>
        </dgm:presLayoutVars>
      </dgm:prSet>
      <dgm:spPr/>
      <dgm:t>
        <a:bodyPr/>
        <a:lstStyle/>
        <a:p>
          <a:endParaRPr lang="el-GR"/>
        </a:p>
      </dgm:t>
    </dgm:pt>
    <dgm:pt modelId="{C4DD5858-55EE-4147-B576-FE4E0ECB79E1}" type="pres">
      <dgm:prSet presAssocID="{DFB1614A-9D70-400E-B1E7-0A57DA92FEDA}" presName="Name13" presStyleLbl="parChTrans1D2" presStyleIdx="2" presStyleCnt="4"/>
      <dgm:spPr/>
      <dgm:t>
        <a:bodyPr/>
        <a:lstStyle/>
        <a:p>
          <a:endParaRPr lang="el-GR"/>
        </a:p>
      </dgm:t>
    </dgm:pt>
    <dgm:pt modelId="{BFFB265E-F237-45DF-BE47-15A49D8047BF}" type="pres">
      <dgm:prSet presAssocID="{6C8BCF17-80CE-49F6-9A67-EE18CCF3E784}" presName="childText" presStyleLbl="bgAcc1" presStyleIdx="2" presStyleCnt="4" custScaleX="337438" custScaleY="79497" custLinFactNeighborX="1485" custLinFactNeighborY="-12915">
        <dgm:presLayoutVars>
          <dgm:bulletEnabled val="1"/>
        </dgm:presLayoutVars>
      </dgm:prSet>
      <dgm:spPr/>
      <dgm:t>
        <a:bodyPr/>
        <a:lstStyle/>
        <a:p>
          <a:endParaRPr lang="el-GR"/>
        </a:p>
      </dgm:t>
    </dgm:pt>
    <dgm:pt modelId="{D81C77F3-5AA0-4AD8-8D17-4D29C8C7D46A}" type="pres">
      <dgm:prSet presAssocID="{E79B6250-95F8-4B98-9FB4-16668FBDDCA9}" presName="Name13" presStyleLbl="parChTrans1D2" presStyleIdx="3" presStyleCnt="4"/>
      <dgm:spPr/>
      <dgm:t>
        <a:bodyPr/>
        <a:lstStyle/>
        <a:p>
          <a:endParaRPr lang="en-US"/>
        </a:p>
      </dgm:t>
    </dgm:pt>
    <dgm:pt modelId="{8198CDE7-1FBC-4470-9D8D-C7FA50AF57CE}" type="pres">
      <dgm:prSet presAssocID="{6F1929EB-B991-49B1-9C56-96527EC56541}" presName="childText" presStyleLbl="bgAcc1" presStyleIdx="3" presStyleCnt="4" custScaleX="334419" custScaleY="83145" custLinFactNeighborX="1485" custLinFactNeighborY="-23711">
        <dgm:presLayoutVars>
          <dgm:bulletEnabled val="1"/>
        </dgm:presLayoutVars>
      </dgm:prSet>
      <dgm:spPr/>
      <dgm:t>
        <a:bodyPr/>
        <a:lstStyle/>
        <a:p>
          <a:endParaRPr lang="en-US"/>
        </a:p>
      </dgm:t>
    </dgm:pt>
  </dgm:ptLst>
  <dgm:cxnLst>
    <dgm:cxn modelId="{B9296747-908F-41B3-99C1-934727918F65}" type="presOf" srcId="{9545BF02-6381-46FE-8F27-8624D491AC60}" destId="{98F6BB9D-FFA7-4F2A-BB1A-F2E69E733EB2}" srcOrd="0" destOrd="0" presId="urn:microsoft.com/office/officeart/2005/8/layout/hierarchy3"/>
    <dgm:cxn modelId="{1AAF5F51-259A-409B-9E91-52CC605E7AFF}" type="presOf" srcId="{9D800443-B9EE-46AF-A2FC-D3E348EBD9B7}" destId="{E95F48AE-3559-4281-83F8-812DECD7E4C5}" srcOrd="0" destOrd="0" presId="urn:microsoft.com/office/officeart/2005/8/layout/hierarchy3"/>
    <dgm:cxn modelId="{EFFB8E02-B5D4-416A-AE0E-98627E503054}" type="presOf" srcId="{9545BF02-6381-46FE-8F27-8624D491AC60}" destId="{3E2AE974-93E7-4B35-8189-8735A25D7D85}" srcOrd="1" destOrd="0" presId="urn:microsoft.com/office/officeart/2005/8/layout/hierarchy3"/>
    <dgm:cxn modelId="{1CBE5889-B790-480D-8B97-FA70F95978D9}" srcId="{9545BF02-6381-46FE-8F27-8624D491AC60}" destId="{F5DF2A44-0C5D-4BA5-A1FA-96B14B9894EE}" srcOrd="0" destOrd="0" parTransId="{23DC97E7-3E8B-481A-8C61-59F7C5EDBD73}" sibTransId="{86FB1F96-D53C-42E5-86A4-932D7DCBCDF9}"/>
    <dgm:cxn modelId="{928DA12D-D9F0-4570-8ACD-3B8E2545E15A}" srcId="{27095DF9-3879-4998-9E08-C31FD13D5166}" destId="{9545BF02-6381-46FE-8F27-8624D491AC60}" srcOrd="0" destOrd="0" parTransId="{93ABD457-80F8-4FD6-B296-6A95F194C1E6}" sibTransId="{FA0B18B1-985A-4355-AC91-07114D77EB77}"/>
    <dgm:cxn modelId="{C20D114D-94F3-42B6-822D-72B517E40CFD}" srcId="{9545BF02-6381-46FE-8F27-8624D491AC60}" destId="{9D800443-B9EE-46AF-A2FC-D3E348EBD9B7}" srcOrd="1" destOrd="0" parTransId="{C0EDF99F-2BBF-4FF8-AA02-633ACB6EB2FB}" sibTransId="{D731AC83-F377-4781-A8B3-AF760E9C26F7}"/>
    <dgm:cxn modelId="{795ADD9D-6B9B-47BC-A208-E5A3FC9BC92B}" srcId="{9545BF02-6381-46FE-8F27-8624D491AC60}" destId="{6F1929EB-B991-49B1-9C56-96527EC56541}" srcOrd="3" destOrd="0" parTransId="{E79B6250-95F8-4B98-9FB4-16668FBDDCA9}" sibTransId="{FF93CBA2-CE01-4E62-AF82-FA71DF34AE29}"/>
    <dgm:cxn modelId="{53610349-0BEF-4158-9261-4468C3972C58}" type="presOf" srcId="{6C8BCF17-80CE-49F6-9A67-EE18CCF3E784}" destId="{BFFB265E-F237-45DF-BE47-15A49D8047BF}" srcOrd="0" destOrd="0" presId="urn:microsoft.com/office/officeart/2005/8/layout/hierarchy3"/>
    <dgm:cxn modelId="{D35FA066-3172-4FBC-8CF2-1A3FE537A4CF}" type="presOf" srcId="{DFB1614A-9D70-400E-B1E7-0A57DA92FEDA}" destId="{C4DD5858-55EE-4147-B576-FE4E0ECB79E1}" srcOrd="0" destOrd="0" presId="urn:microsoft.com/office/officeart/2005/8/layout/hierarchy3"/>
    <dgm:cxn modelId="{772BFF86-4C10-40C3-86C0-20AC31B5C951}" type="presOf" srcId="{F5DF2A44-0C5D-4BA5-A1FA-96B14B9894EE}" destId="{CA413FC6-125E-428A-92F8-7289D8D0569A}" srcOrd="0" destOrd="0" presId="urn:microsoft.com/office/officeart/2005/8/layout/hierarchy3"/>
    <dgm:cxn modelId="{2C33C8B6-2D17-41D1-BA82-0FA228EBB1E0}" srcId="{9545BF02-6381-46FE-8F27-8624D491AC60}" destId="{6C8BCF17-80CE-49F6-9A67-EE18CCF3E784}" srcOrd="2" destOrd="0" parTransId="{DFB1614A-9D70-400E-B1E7-0A57DA92FEDA}" sibTransId="{4E51DEE3-118A-432A-9869-34FE2625E2E5}"/>
    <dgm:cxn modelId="{5E20240D-5A9E-4B2C-8957-3A535EB978A0}" type="presOf" srcId="{C0EDF99F-2BBF-4FF8-AA02-633ACB6EB2FB}" destId="{651319EA-D0CA-4013-914D-1C69CB719058}" srcOrd="0" destOrd="0" presId="urn:microsoft.com/office/officeart/2005/8/layout/hierarchy3"/>
    <dgm:cxn modelId="{CB286609-DEEC-44B5-AC6A-8B560F232EEE}" type="presOf" srcId="{23DC97E7-3E8B-481A-8C61-59F7C5EDBD73}" destId="{9B39EDC9-6AF0-41B6-91B5-4F2C438BF0C4}" srcOrd="0" destOrd="0" presId="urn:microsoft.com/office/officeart/2005/8/layout/hierarchy3"/>
    <dgm:cxn modelId="{5BDC044C-E877-418E-B07F-F8D5D1E2F625}" type="presOf" srcId="{E79B6250-95F8-4B98-9FB4-16668FBDDCA9}" destId="{D81C77F3-5AA0-4AD8-8D17-4D29C8C7D46A}" srcOrd="0" destOrd="0" presId="urn:microsoft.com/office/officeart/2005/8/layout/hierarchy3"/>
    <dgm:cxn modelId="{0BFE6A86-B545-4551-8A16-0717106F06DC}" type="presOf" srcId="{27095DF9-3879-4998-9E08-C31FD13D5166}" destId="{4611EA94-FDCF-4214-AC2B-D539237762A5}" srcOrd="0" destOrd="0" presId="urn:microsoft.com/office/officeart/2005/8/layout/hierarchy3"/>
    <dgm:cxn modelId="{A921368A-EC88-4443-896C-0FA82BE49CB8}" type="presOf" srcId="{6F1929EB-B991-49B1-9C56-96527EC56541}" destId="{8198CDE7-1FBC-4470-9D8D-C7FA50AF57CE}" srcOrd="0" destOrd="0" presId="urn:microsoft.com/office/officeart/2005/8/layout/hierarchy3"/>
    <dgm:cxn modelId="{4DD54F1D-925A-40D6-A370-509EC649093F}" type="presParOf" srcId="{4611EA94-FDCF-4214-AC2B-D539237762A5}" destId="{91ED0922-A457-4A6D-B5A2-FE9A2290F28A}" srcOrd="0" destOrd="0" presId="urn:microsoft.com/office/officeart/2005/8/layout/hierarchy3"/>
    <dgm:cxn modelId="{5F54EC6E-DACB-4971-90EE-20E14A7E8FE3}" type="presParOf" srcId="{91ED0922-A457-4A6D-B5A2-FE9A2290F28A}" destId="{45D00943-BA5F-4307-B940-8B13F38F0A58}" srcOrd="0" destOrd="0" presId="urn:microsoft.com/office/officeart/2005/8/layout/hierarchy3"/>
    <dgm:cxn modelId="{F3FA5CC2-1C6F-4280-A5DA-F08E1DD51686}" type="presParOf" srcId="{45D00943-BA5F-4307-B940-8B13F38F0A58}" destId="{98F6BB9D-FFA7-4F2A-BB1A-F2E69E733EB2}" srcOrd="0" destOrd="0" presId="urn:microsoft.com/office/officeart/2005/8/layout/hierarchy3"/>
    <dgm:cxn modelId="{5B10BF6C-EF36-4973-B3D8-F9E91BD9F6CE}" type="presParOf" srcId="{45D00943-BA5F-4307-B940-8B13F38F0A58}" destId="{3E2AE974-93E7-4B35-8189-8735A25D7D85}" srcOrd="1" destOrd="0" presId="urn:microsoft.com/office/officeart/2005/8/layout/hierarchy3"/>
    <dgm:cxn modelId="{A3C19B3E-5AEB-4B9E-8588-4822E043FD92}" type="presParOf" srcId="{91ED0922-A457-4A6D-B5A2-FE9A2290F28A}" destId="{651C6FC5-77DF-47C7-BD5D-A973604AF910}" srcOrd="1" destOrd="0" presId="urn:microsoft.com/office/officeart/2005/8/layout/hierarchy3"/>
    <dgm:cxn modelId="{6F658CB3-4A1E-47BB-9797-EF6AD752A630}" type="presParOf" srcId="{651C6FC5-77DF-47C7-BD5D-A973604AF910}" destId="{9B39EDC9-6AF0-41B6-91B5-4F2C438BF0C4}" srcOrd="0" destOrd="0" presId="urn:microsoft.com/office/officeart/2005/8/layout/hierarchy3"/>
    <dgm:cxn modelId="{F5B4208E-5752-4217-A602-27FDA074D7E3}" type="presParOf" srcId="{651C6FC5-77DF-47C7-BD5D-A973604AF910}" destId="{CA413FC6-125E-428A-92F8-7289D8D0569A}" srcOrd="1" destOrd="0" presId="urn:microsoft.com/office/officeart/2005/8/layout/hierarchy3"/>
    <dgm:cxn modelId="{6EFF21A0-2639-4AF0-A71E-886B6E8743E9}" type="presParOf" srcId="{651C6FC5-77DF-47C7-BD5D-A973604AF910}" destId="{651319EA-D0CA-4013-914D-1C69CB719058}" srcOrd="2" destOrd="0" presId="urn:microsoft.com/office/officeart/2005/8/layout/hierarchy3"/>
    <dgm:cxn modelId="{1DF71A22-2FD6-4C25-9C60-6E73D7AC1DEF}" type="presParOf" srcId="{651C6FC5-77DF-47C7-BD5D-A973604AF910}" destId="{E95F48AE-3559-4281-83F8-812DECD7E4C5}" srcOrd="3" destOrd="0" presId="urn:microsoft.com/office/officeart/2005/8/layout/hierarchy3"/>
    <dgm:cxn modelId="{0752F7C4-1DDE-4D72-A3CF-E8357F9CCD21}" type="presParOf" srcId="{651C6FC5-77DF-47C7-BD5D-A973604AF910}" destId="{C4DD5858-55EE-4147-B576-FE4E0ECB79E1}" srcOrd="4" destOrd="0" presId="urn:microsoft.com/office/officeart/2005/8/layout/hierarchy3"/>
    <dgm:cxn modelId="{BCCE1560-87E4-4360-A90B-BF3163BA6DB3}" type="presParOf" srcId="{651C6FC5-77DF-47C7-BD5D-A973604AF910}" destId="{BFFB265E-F237-45DF-BE47-15A49D8047BF}" srcOrd="5" destOrd="0" presId="urn:microsoft.com/office/officeart/2005/8/layout/hierarchy3"/>
    <dgm:cxn modelId="{EE5475CB-83DB-498A-A02A-3D01DB515303}" type="presParOf" srcId="{651C6FC5-77DF-47C7-BD5D-A973604AF910}" destId="{D81C77F3-5AA0-4AD8-8D17-4D29C8C7D46A}" srcOrd="6" destOrd="0" presId="urn:microsoft.com/office/officeart/2005/8/layout/hierarchy3"/>
    <dgm:cxn modelId="{4CA1B789-882B-428E-B61D-2AA59D326CED}" type="presParOf" srcId="{651C6FC5-77DF-47C7-BD5D-A973604AF910}" destId="{8198CDE7-1FBC-4470-9D8D-C7FA50AF57CE}" srcOrd="7"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612DE-CC2A-4C9B-8B67-50C039441120}" type="doc">
      <dgm:prSet loTypeId="urn:microsoft.com/office/officeart/2005/8/layout/hierarchy4" loCatId="hierarchy" qsTypeId="urn:microsoft.com/office/officeart/2005/8/quickstyle/simple3" qsCatId="simple" csTypeId="urn:microsoft.com/office/officeart/2005/8/colors/colorful3" csCatId="colorful" phldr="1"/>
      <dgm:spPr/>
      <dgm:t>
        <a:bodyPr/>
        <a:lstStyle/>
        <a:p>
          <a:endParaRPr lang="el-GR"/>
        </a:p>
      </dgm:t>
    </dgm:pt>
    <dgm:pt modelId="{2165C6D8-0A55-49C3-9166-D4725C61576D}">
      <dgm:prSet phldrT="[Κείμενο]" custT="1"/>
      <dgm:spPr/>
      <dgm:t>
        <a:bodyPr/>
        <a:lstStyle/>
        <a:p>
          <a:r>
            <a:rPr lang="el-GR" sz="2400" b="1" kern="1200" dirty="0" smtClean="0">
              <a:solidFill>
                <a:srgbClr val="990033"/>
              </a:solidFill>
              <a:latin typeface="Cambria" pitchFamily="18" charset="0"/>
              <a:ea typeface="+mn-ea"/>
              <a:cs typeface="+mn-cs"/>
            </a:rPr>
            <a:t>Όνομα δρομολογίου</a:t>
          </a:r>
          <a:endParaRPr lang="el-GR" sz="2400" b="1" kern="1200" dirty="0">
            <a:solidFill>
              <a:srgbClr val="990033"/>
            </a:solidFill>
            <a:latin typeface="Cambria" pitchFamily="18" charset="0"/>
            <a:ea typeface="+mn-ea"/>
            <a:cs typeface="+mn-cs"/>
          </a:endParaRPr>
        </a:p>
      </dgm:t>
    </dgm:pt>
    <dgm:pt modelId="{7FA3DFC0-1E00-43D0-AD9A-8F495DAFA6E6}" type="parTrans" cxnId="{DBF4ADE6-4E3B-44F1-8B20-27B6532C64F5}">
      <dgm:prSet/>
      <dgm:spPr/>
      <dgm:t>
        <a:bodyPr/>
        <a:lstStyle/>
        <a:p>
          <a:endParaRPr lang="el-GR"/>
        </a:p>
      </dgm:t>
    </dgm:pt>
    <dgm:pt modelId="{93E53F88-9850-4E35-98A8-542749190A2F}" type="sibTrans" cxnId="{DBF4ADE6-4E3B-44F1-8B20-27B6532C64F5}">
      <dgm:prSet/>
      <dgm:spPr/>
      <dgm:t>
        <a:bodyPr/>
        <a:lstStyle/>
        <a:p>
          <a:endParaRPr lang="el-GR"/>
        </a:p>
      </dgm:t>
    </dgm:pt>
    <dgm:pt modelId="{69AAF53F-00FB-422C-902D-04290BA45EE8}">
      <dgm:prSet phldrT="[Κείμενο]" custT="1"/>
      <dgm:spPr/>
      <dgm:t>
        <a:bodyPr/>
        <a:lstStyle/>
        <a:p>
          <a:pPr>
            <a:spcAft>
              <a:spcPts val="0"/>
            </a:spcAft>
          </a:pPr>
          <a:r>
            <a:rPr lang="el-GR" sz="2400" b="1" kern="1200" dirty="0" smtClean="0">
              <a:solidFill>
                <a:srgbClr val="990033"/>
              </a:solidFill>
              <a:latin typeface="Cambria" pitchFamily="18" charset="0"/>
              <a:ea typeface="+mn-ea"/>
              <a:cs typeface="+mn-cs"/>
            </a:rPr>
            <a:t>Σημείο εντοπισμού (</a:t>
          </a:r>
          <a:r>
            <a:rPr lang="en-US" sz="2400" b="1" kern="1200" dirty="0" smtClean="0">
              <a:solidFill>
                <a:srgbClr val="990033"/>
              </a:solidFill>
              <a:latin typeface="Cambria" pitchFamily="18" charset="0"/>
              <a:ea typeface="+mn-ea"/>
              <a:cs typeface="+mn-cs"/>
            </a:rPr>
            <a:t>Lat, Long)</a:t>
          </a:r>
          <a:endParaRPr lang="el-GR" sz="2400" b="1" kern="1200" dirty="0">
            <a:solidFill>
              <a:srgbClr val="990033"/>
            </a:solidFill>
            <a:latin typeface="Cambria" pitchFamily="18" charset="0"/>
            <a:ea typeface="+mn-ea"/>
            <a:cs typeface="+mn-cs"/>
          </a:endParaRPr>
        </a:p>
      </dgm:t>
    </dgm:pt>
    <dgm:pt modelId="{6E5F6B04-308D-4437-923D-DE87055B5BED}" type="parTrans" cxnId="{46E56235-0B48-4838-9AD8-E1AEF04484D7}">
      <dgm:prSet/>
      <dgm:spPr/>
      <dgm:t>
        <a:bodyPr/>
        <a:lstStyle/>
        <a:p>
          <a:endParaRPr lang="el-GR"/>
        </a:p>
      </dgm:t>
    </dgm:pt>
    <dgm:pt modelId="{58A2A1A7-3D7F-4A06-8C6D-0BFEE5329F94}" type="sibTrans" cxnId="{46E56235-0B48-4838-9AD8-E1AEF04484D7}">
      <dgm:prSet/>
      <dgm:spPr/>
      <dgm:t>
        <a:bodyPr/>
        <a:lstStyle/>
        <a:p>
          <a:endParaRPr lang="el-GR"/>
        </a:p>
      </dgm:t>
    </dgm:pt>
    <dgm:pt modelId="{98EA4D77-200E-4655-84C6-88E1281C7F26}">
      <dgm:prSet phldrT="[Κείμενο]" custT="1"/>
      <dgm:spPr/>
      <dgm:t>
        <a:bodyPr/>
        <a:lstStyle/>
        <a:p>
          <a:r>
            <a:rPr lang="el-GR" sz="2400" b="1" kern="1200" dirty="0" smtClean="0">
              <a:solidFill>
                <a:srgbClr val="990033"/>
              </a:solidFill>
              <a:latin typeface="Cambria" pitchFamily="18" charset="0"/>
              <a:ea typeface="+mn-ea"/>
              <a:cs typeface="+mn-cs"/>
            </a:rPr>
            <a:t>Υψόμετρο</a:t>
          </a:r>
          <a:endParaRPr lang="el-GR" sz="2400" b="1" kern="1200" dirty="0">
            <a:solidFill>
              <a:srgbClr val="990033"/>
            </a:solidFill>
            <a:latin typeface="Cambria" pitchFamily="18" charset="0"/>
            <a:ea typeface="+mn-ea"/>
            <a:cs typeface="+mn-cs"/>
          </a:endParaRPr>
        </a:p>
      </dgm:t>
    </dgm:pt>
    <dgm:pt modelId="{6C675601-F018-4A29-9900-FB4CF8051E6D}" type="parTrans" cxnId="{AF271523-CC1D-494C-BC4E-3C46532A53DE}">
      <dgm:prSet/>
      <dgm:spPr/>
      <dgm:t>
        <a:bodyPr/>
        <a:lstStyle/>
        <a:p>
          <a:endParaRPr lang="en-US"/>
        </a:p>
      </dgm:t>
    </dgm:pt>
    <dgm:pt modelId="{EBBC56A7-C291-4B69-A947-0332B93E15E0}" type="sibTrans" cxnId="{AF271523-CC1D-494C-BC4E-3C46532A53DE}">
      <dgm:prSet/>
      <dgm:spPr/>
      <dgm:t>
        <a:bodyPr/>
        <a:lstStyle/>
        <a:p>
          <a:endParaRPr lang="en-US"/>
        </a:p>
      </dgm:t>
    </dgm:pt>
    <dgm:pt modelId="{75D1302B-28A0-470F-BA7B-02B4666620B0}">
      <dgm:prSet phldrT="[Κείμενο]" custT="1"/>
      <dgm:spPr/>
      <dgm:t>
        <a:bodyPr/>
        <a:lstStyle/>
        <a:p>
          <a:r>
            <a:rPr lang="el-GR" sz="2400" b="1" kern="1200" dirty="0" smtClean="0">
              <a:solidFill>
                <a:srgbClr val="990033"/>
              </a:solidFill>
              <a:latin typeface="Cambria" pitchFamily="18" charset="0"/>
              <a:ea typeface="+mn-ea"/>
              <a:cs typeface="+mn-cs"/>
            </a:rPr>
            <a:t>Ταχύτητα</a:t>
          </a:r>
          <a:endParaRPr lang="el-GR" sz="2400" b="1" kern="1200" dirty="0">
            <a:solidFill>
              <a:srgbClr val="990033"/>
            </a:solidFill>
            <a:latin typeface="Cambria" pitchFamily="18" charset="0"/>
            <a:ea typeface="+mn-ea"/>
            <a:cs typeface="+mn-cs"/>
          </a:endParaRPr>
        </a:p>
      </dgm:t>
    </dgm:pt>
    <dgm:pt modelId="{D05690C8-1837-45B4-B965-3924D6435488}" type="parTrans" cxnId="{C9198FDD-1EB2-4557-B9D9-3377AFE69451}">
      <dgm:prSet/>
      <dgm:spPr/>
      <dgm:t>
        <a:bodyPr/>
        <a:lstStyle/>
        <a:p>
          <a:endParaRPr lang="el-GR"/>
        </a:p>
      </dgm:t>
    </dgm:pt>
    <dgm:pt modelId="{E8FF3E84-E59E-475B-8214-E8D068DD1077}" type="sibTrans" cxnId="{C9198FDD-1EB2-4557-B9D9-3377AFE69451}">
      <dgm:prSet/>
      <dgm:spPr/>
      <dgm:t>
        <a:bodyPr/>
        <a:lstStyle/>
        <a:p>
          <a:endParaRPr lang="el-GR"/>
        </a:p>
      </dgm:t>
    </dgm:pt>
    <dgm:pt modelId="{15BF9D73-0243-4F4F-9970-2052F91583D9}" type="pres">
      <dgm:prSet presAssocID="{C66612DE-CC2A-4C9B-8B67-50C039441120}" presName="Name0" presStyleCnt="0">
        <dgm:presLayoutVars>
          <dgm:chPref val="1"/>
          <dgm:dir/>
          <dgm:animOne val="branch"/>
          <dgm:animLvl val="lvl"/>
          <dgm:resizeHandles/>
        </dgm:presLayoutVars>
      </dgm:prSet>
      <dgm:spPr/>
      <dgm:t>
        <a:bodyPr/>
        <a:lstStyle/>
        <a:p>
          <a:endParaRPr lang="el-GR"/>
        </a:p>
      </dgm:t>
    </dgm:pt>
    <dgm:pt modelId="{A7EF983E-4EB8-4A26-A216-FB7D46689B70}" type="pres">
      <dgm:prSet presAssocID="{2165C6D8-0A55-49C3-9166-D4725C61576D}" presName="vertOne" presStyleCnt="0"/>
      <dgm:spPr/>
    </dgm:pt>
    <dgm:pt modelId="{15A26BAF-E98C-4F4A-93FA-749B3A15E7A4}" type="pres">
      <dgm:prSet presAssocID="{2165C6D8-0A55-49C3-9166-D4725C61576D}" presName="txOne" presStyleLbl="node0" presStyleIdx="0" presStyleCnt="1">
        <dgm:presLayoutVars>
          <dgm:chPref val="3"/>
        </dgm:presLayoutVars>
      </dgm:prSet>
      <dgm:spPr/>
      <dgm:t>
        <a:bodyPr/>
        <a:lstStyle/>
        <a:p>
          <a:endParaRPr lang="el-GR"/>
        </a:p>
      </dgm:t>
    </dgm:pt>
    <dgm:pt modelId="{87FAD151-5C98-4F59-A922-B649984F9ADE}" type="pres">
      <dgm:prSet presAssocID="{2165C6D8-0A55-49C3-9166-D4725C61576D}" presName="parTransOne" presStyleCnt="0"/>
      <dgm:spPr/>
    </dgm:pt>
    <dgm:pt modelId="{84BE57E7-BB46-4663-8C9D-29B1AA480227}" type="pres">
      <dgm:prSet presAssocID="{2165C6D8-0A55-49C3-9166-D4725C61576D}" presName="horzOne" presStyleCnt="0"/>
      <dgm:spPr/>
    </dgm:pt>
    <dgm:pt modelId="{88EA9BB1-2360-43EB-BEFF-6489685600B1}" type="pres">
      <dgm:prSet presAssocID="{69AAF53F-00FB-422C-902D-04290BA45EE8}" presName="vertTwo" presStyleCnt="0"/>
      <dgm:spPr/>
    </dgm:pt>
    <dgm:pt modelId="{CE1D77DB-91AD-4472-BCA2-58994A659C54}" type="pres">
      <dgm:prSet presAssocID="{69AAF53F-00FB-422C-902D-04290BA45EE8}" presName="txTwo" presStyleLbl="node2" presStyleIdx="0" presStyleCnt="3" custScaleX="75540">
        <dgm:presLayoutVars>
          <dgm:chPref val="3"/>
        </dgm:presLayoutVars>
      </dgm:prSet>
      <dgm:spPr/>
      <dgm:t>
        <a:bodyPr/>
        <a:lstStyle/>
        <a:p>
          <a:endParaRPr lang="el-GR"/>
        </a:p>
      </dgm:t>
    </dgm:pt>
    <dgm:pt modelId="{EF581FD5-594B-4EC3-8D1D-3487D08F0DFA}" type="pres">
      <dgm:prSet presAssocID="{69AAF53F-00FB-422C-902D-04290BA45EE8}" presName="horzTwo" presStyleCnt="0"/>
      <dgm:spPr/>
    </dgm:pt>
    <dgm:pt modelId="{B7533E00-B37C-464A-A13D-63AD842B768F}" type="pres">
      <dgm:prSet presAssocID="{58A2A1A7-3D7F-4A06-8C6D-0BFEE5329F94}" presName="sibSpaceTwo" presStyleCnt="0"/>
      <dgm:spPr/>
    </dgm:pt>
    <dgm:pt modelId="{F6C6420E-BF73-4A6B-AB10-16B6B531FDCA}" type="pres">
      <dgm:prSet presAssocID="{98EA4D77-200E-4655-84C6-88E1281C7F26}" presName="vertTwo" presStyleCnt="0"/>
      <dgm:spPr/>
    </dgm:pt>
    <dgm:pt modelId="{7524D87F-DE81-40BD-82A6-8C9958A54477}" type="pres">
      <dgm:prSet presAssocID="{98EA4D77-200E-4655-84C6-88E1281C7F26}" presName="txTwo" presStyleLbl="node2" presStyleIdx="1" presStyleCnt="3" custScaleX="48723">
        <dgm:presLayoutVars>
          <dgm:chPref val="3"/>
        </dgm:presLayoutVars>
      </dgm:prSet>
      <dgm:spPr/>
      <dgm:t>
        <a:bodyPr/>
        <a:lstStyle/>
        <a:p>
          <a:endParaRPr lang="en-US"/>
        </a:p>
      </dgm:t>
    </dgm:pt>
    <dgm:pt modelId="{AFA40906-D8B8-47E0-8B97-681C68E6383C}" type="pres">
      <dgm:prSet presAssocID="{98EA4D77-200E-4655-84C6-88E1281C7F26}" presName="horzTwo" presStyleCnt="0"/>
      <dgm:spPr/>
    </dgm:pt>
    <dgm:pt modelId="{1A9FC2E8-DDF1-436E-BF6C-7E8A545F953F}" type="pres">
      <dgm:prSet presAssocID="{EBBC56A7-C291-4B69-A947-0332B93E15E0}" presName="sibSpaceTwo" presStyleCnt="0"/>
      <dgm:spPr/>
    </dgm:pt>
    <dgm:pt modelId="{799A727A-57E1-4469-A673-2509DD23CB5A}" type="pres">
      <dgm:prSet presAssocID="{75D1302B-28A0-470F-BA7B-02B4666620B0}" presName="vertTwo" presStyleCnt="0"/>
      <dgm:spPr/>
    </dgm:pt>
    <dgm:pt modelId="{7A6CA5AE-EADC-479D-B83C-754D25DE292D}" type="pres">
      <dgm:prSet presAssocID="{75D1302B-28A0-470F-BA7B-02B4666620B0}" presName="txTwo" presStyleLbl="node2" presStyleIdx="2" presStyleCnt="3" custScaleX="51080">
        <dgm:presLayoutVars>
          <dgm:chPref val="3"/>
        </dgm:presLayoutVars>
      </dgm:prSet>
      <dgm:spPr/>
      <dgm:t>
        <a:bodyPr/>
        <a:lstStyle/>
        <a:p>
          <a:endParaRPr lang="el-GR"/>
        </a:p>
      </dgm:t>
    </dgm:pt>
    <dgm:pt modelId="{B5AEAB99-CF3A-4557-BDBC-70E25EA160D7}" type="pres">
      <dgm:prSet presAssocID="{75D1302B-28A0-470F-BA7B-02B4666620B0}" presName="horzTwo" presStyleCnt="0"/>
      <dgm:spPr/>
    </dgm:pt>
  </dgm:ptLst>
  <dgm:cxnLst>
    <dgm:cxn modelId="{C9198FDD-1EB2-4557-B9D9-3377AFE69451}" srcId="{2165C6D8-0A55-49C3-9166-D4725C61576D}" destId="{75D1302B-28A0-470F-BA7B-02B4666620B0}" srcOrd="2" destOrd="0" parTransId="{D05690C8-1837-45B4-B965-3924D6435488}" sibTransId="{E8FF3E84-E59E-475B-8214-E8D068DD1077}"/>
    <dgm:cxn modelId="{DBF4ADE6-4E3B-44F1-8B20-27B6532C64F5}" srcId="{C66612DE-CC2A-4C9B-8B67-50C039441120}" destId="{2165C6D8-0A55-49C3-9166-D4725C61576D}" srcOrd="0" destOrd="0" parTransId="{7FA3DFC0-1E00-43D0-AD9A-8F495DAFA6E6}" sibTransId="{93E53F88-9850-4E35-98A8-542749190A2F}"/>
    <dgm:cxn modelId="{36BDBD34-03E2-4C2B-A829-8BCA90059043}" type="presOf" srcId="{98EA4D77-200E-4655-84C6-88E1281C7F26}" destId="{7524D87F-DE81-40BD-82A6-8C9958A54477}" srcOrd="0" destOrd="0" presId="urn:microsoft.com/office/officeart/2005/8/layout/hierarchy4"/>
    <dgm:cxn modelId="{C6ABC44F-2863-46F3-8FE2-766E523A8F2E}" type="presOf" srcId="{69AAF53F-00FB-422C-902D-04290BA45EE8}" destId="{CE1D77DB-91AD-4472-BCA2-58994A659C54}" srcOrd="0" destOrd="0" presId="urn:microsoft.com/office/officeart/2005/8/layout/hierarchy4"/>
    <dgm:cxn modelId="{CBFCF809-9635-48A3-B3F6-B8123BA1D470}" type="presOf" srcId="{75D1302B-28A0-470F-BA7B-02B4666620B0}" destId="{7A6CA5AE-EADC-479D-B83C-754D25DE292D}" srcOrd="0" destOrd="0" presId="urn:microsoft.com/office/officeart/2005/8/layout/hierarchy4"/>
    <dgm:cxn modelId="{0DBDE9E9-0F47-440A-AAB9-9A1535E7093E}" type="presOf" srcId="{C66612DE-CC2A-4C9B-8B67-50C039441120}" destId="{15BF9D73-0243-4F4F-9970-2052F91583D9}" srcOrd="0" destOrd="0" presId="urn:microsoft.com/office/officeart/2005/8/layout/hierarchy4"/>
    <dgm:cxn modelId="{46E56235-0B48-4838-9AD8-E1AEF04484D7}" srcId="{2165C6D8-0A55-49C3-9166-D4725C61576D}" destId="{69AAF53F-00FB-422C-902D-04290BA45EE8}" srcOrd="0" destOrd="0" parTransId="{6E5F6B04-308D-4437-923D-DE87055B5BED}" sibTransId="{58A2A1A7-3D7F-4A06-8C6D-0BFEE5329F94}"/>
    <dgm:cxn modelId="{C6EB26AE-9194-4D6E-832F-6B12D0909993}" type="presOf" srcId="{2165C6D8-0A55-49C3-9166-D4725C61576D}" destId="{15A26BAF-E98C-4F4A-93FA-749B3A15E7A4}" srcOrd="0" destOrd="0" presId="urn:microsoft.com/office/officeart/2005/8/layout/hierarchy4"/>
    <dgm:cxn modelId="{AF271523-CC1D-494C-BC4E-3C46532A53DE}" srcId="{2165C6D8-0A55-49C3-9166-D4725C61576D}" destId="{98EA4D77-200E-4655-84C6-88E1281C7F26}" srcOrd="1" destOrd="0" parTransId="{6C675601-F018-4A29-9900-FB4CF8051E6D}" sibTransId="{EBBC56A7-C291-4B69-A947-0332B93E15E0}"/>
    <dgm:cxn modelId="{CF849370-6D2D-4D89-96A2-980BA4D8D9DE}" type="presParOf" srcId="{15BF9D73-0243-4F4F-9970-2052F91583D9}" destId="{A7EF983E-4EB8-4A26-A216-FB7D46689B70}" srcOrd="0" destOrd="0" presId="urn:microsoft.com/office/officeart/2005/8/layout/hierarchy4"/>
    <dgm:cxn modelId="{2C2CAA85-E35D-4349-A815-216283821303}" type="presParOf" srcId="{A7EF983E-4EB8-4A26-A216-FB7D46689B70}" destId="{15A26BAF-E98C-4F4A-93FA-749B3A15E7A4}" srcOrd="0" destOrd="0" presId="urn:microsoft.com/office/officeart/2005/8/layout/hierarchy4"/>
    <dgm:cxn modelId="{5DB80E37-37C9-409D-BC01-2BFD1F631E0E}" type="presParOf" srcId="{A7EF983E-4EB8-4A26-A216-FB7D46689B70}" destId="{87FAD151-5C98-4F59-A922-B649984F9ADE}" srcOrd="1" destOrd="0" presId="urn:microsoft.com/office/officeart/2005/8/layout/hierarchy4"/>
    <dgm:cxn modelId="{4EE972CF-6F3A-456D-B699-99452C5D6787}" type="presParOf" srcId="{A7EF983E-4EB8-4A26-A216-FB7D46689B70}" destId="{84BE57E7-BB46-4663-8C9D-29B1AA480227}" srcOrd="2" destOrd="0" presId="urn:microsoft.com/office/officeart/2005/8/layout/hierarchy4"/>
    <dgm:cxn modelId="{D769ABA9-6716-423B-BDE8-7CD86DC21B3D}" type="presParOf" srcId="{84BE57E7-BB46-4663-8C9D-29B1AA480227}" destId="{88EA9BB1-2360-43EB-BEFF-6489685600B1}" srcOrd="0" destOrd="0" presId="urn:microsoft.com/office/officeart/2005/8/layout/hierarchy4"/>
    <dgm:cxn modelId="{2ED39335-3F30-4F85-B633-8ADD74E686D5}" type="presParOf" srcId="{88EA9BB1-2360-43EB-BEFF-6489685600B1}" destId="{CE1D77DB-91AD-4472-BCA2-58994A659C54}" srcOrd="0" destOrd="0" presId="urn:microsoft.com/office/officeart/2005/8/layout/hierarchy4"/>
    <dgm:cxn modelId="{140B8E0E-60A6-451C-824B-B612AEDCCC1D}" type="presParOf" srcId="{88EA9BB1-2360-43EB-BEFF-6489685600B1}" destId="{EF581FD5-594B-4EC3-8D1D-3487D08F0DFA}" srcOrd="1" destOrd="0" presId="urn:microsoft.com/office/officeart/2005/8/layout/hierarchy4"/>
    <dgm:cxn modelId="{DEBA2F03-180E-446B-8C44-67FDBE91FA87}" type="presParOf" srcId="{84BE57E7-BB46-4663-8C9D-29B1AA480227}" destId="{B7533E00-B37C-464A-A13D-63AD842B768F}" srcOrd="1" destOrd="0" presId="urn:microsoft.com/office/officeart/2005/8/layout/hierarchy4"/>
    <dgm:cxn modelId="{16C44ECA-E808-4183-98CF-330FD63B0CAA}" type="presParOf" srcId="{84BE57E7-BB46-4663-8C9D-29B1AA480227}" destId="{F6C6420E-BF73-4A6B-AB10-16B6B531FDCA}" srcOrd="2" destOrd="0" presId="urn:microsoft.com/office/officeart/2005/8/layout/hierarchy4"/>
    <dgm:cxn modelId="{0F0518FB-7EF9-4000-9AD6-9E249330282C}" type="presParOf" srcId="{F6C6420E-BF73-4A6B-AB10-16B6B531FDCA}" destId="{7524D87F-DE81-40BD-82A6-8C9958A54477}" srcOrd="0" destOrd="0" presId="urn:microsoft.com/office/officeart/2005/8/layout/hierarchy4"/>
    <dgm:cxn modelId="{124DEA42-2C29-4D0B-A86F-BDE4BCC706BD}" type="presParOf" srcId="{F6C6420E-BF73-4A6B-AB10-16B6B531FDCA}" destId="{AFA40906-D8B8-47E0-8B97-681C68E6383C}" srcOrd="1" destOrd="0" presId="urn:microsoft.com/office/officeart/2005/8/layout/hierarchy4"/>
    <dgm:cxn modelId="{E18A9545-5474-421F-9546-98EA6700500E}" type="presParOf" srcId="{84BE57E7-BB46-4663-8C9D-29B1AA480227}" destId="{1A9FC2E8-DDF1-436E-BF6C-7E8A545F953F}" srcOrd="3" destOrd="0" presId="urn:microsoft.com/office/officeart/2005/8/layout/hierarchy4"/>
    <dgm:cxn modelId="{DAF02B0C-BC30-478D-89C3-9A74B9615ED3}" type="presParOf" srcId="{84BE57E7-BB46-4663-8C9D-29B1AA480227}" destId="{799A727A-57E1-4469-A673-2509DD23CB5A}" srcOrd="4" destOrd="0" presId="urn:microsoft.com/office/officeart/2005/8/layout/hierarchy4"/>
    <dgm:cxn modelId="{FB5764F6-D9F1-441C-8A66-56D5AB7A3D14}" type="presParOf" srcId="{799A727A-57E1-4469-A673-2509DD23CB5A}" destId="{7A6CA5AE-EADC-479D-B83C-754D25DE292D}" srcOrd="0" destOrd="0" presId="urn:microsoft.com/office/officeart/2005/8/layout/hierarchy4"/>
    <dgm:cxn modelId="{419733E3-BD8D-4DF6-8E65-D19BAAE82B73}" type="presParOf" srcId="{799A727A-57E1-4469-A673-2509DD23CB5A}" destId="{B5AEAB99-CF3A-4557-BDBC-70E25EA160D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6612DE-CC2A-4C9B-8B67-50C039441120}" type="doc">
      <dgm:prSet loTypeId="urn:microsoft.com/office/officeart/2005/8/layout/hierarchy4" loCatId="hierarchy" qsTypeId="urn:microsoft.com/office/officeart/2005/8/quickstyle/simple3" qsCatId="simple" csTypeId="urn:microsoft.com/office/officeart/2005/8/colors/colorful3" csCatId="colorful" phldr="1"/>
      <dgm:spPr/>
      <dgm:t>
        <a:bodyPr/>
        <a:lstStyle/>
        <a:p>
          <a:endParaRPr lang="el-GR"/>
        </a:p>
      </dgm:t>
    </dgm:pt>
    <dgm:pt modelId="{2165C6D8-0A55-49C3-9166-D4725C61576D}">
      <dgm:prSet phldrT="[Κείμενο]" custT="1"/>
      <dgm:spPr/>
      <dgm:t>
        <a:bodyPr/>
        <a:lstStyle/>
        <a:p>
          <a:r>
            <a:rPr lang="el-GR" sz="2400" b="1" kern="1200" dirty="0" smtClean="0">
              <a:solidFill>
                <a:srgbClr val="990033"/>
              </a:solidFill>
              <a:latin typeface="Cambria" pitchFamily="18" charset="0"/>
              <a:ea typeface="+mn-ea"/>
              <a:cs typeface="+mn-cs"/>
            </a:rPr>
            <a:t>Κατεύθυνση</a:t>
          </a:r>
          <a:endParaRPr lang="el-GR" sz="2400" b="1" kern="1200" dirty="0">
            <a:solidFill>
              <a:srgbClr val="990033"/>
            </a:solidFill>
            <a:latin typeface="Cambria" pitchFamily="18" charset="0"/>
            <a:ea typeface="+mn-ea"/>
            <a:cs typeface="+mn-cs"/>
          </a:endParaRPr>
        </a:p>
      </dgm:t>
    </dgm:pt>
    <dgm:pt modelId="{7FA3DFC0-1E00-43D0-AD9A-8F495DAFA6E6}" type="parTrans" cxnId="{DBF4ADE6-4E3B-44F1-8B20-27B6532C64F5}">
      <dgm:prSet/>
      <dgm:spPr/>
      <dgm:t>
        <a:bodyPr/>
        <a:lstStyle/>
        <a:p>
          <a:endParaRPr lang="el-GR"/>
        </a:p>
      </dgm:t>
    </dgm:pt>
    <dgm:pt modelId="{93E53F88-9850-4E35-98A8-542749190A2F}" type="sibTrans" cxnId="{DBF4ADE6-4E3B-44F1-8B20-27B6532C64F5}">
      <dgm:prSet/>
      <dgm:spPr/>
      <dgm:t>
        <a:bodyPr/>
        <a:lstStyle/>
        <a:p>
          <a:endParaRPr lang="el-GR"/>
        </a:p>
      </dgm:t>
    </dgm:pt>
    <dgm:pt modelId="{69AAF53F-00FB-422C-902D-04290BA45EE8}">
      <dgm:prSet phldrT="[Κείμενο]" custT="1"/>
      <dgm:spPr/>
      <dgm:t>
        <a:bodyPr/>
        <a:lstStyle/>
        <a:p>
          <a:pPr>
            <a:spcAft>
              <a:spcPts val="0"/>
            </a:spcAft>
          </a:pPr>
          <a:r>
            <a:rPr lang="el-GR" sz="2400" b="1" kern="1200" dirty="0" smtClean="0">
              <a:solidFill>
                <a:srgbClr val="990033"/>
              </a:solidFill>
              <a:latin typeface="Cambria" pitchFamily="18" charset="0"/>
              <a:ea typeface="+mn-ea"/>
              <a:cs typeface="+mn-cs"/>
            </a:rPr>
            <a:t>Ημερομηνία</a:t>
          </a:r>
          <a:endParaRPr lang="el-GR" sz="2400" b="1" kern="1200" dirty="0">
            <a:solidFill>
              <a:srgbClr val="990033"/>
            </a:solidFill>
            <a:latin typeface="Cambria" pitchFamily="18" charset="0"/>
            <a:ea typeface="+mn-ea"/>
            <a:cs typeface="+mn-cs"/>
          </a:endParaRPr>
        </a:p>
      </dgm:t>
    </dgm:pt>
    <dgm:pt modelId="{6E5F6B04-308D-4437-923D-DE87055B5BED}" type="parTrans" cxnId="{46E56235-0B48-4838-9AD8-E1AEF04484D7}">
      <dgm:prSet/>
      <dgm:spPr/>
      <dgm:t>
        <a:bodyPr/>
        <a:lstStyle/>
        <a:p>
          <a:endParaRPr lang="el-GR"/>
        </a:p>
      </dgm:t>
    </dgm:pt>
    <dgm:pt modelId="{58A2A1A7-3D7F-4A06-8C6D-0BFEE5329F94}" type="sibTrans" cxnId="{46E56235-0B48-4838-9AD8-E1AEF04484D7}">
      <dgm:prSet/>
      <dgm:spPr/>
      <dgm:t>
        <a:bodyPr/>
        <a:lstStyle/>
        <a:p>
          <a:endParaRPr lang="el-GR"/>
        </a:p>
      </dgm:t>
    </dgm:pt>
    <dgm:pt modelId="{98EA4D77-200E-4655-84C6-88E1281C7F26}">
      <dgm:prSet phldrT="[Κείμενο]" custT="1"/>
      <dgm:spPr/>
      <dgm:t>
        <a:bodyPr/>
        <a:lstStyle/>
        <a:p>
          <a:r>
            <a:rPr lang="el-GR" sz="2400" b="1" kern="1200" dirty="0" smtClean="0">
              <a:solidFill>
                <a:srgbClr val="990033"/>
              </a:solidFill>
              <a:latin typeface="Cambria" pitchFamily="18" charset="0"/>
              <a:ea typeface="+mn-ea"/>
              <a:cs typeface="+mn-cs"/>
            </a:rPr>
            <a:t>Ώρα</a:t>
          </a:r>
          <a:endParaRPr lang="el-GR" sz="2400" b="1" kern="1200" dirty="0">
            <a:solidFill>
              <a:srgbClr val="990033"/>
            </a:solidFill>
            <a:latin typeface="Cambria" pitchFamily="18" charset="0"/>
            <a:ea typeface="+mn-ea"/>
            <a:cs typeface="+mn-cs"/>
          </a:endParaRPr>
        </a:p>
      </dgm:t>
    </dgm:pt>
    <dgm:pt modelId="{6C675601-F018-4A29-9900-FB4CF8051E6D}" type="parTrans" cxnId="{AF271523-CC1D-494C-BC4E-3C46532A53DE}">
      <dgm:prSet/>
      <dgm:spPr/>
      <dgm:t>
        <a:bodyPr/>
        <a:lstStyle/>
        <a:p>
          <a:endParaRPr lang="en-US"/>
        </a:p>
      </dgm:t>
    </dgm:pt>
    <dgm:pt modelId="{EBBC56A7-C291-4B69-A947-0332B93E15E0}" type="sibTrans" cxnId="{AF271523-CC1D-494C-BC4E-3C46532A53DE}">
      <dgm:prSet/>
      <dgm:spPr/>
      <dgm:t>
        <a:bodyPr/>
        <a:lstStyle/>
        <a:p>
          <a:endParaRPr lang="en-US"/>
        </a:p>
      </dgm:t>
    </dgm:pt>
    <dgm:pt modelId="{75D1302B-28A0-470F-BA7B-02B4666620B0}">
      <dgm:prSet phldrT="[Κείμενο]" custT="1"/>
      <dgm:spPr/>
      <dgm:t>
        <a:bodyPr/>
        <a:lstStyle/>
        <a:p>
          <a:r>
            <a:rPr lang="el-GR" sz="2400" b="1" kern="1200" dirty="0" smtClean="0">
              <a:solidFill>
                <a:srgbClr val="990033"/>
              </a:solidFill>
              <a:latin typeface="Cambria" pitchFamily="18" charset="0"/>
              <a:ea typeface="+mn-ea"/>
              <a:cs typeface="+mn-cs"/>
            </a:rPr>
            <a:t>Όνομα Στάσης</a:t>
          </a:r>
          <a:endParaRPr lang="el-GR" sz="2400" b="1" kern="1200" dirty="0">
            <a:solidFill>
              <a:srgbClr val="990033"/>
            </a:solidFill>
            <a:latin typeface="Cambria" pitchFamily="18" charset="0"/>
            <a:ea typeface="+mn-ea"/>
            <a:cs typeface="+mn-cs"/>
          </a:endParaRPr>
        </a:p>
      </dgm:t>
    </dgm:pt>
    <dgm:pt modelId="{D05690C8-1837-45B4-B965-3924D6435488}" type="parTrans" cxnId="{C9198FDD-1EB2-4557-B9D9-3377AFE69451}">
      <dgm:prSet/>
      <dgm:spPr/>
      <dgm:t>
        <a:bodyPr/>
        <a:lstStyle/>
        <a:p>
          <a:endParaRPr lang="el-GR"/>
        </a:p>
      </dgm:t>
    </dgm:pt>
    <dgm:pt modelId="{E8FF3E84-E59E-475B-8214-E8D068DD1077}" type="sibTrans" cxnId="{C9198FDD-1EB2-4557-B9D9-3377AFE69451}">
      <dgm:prSet/>
      <dgm:spPr/>
      <dgm:t>
        <a:bodyPr/>
        <a:lstStyle/>
        <a:p>
          <a:endParaRPr lang="el-GR"/>
        </a:p>
      </dgm:t>
    </dgm:pt>
    <dgm:pt modelId="{15BF9D73-0243-4F4F-9970-2052F91583D9}" type="pres">
      <dgm:prSet presAssocID="{C66612DE-CC2A-4C9B-8B67-50C039441120}" presName="Name0" presStyleCnt="0">
        <dgm:presLayoutVars>
          <dgm:chPref val="1"/>
          <dgm:dir/>
          <dgm:animOne val="branch"/>
          <dgm:animLvl val="lvl"/>
          <dgm:resizeHandles/>
        </dgm:presLayoutVars>
      </dgm:prSet>
      <dgm:spPr/>
      <dgm:t>
        <a:bodyPr/>
        <a:lstStyle/>
        <a:p>
          <a:endParaRPr lang="el-GR"/>
        </a:p>
      </dgm:t>
    </dgm:pt>
    <dgm:pt modelId="{A7EF983E-4EB8-4A26-A216-FB7D46689B70}" type="pres">
      <dgm:prSet presAssocID="{2165C6D8-0A55-49C3-9166-D4725C61576D}" presName="vertOne" presStyleCnt="0"/>
      <dgm:spPr/>
    </dgm:pt>
    <dgm:pt modelId="{15A26BAF-E98C-4F4A-93FA-749B3A15E7A4}" type="pres">
      <dgm:prSet presAssocID="{2165C6D8-0A55-49C3-9166-D4725C61576D}" presName="txOne" presStyleLbl="node0" presStyleIdx="0" presStyleCnt="1">
        <dgm:presLayoutVars>
          <dgm:chPref val="3"/>
        </dgm:presLayoutVars>
      </dgm:prSet>
      <dgm:spPr/>
      <dgm:t>
        <a:bodyPr/>
        <a:lstStyle/>
        <a:p>
          <a:endParaRPr lang="el-GR"/>
        </a:p>
      </dgm:t>
    </dgm:pt>
    <dgm:pt modelId="{87FAD151-5C98-4F59-A922-B649984F9ADE}" type="pres">
      <dgm:prSet presAssocID="{2165C6D8-0A55-49C3-9166-D4725C61576D}" presName="parTransOne" presStyleCnt="0"/>
      <dgm:spPr/>
    </dgm:pt>
    <dgm:pt modelId="{84BE57E7-BB46-4663-8C9D-29B1AA480227}" type="pres">
      <dgm:prSet presAssocID="{2165C6D8-0A55-49C3-9166-D4725C61576D}" presName="horzOne" presStyleCnt="0"/>
      <dgm:spPr/>
    </dgm:pt>
    <dgm:pt modelId="{88EA9BB1-2360-43EB-BEFF-6489685600B1}" type="pres">
      <dgm:prSet presAssocID="{69AAF53F-00FB-422C-902D-04290BA45EE8}" presName="vertTwo" presStyleCnt="0"/>
      <dgm:spPr/>
    </dgm:pt>
    <dgm:pt modelId="{CE1D77DB-91AD-4472-BCA2-58994A659C54}" type="pres">
      <dgm:prSet presAssocID="{69AAF53F-00FB-422C-902D-04290BA45EE8}" presName="txTwo" presStyleLbl="node2" presStyleIdx="0" presStyleCnt="3" custScaleX="75540">
        <dgm:presLayoutVars>
          <dgm:chPref val="3"/>
        </dgm:presLayoutVars>
      </dgm:prSet>
      <dgm:spPr/>
      <dgm:t>
        <a:bodyPr/>
        <a:lstStyle/>
        <a:p>
          <a:endParaRPr lang="el-GR"/>
        </a:p>
      </dgm:t>
    </dgm:pt>
    <dgm:pt modelId="{EF581FD5-594B-4EC3-8D1D-3487D08F0DFA}" type="pres">
      <dgm:prSet presAssocID="{69AAF53F-00FB-422C-902D-04290BA45EE8}" presName="horzTwo" presStyleCnt="0"/>
      <dgm:spPr/>
    </dgm:pt>
    <dgm:pt modelId="{B7533E00-B37C-464A-A13D-63AD842B768F}" type="pres">
      <dgm:prSet presAssocID="{58A2A1A7-3D7F-4A06-8C6D-0BFEE5329F94}" presName="sibSpaceTwo" presStyleCnt="0"/>
      <dgm:spPr/>
    </dgm:pt>
    <dgm:pt modelId="{F6C6420E-BF73-4A6B-AB10-16B6B531FDCA}" type="pres">
      <dgm:prSet presAssocID="{98EA4D77-200E-4655-84C6-88E1281C7F26}" presName="vertTwo" presStyleCnt="0"/>
      <dgm:spPr/>
    </dgm:pt>
    <dgm:pt modelId="{7524D87F-DE81-40BD-82A6-8C9958A54477}" type="pres">
      <dgm:prSet presAssocID="{98EA4D77-200E-4655-84C6-88E1281C7F26}" presName="txTwo" presStyleLbl="node2" presStyleIdx="1" presStyleCnt="3" custScaleX="48723">
        <dgm:presLayoutVars>
          <dgm:chPref val="3"/>
        </dgm:presLayoutVars>
      </dgm:prSet>
      <dgm:spPr/>
      <dgm:t>
        <a:bodyPr/>
        <a:lstStyle/>
        <a:p>
          <a:endParaRPr lang="en-US"/>
        </a:p>
      </dgm:t>
    </dgm:pt>
    <dgm:pt modelId="{AFA40906-D8B8-47E0-8B97-681C68E6383C}" type="pres">
      <dgm:prSet presAssocID="{98EA4D77-200E-4655-84C6-88E1281C7F26}" presName="horzTwo" presStyleCnt="0"/>
      <dgm:spPr/>
    </dgm:pt>
    <dgm:pt modelId="{1A9FC2E8-DDF1-436E-BF6C-7E8A545F953F}" type="pres">
      <dgm:prSet presAssocID="{EBBC56A7-C291-4B69-A947-0332B93E15E0}" presName="sibSpaceTwo" presStyleCnt="0"/>
      <dgm:spPr/>
    </dgm:pt>
    <dgm:pt modelId="{799A727A-57E1-4469-A673-2509DD23CB5A}" type="pres">
      <dgm:prSet presAssocID="{75D1302B-28A0-470F-BA7B-02B4666620B0}" presName="vertTwo" presStyleCnt="0"/>
      <dgm:spPr/>
    </dgm:pt>
    <dgm:pt modelId="{7A6CA5AE-EADC-479D-B83C-754D25DE292D}" type="pres">
      <dgm:prSet presAssocID="{75D1302B-28A0-470F-BA7B-02B4666620B0}" presName="txTwo" presStyleLbl="node2" presStyleIdx="2" presStyleCnt="3" custScaleX="51080">
        <dgm:presLayoutVars>
          <dgm:chPref val="3"/>
        </dgm:presLayoutVars>
      </dgm:prSet>
      <dgm:spPr/>
      <dgm:t>
        <a:bodyPr/>
        <a:lstStyle/>
        <a:p>
          <a:endParaRPr lang="el-GR"/>
        </a:p>
      </dgm:t>
    </dgm:pt>
    <dgm:pt modelId="{B5AEAB99-CF3A-4557-BDBC-70E25EA160D7}" type="pres">
      <dgm:prSet presAssocID="{75D1302B-28A0-470F-BA7B-02B4666620B0}" presName="horzTwo" presStyleCnt="0"/>
      <dgm:spPr/>
    </dgm:pt>
  </dgm:ptLst>
  <dgm:cxnLst>
    <dgm:cxn modelId="{46E56235-0B48-4838-9AD8-E1AEF04484D7}" srcId="{2165C6D8-0A55-49C3-9166-D4725C61576D}" destId="{69AAF53F-00FB-422C-902D-04290BA45EE8}" srcOrd="0" destOrd="0" parTransId="{6E5F6B04-308D-4437-923D-DE87055B5BED}" sibTransId="{58A2A1A7-3D7F-4A06-8C6D-0BFEE5329F94}"/>
    <dgm:cxn modelId="{587BCC56-7EA9-4F24-B9FC-7BBFEA8242C1}" type="presOf" srcId="{2165C6D8-0A55-49C3-9166-D4725C61576D}" destId="{15A26BAF-E98C-4F4A-93FA-749B3A15E7A4}" srcOrd="0" destOrd="0" presId="urn:microsoft.com/office/officeart/2005/8/layout/hierarchy4"/>
    <dgm:cxn modelId="{D60F5C9A-E5C8-406E-8774-7FE9979FDD8F}" type="presOf" srcId="{69AAF53F-00FB-422C-902D-04290BA45EE8}" destId="{CE1D77DB-91AD-4472-BCA2-58994A659C54}" srcOrd="0" destOrd="0" presId="urn:microsoft.com/office/officeart/2005/8/layout/hierarchy4"/>
    <dgm:cxn modelId="{DBF4ADE6-4E3B-44F1-8B20-27B6532C64F5}" srcId="{C66612DE-CC2A-4C9B-8B67-50C039441120}" destId="{2165C6D8-0A55-49C3-9166-D4725C61576D}" srcOrd="0" destOrd="0" parTransId="{7FA3DFC0-1E00-43D0-AD9A-8F495DAFA6E6}" sibTransId="{93E53F88-9850-4E35-98A8-542749190A2F}"/>
    <dgm:cxn modelId="{AF271523-CC1D-494C-BC4E-3C46532A53DE}" srcId="{2165C6D8-0A55-49C3-9166-D4725C61576D}" destId="{98EA4D77-200E-4655-84C6-88E1281C7F26}" srcOrd="1" destOrd="0" parTransId="{6C675601-F018-4A29-9900-FB4CF8051E6D}" sibTransId="{EBBC56A7-C291-4B69-A947-0332B93E15E0}"/>
    <dgm:cxn modelId="{E726D59B-9200-407D-98CA-015A5A722834}" type="presOf" srcId="{75D1302B-28A0-470F-BA7B-02B4666620B0}" destId="{7A6CA5AE-EADC-479D-B83C-754D25DE292D}" srcOrd="0" destOrd="0" presId="urn:microsoft.com/office/officeart/2005/8/layout/hierarchy4"/>
    <dgm:cxn modelId="{C9198FDD-1EB2-4557-B9D9-3377AFE69451}" srcId="{2165C6D8-0A55-49C3-9166-D4725C61576D}" destId="{75D1302B-28A0-470F-BA7B-02B4666620B0}" srcOrd="2" destOrd="0" parTransId="{D05690C8-1837-45B4-B965-3924D6435488}" sibTransId="{E8FF3E84-E59E-475B-8214-E8D068DD1077}"/>
    <dgm:cxn modelId="{FA5464F3-16D2-4AFC-B6FA-5DF2F855621C}" type="presOf" srcId="{98EA4D77-200E-4655-84C6-88E1281C7F26}" destId="{7524D87F-DE81-40BD-82A6-8C9958A54477}" srcOrd="0" destOrd="0" presId="urn:microsoft.com/office/officeart/2005/8/layout/hierarchy4"/>
    <dgm:cxn modelId="{760ACDBA-7056-43DF-AD64-5A6D2170B2D2}" type="presOf" srcId="{C66612DE-CC2A-4C9B-8B67-50C039441120}" destId="{15BF9D73-0243-4F4F-9970-2052F91583D9}" srcOrd="0" destOrd="0" presId="urn:microsoft.com/office/officeart/2005/8/layout/hierarchy4"/>
    <dgm:cxn modelId="{E956FFC4-2B85-4302-AF08-0E820353F5D2}" type="presParOf" srcId="{15BF9D73-0243-4F4F-9970-2052F91583D9}" destId="{A7EF983E-4EB8-4A26-A216-FB7D46689B70}" srcOrd="0" destOrd="0" presId="urn:microsoft.com/office/officeart/2005/8/layout/hierarchy4"/>
    <dgm:cxn modelId="{AE9997A5-765C-4D18-BB57-FA6EA7094BAF}" type="presParOf" srcId="{A7EF983E-4EB8-4A26-A216-FB7D46689B70}" destId="{15A26BAF-E98C-4F4A-93FA-749B3A15E7A4}" srcOrd="0" destOrd="0" presId="urn:microsoft.com/office/officeart/2005/8/layout/hierarchy4"/>
    <dgm:cxn modelId="{C6DA32E3-6943-4160-ABA8-0CAB4F530F17}" type="presParOf" srcId="{A7EF983E-4EB8-4A26-A216-FB7D46689B70}" destId="{87FAD151-5C98-4F59-A922-B649984F9ADE}" srcOrd="1" destOrd="0" presId="urn:microsoft.com/office/officeart/2005/8/layout/hierarchy4"/>
    <dgm:cxn modelId="{D875C63F-2BF6-4DE2-9B3E-F8CB8D649ED3}" type="presParOf" srcId="{A7EF983E-4EB8-4A26-A216-FB7D46689B70}" destId="{84BE57E7-BB46-4663-8C9D-29B1AA480227}" srcOrd="2" destOrd="0" presId="urn:microsoft.com/office/officeart/2005/8/layout/hierarchy4"/>
    <dgm:cxn modelId="{204D6721-68C1-40A1-9218-D0EA80F8F427}" type="presParOf" srcId="{84BE57E7-BB46-4663-8C9D-29B1AA480227}" destId="{88EA9BB1-2360-43EB-BEFF-6489685600B1}" srcOrd="0" destOrd="0" presId="urn:microsoft.com/office/officeart/2005/8/layout/hierarchy4"/>
    <dgm:cxn modelId="{2D1822D7-2D10-4134-987C-6EC87120B694}" type="presParOf" srcId="{88EA9BB1-2360-43EB-BEFF-6489685600B1}" destId="{CE1D77DB-91AD-4472-BCA2-58994A659C54}" srcOrd="0" destOrd="0" presId="urn:microsoft.com/office/officeart/2005/8/layout/hierarchy4"/>
    <dgm:cxn modelId="{ABA523B7-C304-42DE-A7A5-90DF0D97A186}" type="presParOf" srcId="{88EA9BB1-2360-43EB-BEFF-6489685600B1}" destId="{EF581FD5-594B-4EC3-8D1D-3487D08F0DFA}" srcOrd="1" destOrd="0" presId="urn:microsoft.com/office/officeart/2005/8/layout/hierarchy4"/>
    <dgm:cxn modelId="{808095E1-0861-4423-AF83-87D66E8AC5DF}" type="presParOf" srcId="{84BE57E7-BB46-4663-8C9D-29B1AA480227}" destId="{B7533E00-B37C-464A-A13D-63AD842B768F}" srcOrd="1" destOrd="0" presId="urn:microsoft.com/office/officeart/2005/8/layout/hierarchy4"/>
    <dgm:cxn modelId="{6D22C272-A5A3-4468-A07E-463294D8CA4C}" type="presParOf" srcId="{84BE57E7-BB46-4663-8C9D-29B1AA480227}" destId="{F6C6420E-BF73-4A6B-AB10-16B6B531FDCA}" srcOrd="2" destOrd="0" presId="urn:microsoft.com/office/officeart/2005/8/layout/hierarchy4"/>
    <dgm:cxn modelId="{CBCCDC58-36A6-4184-ADD5-321176959B8D}" type="presParOf" srcId="{F6C6420E-BF73-4A6B-AB10-16B6B531FDCA}" destId="{7524D87F-DE81-40BD-82A6-8C9958A54477}" srcOrd="0" destOrd="0" presId="urn:microsoft.com/office/officeart/2005/8/layout/hierarchy4"/>
    <dgm:cxn modelId="{A349EF9E-0F37-4591-BDDA-205B05E9E9FE}" type="presParOf" srcId="{F6C6420E-BF73-4A6B-AB10-16B6B531FDCA}" destId="{AFA40906-D8B8-47E0-8B97-681C68E6383C}" srcOrd="1" destOrd="0" presId="urn:microsoft.com/office/officeart/2005/8/layout/hierarchy4"/>
    <dgm:cxn modelId="{E2251793-5467-4540-B262-8BA981611025}" type="presParOf" srcId="{84BE57E7-BB46-4663-8C9D-29B1AA480227}" destId="{1A9FC2E8-DDF1-436E-BF6C-7E8A545F953F}" srcOrd="3" destOrd="0" presId="urn:microsoft.com/office/officeart/2005/8/layout/hierarchy4"/>
    <dgm:cxn modelId="{21D42CAB-EF27-44D4-B8C6-1483DFC79B04}" type="presParOf" srcId="{84BE57E7-BB46-4663-8C9D-29B1AA480227}" destId="{799A727A-57E1-4469-A673-2509DD23CB5A}" srcOrd="4" destOrd="0" presId="urn:microsoft.com/office/officeart/2005/8/layout/hierarchy4"/>
    <dgm:cxn modelId="{5BCF6D61-208E-4FC8-969C-EC96A021228E}" type="presParOf" srcId="{799A727A-57E1-4469-A673-2509DD23CB5A}" destId="{7A6CA5AE-EADC-479D-B83C-754D25DE292D}" srcOrd="0" destOrd="0" presId="urn:microsoft.com/office/officeart/2005/8/layout/hierarchy4"/>
    <dgm:cxn modelId="{ED9AE726-A16E-4585-8F89-04E64B0F252C}" type="presParOf" srcId="{799A727A-57E1-4469-A673-2509DD23CB5A}" destId="{B5AEAB99-CF3A-4557-BDBC-70E25EA160D7}"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095DF9-3879-4998-9E08-C31FD13D5166}" type="doc">
      <dgm:prSet loTypeId="urn:microsoft.com/office/officeart/2005/8/layout/hierarchy3" loCatId="list" qsTypeId="urn:microsoft.com/office/officeart/2005/8/quickstyle/simple3" qsCatId="simple" csTypeId="urn:microsoft.com/office/officeart/2005/8/colors/accent3_5" csCatId="accent3" phldr="1"/>
      <dgm:spPr/>
      <dgm:t>
        <a:bodyPr/>
        <a:lstStyle/>
        <a:p>
          <a:endParaRPr lang="el-GR"/>
        </a:p>
      </dgm:t>
    </dgm:pt>
    <dgm:pt modelId="{9545BF02-6381-46FE-8F27-8624D491AC60}">
      <dgm:prSet phldrT="[Κείμενο]" custT="1"/>
      <dgm:spPr/>
      <dgm:t>
        <a:bodyPr/>
        <a:lstStyle/>
        <a:p>
          <a:r>
            <a:rPr lang="el-GR" sz="2400" b="1" kern="1200" smtClean="0">
              <a:latin typeface="+mn-lt"/>
            </a:rPr>
            <a:t>Βασικά Συμπεράσματα</a:t>
          </a:r>
          <a:endParaRPr lang="el-GR" sz="2400" b="1" kern="1200" dirty="0">
            <a:latin typeface="+mn-lt"/>
            <a:ea typeface="+mn-ea"/>
            <a:cs typeface="+mn-cs"/>
          </a:endParaRPr>
        </a:p>
      </dgm:t>
    </dgm:pt>
    <dgm:pt modelId="{93ABD457-80F8-4FD6-B296-6A95F194C1E6}" type="parTrans" cxnId="{928DA12D-D9F0-4570-8ACD-3B8E2545E15A}">
      <dgm:prSet/>
      <dgm:spPr/>
      <dgm:t>
        <a:bodyPr/>
        <a:lstStyle/>
        <a:p>
          <a:endParaRPr lang="el-GR"/>
        </a:p>
      </dgm:t>
    </dgm:pt>
    <dgm:pt modelId="{FA0B18B1-985A-4355-AC91-07114D77EB77}" type="sibTrans" cxnId="{928DA12D-D9F0-4570-8ACD-3B8E2545E15A}">
      <dgm:prSet/>
      <dgm:spPr/>
      <dgm:t>
        <a:bodyPr/>
        <a:lstStyle/>
        <a:p>
          <a:endParaRPr lang="el-GR"/>
        </a:p>
      </dgm:t>
    </dgm:pt>
    <dgm:pt modelId="{F5DF2A44-0C5D-4BA5-A1FA-96B14B9894EE}">
      <dgm:prSet phldrT="[Κείμενο]" custT="1"/>
      <dgm:spPr/>
      <dgm:t>
        <a:bodyPr/>
        <a:lstStyle/>
        <a:p>
          <a:r>
            <a:rPr lang="el-GR" sz="1800" b="1" kern="1200" dirty="0" smtClean="0">
              <a:latin typeface="+mn-lt"/>
              <a:ea typeface="+mn-ea"/>
              <a:cs typeface="+mn-cs"/>
            </a:rPr>
            <a:t>Είναι αναγκαία η συστηματική καταγραφή και παρακολούθηση του μεταφορικού έργου μεταφοράς μαθητών</a:t>
          </a:r>
          <a:endParaRPr lang="el-GR" sz="1800" b="1" kern="1200" dirty="0">
            <a:latin typeface="+mn-lt"/>
            <a:ea typeface="+mn-ea"/>
            <a:cs typeface="+mn-cs"/>
          </a:endParaRPr>
        </a:p>
      </dgm:t>
    </dgm:pt>
    <dgm:pt modelId="{23DC97E7-3E8B-481A-8C61-59F7C5EDBD73}" type="parTrans" cxnId="{1CBE5889-B790-480D-8B97-FA70F95978D9}">
      <dgm:prSet/>
      <dgm:spPr/>
      <dgm:t>
        <a:bodyPr/>
        <a:lstStyle/>
        <a:p>
          <a:endParaRPr lang="el-GR"/>
        </a:p>
      </dgm:t>
    </dgm:pt>
    <dgm:pt modelId="{86FB1F96-D53C-42E5-86A4-932D7DCBCDF9}" type="sibTrans" cxnId="{1CBE5889-B790-480D-8B97-FA70F95978D9}">
      <dgm:prSet/>
      <dgm:spPr/>
      <dgm:t>
        <a:bodyPr/>
        <a:lstStyle/>
        <a:p>
          <a:endParaRPr lang="el-GR"/>
        </a:p>
      </dgm:t>
    </dgm:pt>
    <dgm:pt modelId="{9D800443-B9EE-46AF-A2FC-D3E348EBD9B7}">
      <dgm:prSet phldrT="[Κείμενο]" custT="1"/>
      <dgm:spPr/>
      <dgm:t>
        <a:bodyPr/>
        <a:lstStyle/>
        <a:p>
          <a:pPr marL="0" indent="0" algn="ctr"/>
          <a:r>
            <a:rPr lang="el-GR" sz="1800" b="1" kern="1200" smtClean="0">
              <a:latin typeface="+mn-lt"/>
              <a:ea typeface="+mn-ea"/>
              <a:cs typeface="+mn-cs"/>
            </a:rPr>
            <a:t>Υπάρχει πλήθος τεχνολογιών που μπορούν εύκολα και χωρίς μεγάλη δαπάνη να βοηθήσουν στην αυτόματη καταγραφή των δρομολογίων</a:t>
          </a:r>
          <a:endParaRPr lang="el-GR" sz="1800" b="1" kern="1200" dirty="0">
            <a:latin typeface="+mn-lt"/>
            <a:ea typeface="+mn-ea"/>
            <a:cs typeface="+mn-cs"/>
          </a:endParaRPr>
        </a:p>
      </dgm:t>
    </dgm:pt>
    <dgm:pt modelId="{C0EDF99F-2BBF-4FF8-AA02-633ACB6EB2FB}" type="parTrans" cxnId="{C20D114D-94F3-42B6-822D-72B517E40CFD}">
      <dgm:prSet/>
      <dgm:spPr/>
      <dgm:t>
        <a:bodyPr/>
        <a:lstStyle/>
        <a:p>
          <a:endParaRPr lang="el-GR"/>
        </a:p>
      </dgm:t>
    </dgm:pt>
    <dgm:pt modelId="{D731AC83-F377-4781-A8B3-AF760E9C26F7}" type="sibTrans" cxnId="{C20D114D-94F3-42B6-822D-72B517E40CFD}">
      <dgm:prSet/>
      <dgm:spPr/>
      <dgm:t>
        <a:bodyPr/>
        <a:lstStyle/>
        <a:p>
          <a:endParaRPr lang="el-GR"/>
        </a:p>
      </dgm:t>
    </dgm:pt>
    <dgm:pt modelId="{6C8BCF17-80CE-49F6-9A67-EE18CCF3E784}">
      <dgm:prSet phldrT="[Κείμενο]" custT="1"/>
      <dgm:spPr/>
      <dgm:t>
        <a:bodyPr/>
        <a:lstStyle/>
        <a:p>
          <a:r>
            <a:rPr lang="el-GR" sz="1800" b="1" kern="1200" dirty="0" smtClean="0">
              <a:latin typeface="+mn-lt"/>
              <a:ea typeface="+mn-ea"/>
              <a:cs typeface="+mn-cs"/>
            </a:rPr>
            <a:t>Η βελτιστοποίηση των δρομολογίων μπορεί να επιφέρει μεγάλη οικονομία κλίμακας.</a:t>
          </a:r>
          <a:endParaRPr lang="el-GR" sz="1800" b="1" kern="1200" dirty="0">
            <a:latin typeface="+mn-lt"/>
            <a:ea typeface="+mn-ea"/>
            <a:cs typeface="+mn-cs"/>
          </a:endParaRPr>
        </a:p>
      </dgm:t>
    </dgm:pt>
    <dgm:pt modelId="{DFB1614A-9D70-400E-B1E7-0A57DA92FEDA}" type="parTrans" cxnId="{2C33C8B6-2D17-41D1-BA82-0FA228EBB1E0}">
      <dgm:prSet/>
      <dgm:spPr/>
      <dgm:t>
        <a:bodyPr/>
        <a:lstStyle/>
        <a:p>
          <a:endParaRPr lang="el-GR"/>
        </a:p>
      </dgm:t>
    </dgm:pt>
    <dgm:pt modelId="{4E51DEE3-118A-432A-9869-34FE2625E2E5}" type="sibTrans" cxnId="{2C33C8B6-2D17-41D1-BA82-0FA228EBB1E0}">
      <dgm:prSet/>
      <dgm:spPr/>
      <dgm:t>
        <a:bodyPr/>
        <a:lstStyle/>
        <a:p>
          <a:endParaRPr lang="el-GR"/>
        </a:p>
      </dgm:t>
    </dgm:pt>
    <dgm:pt modelId="{6F1929EB-B991-49B1-9C56-96527EC56541}">
      <dgm:prSet phldrT="[Κείμενο]" custT="1"/>
      <dgm:spPr/>
      <dgm:t>
        <a:bodyPr/>
        <a:lstStyle/>
        <a:p>
          <a:r>
            <a:rPr lang="el-GR" sz="1800" b="1" kern="1200" dirty="0" smtClean="0">
              <a:latin typeface="+mn-lt"/>
              <a:ea typeface="+mn-ea"/>
              <a:cs typeface="+mn-cs"/>
            </a:rPr>
            <a:t>Όλος ο σχεδιασμός και οι τροποποιήσεις της ΚΥΑ θα πρέπει να διασφαλίζουν ότι η μεταφορά θα είναι βιώσιμη και θα πραγματοποιείται με τις αρμόζουσες συνθήκες ασφάλειας</a:t>
          </a:r>
          <a:endParaRPr lang="el-GR" sz="1800" b="1" kern="1200" dirty="0">
            <a:latin typeface="+mn-lt"/>
            <a:ea typeface="+mn-ea"/>
            <a:cs typeface="+mn-cs"/>
          </a:endParaRPr>
        </a:p>
      </dgm:t>
    </dgm:pt>
    <dgm:pt modelId="{E79B6250-95F8-4B98-9FB4-16668FBDDCA9}" type="parTrans" cxnId="{795ADD9D-6B9B-47BC-A208-E5A3FC9BC92B}">
      <dgm:prSet/>
      <dgm:spPr/>
      <dgm:t>
        <a:bodyPr/>
        <a:lstStyle/>
        <a:p>
          <a:endParaRPr lang="en-US"/>
        </a:p>
      </dgm:t>
    </dgm:pt>
    <dgm:pt modelId="{FF93CBA2-CE01-4E62-AF82-FA71DF34AE29}" type="sibTrans" cxnId="{795ADD9D-6B9B-47BC-A208-E5A3FC9BC92B}">
      <dgm:prSet/>
      <dgm:spPr/>
      <dgm:t>
        <a:bodyPr/>
        <a:lstStyle/>
        <a:p>
          <a:endParaRPr lang="en-US"/>
        </a:p>
      </dgm:t>
    </dgm:pt>
    <dgm:pt modelId="{F6E3A0CE-C7D2-4991-B3A1-0E422C2E2AC1}">
      <dgm:prSet phldrT="[Κείμενο]" custT="1"/>
      <dgm:spPr/>
      <dgm:t>
        <a:bodyPr/>
        <a:lstStyle/>
        <a:p>
          <a:r>
            <a:rPr lang="el-GR" sz="1800" b="1" kern="1200" dirty="0" smtClean="0">
              <a:latin typeface="+mn-lt"/>
              <a:ea typeface="+mn-ea"/>
              <a:cs typeface="+mn-cs"/>
            </a:rPr>
            <a:t>Ο </a:t>
          </a:r>
          <a:r>
            <a:rPr lang="el-GR" sz="1800" b="1" kern="1200" dirty="0" smtClean="0">
              <a:latin typeface="+mn-lt"/>
              <a:ea typeface="+mn-ea"/>
              <a:cs typeface="+mn-cs"/>
            </a:rPr>
            <a:t>σχεδιασμός </a:t>
          </a:r>
          <a:r>
            <a:rPr lang="el-GR" sz="1800" b="1" kern="1200" dirty="0" smtClean="0">
              <a:latin typeface="+mn-lt"/>
              <a:ea typeface="+mn-ea"/>
              <a:cs typeface="+mn-cs"/>
            </a:rPr>
            <a:t>ενός βέλτιστου συστήματος σχολικών μεταφορών απαιτεί τη συνέργια όλων των εμπλεκόμενων φορέων.</a:t>
          </a:r>
          <a:endParaRPr lang="el-GR" sz="1800" b="1" kern="1200" dirty="0">
            <a:latin typeface="+mn-lt"/>
            <a:ea typeface="+mn-ea"/>
            <a:cs typeface="+mn-cs"/>
          </a:endParaRPr>
        </a:p>
      </dgm:t>
    </dgm:pt>
    <dgm:pt modelId="{A3A001C8-9517-4706-84BD-5DFBED2E7BCE}" type="parTrans" cxnId="{C04FBADF-E43B-478A-B00C-2DA7CC3DB378}">
      <dgm:prSet/>
      <dgm:spPr/>
      <dgm:t>
        <a:bodyPr/>
        <a:lstStyle/>
        <a:p>
          <a:endParaRPr lang="el-GR"/>
        </a:p>
      </dgm:t>
    </dgm:pt>
    <dgm:pt modelId="{5E9763C6-6793-4C78-B151-FF92B1597119}" type="sibTrans" cxnId="{C04FBADF-E43B-478A-B00C-2DA7CC3DB378}">
      <dgm:prSet/>
      <dgm:spPr/>
      <dgm:t>
        <a:bodyPr/>
        <a:lstStyle/>
        <a:p>
          <a:endParaRPr lang="el-GR"/>
        </a:p>
      </dgm:t>
    </dgm:pt>
    <dgm:pt modelId="{4611EA94-FDCF-4214-AC2B-D539237762A5}" type="pres">
      <dgm:prSet presAssocID="{27095DF9-3879-4998-9E08-C31FD13D5166}" presName="diagram" presStyleCnt="0">
        <dgm:presLayoutVars>
          <dgm:chPref val="1"/>
          <dgm:dir/>
          <dgm:animOne val="branch"/>
          <dgm:animLvl val="lvl"/>
          <dgm:resizeHandles/>
        </dgm:presLayoutVars>
      </dgm:prSet>
      <dgm:spPr/>
      <dgm:t>
        <a:bodyPr/>
        <a:lstStyle/>
        <a:p>
          <a:endParaRPr lang="el-GR"/>
        </a:p>
      </dgm:t>
    </dgm:pt>
    <dgm:pt modelId="{91ED0922-A457-4A6D-B5A2-FE9A2290F28A}" type="pres">
      <dgm:prSet presAssocID="{9545BF02-6381-46FE-8F27-8624D491AC60}" presName="root" presStyleCnt="0"/>
      <dgm:spPr/>
      <dgm:t>
        <a:bodyPr/>
        <a:lstStyle/>
        <a:p>
          <a:endParaRPr lang="el-GR"/>
        </a:p>
      </dgm:t>
    </dgm:pt>
    <dgm:pt modelId="{45D00943-BA5F-4307-B940-8B13F38F0A58}" type="pres">
      <dgm:prSet presAssocID="{9545BF02-6381-46FE-8F27-8624D491AC60}" presName="rootComposite" presStyleCnt="0"/>
      <dgm:spPr/>
      <dgm:t>
        <a:bodyPr/>
        <a:lstStyle/>
        <a:p>
          <a:endParaRPr lang="el-GR"/>
        </a:p>
      </dgm:t>
    </dgm:pt>
    <dgm:pt modelId="{98F6BB9D-FFA7-4F2A-BB1A-F2E69E733EB2}" type="pres">
      <dgm:prSet presAssocID="{9545BF02-6381-46FE-8F27-8624D491AC60}" presName="rootText" presStyleLbl="node1" presStyleIdx="0" presStyleCnt="1" custScaleX="173038" custScaleY="63503" custLinFactNeighborX="4876" custLinFactNeighborY="4748"/>
      <dgm:spPr/>
      <dgm:t>
        <a:bodyPr/>
        <a:lstStyle/>
        <a:p>
          <a:endParaRPr lang="el-GR"/>
        </a:p>
      </dgm:t>
    </dgm:pt>
    <dgm:pt modelId="{3E2AE974-93E7-4B35-8189-8735A25D7D85}" type="pres">
      <dgm:prSet presAssocID="{9545BF02-6381-46FE-8F27-8624D491AC60}" presName="rootConnector" presStyleLbl="node1" presStyleIdx="0" presStyleCnt="1"/>
      <dgm:spPr/>
      <dgm:t>
        <a:bodyPr/>
        <a:lstStyle/>
        <a:p>
          <a:endParaRPr lang="el-GR"/>
        </a:p>
      </dgm:t>
    </dgm:pt>
    <dgm:pt modelId="{651C6FC5-77DF-47C7-BD5D-A973604AF910}" type="pres">
      <dgm:prSet presAssocID="{9545BF02-6381-46FE-8F27-8624D491AC60}" presName="childShape" presStyleCnt="0"/>
      <dgm:spPr/>
      <dgm:t>
        <a:bodyPr/>
        <a:lstStyle/>
        <a:p>
          <a:endParaRPr lang="el-GR"/>
        </a:p>
      </dgm:t>
    </dgm:pt>
    <dgm:pt modelId="{9B39EDC9-6AF0-41B6-91B5-4F2C438BF0C4}" type="pres">
      <dgm:prSet presAssocID="{23DC97E7-3E8B-481A-8C61-59F7C5EDBD73}" presName="Name13" presStyleLbl="parChTrans1D2" presStyleIdx="0" presStyleCnt="5"/>
      <dgm:spPr/>
      <dgm:t>
        <a:bodyPr/>
        <a:lstStyle/>
        <a:p>
          <a:endParaRPr lang="el-GR"/>
        </a:p>
      </dgm:t>
    </dgm:pt>
    <dgm:pt modelId="{CA413FC6-125E-428A-92F8-7289D8D0569A}" type="pres">
      <dgm:prSet presAssocID="{F5DF2A44-0C5D-4BA5-A1FA-96B14B9894EE}" presName="childText" presStyleLbl="bgAcc1" presStyleIdx="0" presStyleCnt="5" custScaleX="341254" custScaleY="61098">
        <dgm:presLayoutVars>
          <dgm:bulletEnabled val="1"/>
        </dgm:presLayoutVars>
      </dgm:prSet>
      <dgm:spPr/>
      <dgm:t>
        <a:bodyPr/>
        <a:lstStyle/>
        <a:p>
          <a:endParaRPr lang="el-GR"/>
        </a:p>
      </dgm:t>
    </dgm:pt>
    <dgm:pt modelId="{651319EA-D0CA-4013-914D-1C69CB719058}" type="pres">
      <dgm:prSet presAssocID="{C0EDF99F-2BBF-4FF8-AA02-633ACB6EB2FB}" presName="Name13" presStyleLbl="parChTrans1D2" presStyleIdx="1" presStyleCnt="5"/>
      <dgm:spPr/>
      <dgm:t>
        <a:bodyPr/>
        <a:lstStyle/>
        <a:p>
          <a:endParaRPr lang="el-GR"/>
        </a:p>
      </dgm:t>
    </dgm:pt>
    <dgm:pt modelId="{E95F48AE-3559-4281-83F8-812DECD7E4C5}" type="pres">
      <dgm:prSet presAssocID="{9D800443-B9EE-46AF-A2FC-D3E348EBD9B7}" presName="childText" presStyleLbl="bgAcc1" presStyleIdx="1" presStyleCnt="5" custScaleX="340026" custScaleY="81390" custLinFactNeighborX="-1562" custLinFactNeighborY="-4449">
        <dgm:presLayoutVars>
          <dgm:bulletEnabled val="1"/>
        </dgm:presLayoutVars>
      </dgm:prSet>
      <dgm:spPr/>
      <dgm:t>
        <a:bodyPr/>
        <a:lstStyle/>
        <a:p>
          <a:endParaRPr lang="el-GR"/>
        </a:p>
      </dgm:t>
    </dgm:pt>
    <dgm:pt modelId="{C4DD5858-55EE-4147-B576-FE4E0ECB79E1}" type="pres">
      <dgm:prSet presAssocID="{DFB1614A-9D70-400E-B1E7-0A57DA92FEDA}" presName="Name13" presStyleLbl="parChTrans1D2" presStyleIdx="2" presStyleCnt="5"/>
      <dgm:spPr/>
      <dgm:t>
        <a:bodyPr/>
        <a:lstStyle/>
        <a:p>
          <a:endParaRPr lang="el-GR"/>
        </a:p>
      </dgm:t>
    </dgm:pt>
    <dgm:pt modelId="{BFFB265E-F237-45DF-BE47-15A49D8047BF}" type="pres">
      <dgm:prSet presAssocID="{6C8BCF17-80CE-49F6-9A67-EE18CCF3E784}" presName="childText" presStyleLbl="bgAcc1" presStyleIdx="2" presStyleCnt="5" custScaleX="337438" custScaleY="79497" custLinFactNeighborX="1485" custLinFactNeighborY="-12915">
        <dgm:presLayoutVars>
          <dgm:bulletEnabled val="1"/>
        </dgm:presLayoutVars>
      </dgm:prSet>
      <dgm:spPr/>
      <dgm:t>
        <a:bodyPr/>
        <a:lstStyle/>
        <a:p>
          <a:endParaRPr lang="el-GR"/>
        </a:p>
      </dgm:t>
    </dgm:pt>
    <dgm:pt modelId="{D81C77F3-5AA0-4AD8-8D17-4D29C8C7D46A}" type="pres">
      <dgm:prSet presAssocID="{E79B6250-95F8-4B98-9FB4-16668FBDDCA9}" presName="Name13" presStyleLbl="parChTrans1D2" presStyleIdx="3" presStyleCnt="5"/>
      <dgm:spPr/>
      <dgm:t>
        <a:bodyPr/>
        <a:lstStyle/>
        <a:p>
          <a:endParaRPr lang="en-US"/>
        </a:p>
      </dgm:t>
    </dgm:pt>
    <dgm:pt modelId="{8198CDE7-1FBC-4470-9D8D-C7FA50AF57CE}" type="pres">
      <dgm:prSet presAssocID="{6F1929EB-B991-49B1-9C56-96527EC56541}" presName="childText" presStyleLbl="bgAcc1" presStyleIdx="3" presStyleCnt="5" custScaleX="334419" custScaleY="83145" custLinFactNeighborX="1485" custLinFactNeighborY="-23711">
        <dgm:presLayoutVars>
          <dgm:bulletEnabled val="1"/>
        </dgm:presLayoutVars>
      </dgm:prSet>
      <dgm:spPr/>
      <dgm:t>
        <a:bodyPr/>
        <a:lstStyle/>
        <a:p>
          <a:endParaRPr lang="en-US"/>
        </a:p>
      </dgm:t>
    </dgm:pt>
    <dgm:pt modelId="{0B7AE7D8-695F-43C1-B58E-2FCB358EADA7}" type="pres">
      <dgm:prSet presAssocID="{A3A001C8-9517-4706-84BD-5DFBED2E7BCE}" presName="Name13" presStyleLbl="parChTrans1D2" presStyleIdx="4" presStyleCnt="5"/>
      <dgm:spPr/>
      <dgm:t>
        <a:bodyPr/>
        <a:lstStyle/>
        <a:p>
          <a:endParaRPr lang="en-US"/>
        </a:p>
      </dgm:t>
    </dgm:pt>
    <dgm:pt modelId="{DD1955BE-806A-4036-A056-BEF2C6308237}" type="pres">
      <dgm:prSet presAssocID="{F6E3A0CE-C7D2-4991-B3A1-0E422C2E2AC1}" presName="childText" presStyleLbl="bgAcc1" presStyleIdx="4" presStyleCnt="5" custScaleX="339562" custLinFactNeighborX="-734" custLinFactNeighborY="-17898">
        <dgm:presLayoutVars>
          <dgm:bulletEnabled val="1"/>
        </dgm:presLayoutVars>
      </dgm:prSet>
      <dgm:spPr/>
      <dgm:t>
        <a:bodyPr/>
        <a:lstStyle/>
        <a:p>
          <a:endParaRPr lang="el-GR"/>
        </a:p>
      </dgm:t>
    </dgm:pt>
  </dgm:ptLst>
  <dgm:cxnLst>
    <dgm:cxn modelId="{54FC51C7-DF86-4068-B0CD-962174A14275}" type="presOf" srcId="{6F1929EB-B991-49B1-9C56-96527EC56541}" destId="{8198CDE7-1FBC-4470-9D8D-C7FA50AF57CE}" srcOrd="0" destOrd="0" presId="urn:microsoft.com/office/officeart/2005/8/layout/hierarchy3"/>
    <dgm:cxn modelId="{A0D07F62-E669-4F9A-9CA6-950728F86F8F}" type="presOf" srcId="{DFB1614A-9D70-400E-B1E7-0A57DA92FEDA}" destId="{C4DD5858-55EE-4147-B576-FE4E0ECB79E1}" srcOrd="0" destOrd="0" presId="urn:microsoft.com/office/officeart/2005/8/layout/hierarchy3"/>
    <dgm:cxn modelId="{53064066-0407-44C3-AF10-E7733C76E188}" type="presOf" srcId="{27095DF9-3879-4998-9E08-C31FD13D5166}" destId="{4611EA94-FDCF-4214-AC2B-D539237762A5}" srcOrd="0" destOrd="0" presId="urn:microsoft.com/office/officeart/2005/8/layout/hierarchy3"/>
    <dgm:cxn modelId="{1CBE5889-B790-480D-8B97-FA70F95978D9}" srcId="{9545BF02-6381-46FE-8F27-8624D491AC60}" destId="{F5DF2A44-0C5D-4BA5-A1FA-96B14B9894EE}" srcOrd="0" destOrd="0" parTransId="{23DC97E7-3E8B-481A-8C61-59F7C5EDBD73}" sibTransId="{86FB1F96-D53C-42E5-86A4-932D7DCBCDF9}"/>
    <dgm:cxn modelId="{191FDE96-36B4-4D51-A9CC-AE695B461A81}" type="presOf" srcId="{23DC97E7-3E8B-481A-8C61-59F7C5EDBD73}" destId="{9B39EDC9-6AF0-41B6-91B5-4F2C438BF0C4}" srcOrd="0" destOrd="0" presId="urn:microsoft.com/office/officeart/2005/8/layout/hierarchy3"/>
    <dgm:cxn modelId="{81233473-1BA8-49EE-B45F-C2BCF1D24269}" type="presOf" srcId="{F5DF2A44-0C5D-4BA5-A1FA-96B14B9894EE}" destId="{CA413FC6-125E-428A-92F8-7289D8D0569A}" srcOrd="0" destOrd="0" presId="urn:microsoft.com/office/officeart/2005/8/layout/hierarchy3"/>
    <dgm:cxn modelId="{928DA12D-D9F0-4570-8ACD-3B8E2545E15A}" srcId="{27095DF9-3879-4998-9E08-C31FD13D5166}" destId="{9545BF02-6381-46FE-8F27-8624D491AC60}" srcOrd="0" destOrd="0" parTransId="{93ABD457-80F8-4FD6-B296-6A95F194C1E6}" sibTransId="{FA0B18B1-985A-4355-AC91-07114D77EB77}"/>
    <dgm:cxn modelId="{0F4B475B-66C7-4B43-91D5-5C92B5EBF477}" type="presOf" srcId="{A3A001C8-9517-4706-84BD-5DFBED2E7BCE}" destId="{0B7AE7D8-695F-43C1-B58E-2FCB358EADA7}" srcOrd="0" destOrd="0" presId="urn:microsoft.com/office/officeart/2005/8/layout/hierarchy3"/>
    <dgm:cxn modelId="{59B88657-0CD6-49BD-9930-A62DECBC5D0F}" type="presOf" srcId="{F6E3A0CE-C7D2-4991-B3A1-0E422C2E2AC1}" destId="{DD1955BE-806A-4036-A056-BEF2C6308237}" srcOrd="0" destOrd="0" presId="urn:microsoft.com/office/officeart/2005/8/layout/hierarchy3"/>
    <dgm:cxn modelId="{C6944469-95E4-45CE-9F4B-083CF62DFB0A}" type="presOf" srcId="{9D800443-B9EE-46AF-A2FC-D3E348EBD9B7}" destId="{E95F48AE-3559-4281-83F8-812DECD7E4C5}" srcOrd="0" destOrd="0" presId="urn:microsoft.com/office/officeart/2005/8/layout/hierarchy3"/>
    <dgm:cxn modelId="{C04FBADF-E43B-478A-B00C-2DA7CC3DB378}" srcId="{9545BF02-6381-46FE-8F27-8624D491AC60}" destId="{F6E3A0CE-C7D2-4991-B3A1-0E422C2E2AC1}" srcOrd="4" destOrd="0" parTransId="{A3A001C8-9517-4706-84BD-5DFBED2E7BCE}" sibTransId="{5E9763C6-6793-4C78-B151-FF92B1597119}"/>
    <dgm:cxn modelId="{765A8682-84BA-4A4F-B2E7-198FFF142FBA}" type="presOf" srcId="{C0EDF99F-2BBF-4FF8-AA02-633ACB6EB2FB}" destId="{651319EA-D0CA-4013-914D-1C69CB719058}" srcOrd="0" destOrd="0" presId="urn:microsoft.com/office/officeart/2005/8/layout/hierarchy3"/>
    <dgm:cxn modelId="{C20D114D-94F3-42B6-822D-72B517E40CFD}" srcId="{9545BF02-6381-46FE-8F27-8624D491AC60}" destId="{9D800443-B9EE-46AF-A2FC-D3E348EBD9B7}" srcOrd="1" destOrd="0" parTransId="{C0EDF99F-2BBF-4FF8-AA02-633ACB6EB2FB}" sibTransId="{D731AC83-F377-4781-A8B3-AF760E9C26F7}"/>
    <dgm:cxn modelId="{795ADD9D-6B9B-47BC-A208-E5A3FC9BC92B}" srcId="{9545BF02-6381-46FE-8F27-8624D491AC60}" destId="{6F1929EB-B991-49B1-9C56-96527EC56541}" srcOrd="3" destOrd="0" parTransId="{E79B6250-95F8-4B98-9FB4-16668FBDDCA9}" sibTransId="{FF93CBA2-CE01-4E62-AF82-FA71DF34AE29}"/>
    <dgm:cxn modelId="{5FC30E1B-5B03-4B6B-994A-9F20645D7531}" type="presOf" srcId="{6C8BCF17-80CE-49F6-9A67-EE18CCF3E784}" destId="{BFFB265E-F237-45DF-BE47-15A49D8047BF}" srcOrd="0" destOrd="0" presId="urn:microsoft.com/office/officeart/2005/8/layout/hierarchy3"/>
    <dgm:cxn modelId="{2C33C8B6-2D17-41D1-BA82-0FA228EBB1E0}" srcId="{9545BF02-6381-46FE-8F27-8624D491AC60}" destId="{6C8BCF17-80CE-49F6-9A67-EE18CCF3E784}" srcOrd="2" destOrd="0" parTransId="{DFB1614A-9D70-400E-B1E7-0A57DA92FEDA}" sibTransId="{4E51DEE3-118A-432A-9869-34FE2625E2E5}"/>
    <dgm:cxn modelId="{69A72C9D-4371-4D8E-AC80-A0D0A0EF6386}" type="presOf" srcId="{9545BF02-6381-46FE-8F27-8624D491AC60}" destId="{3E2AE974-93E7-4B35-8189-8735A25D7D85}" srcOrd="1" destOrd="0" presId="urn:microsoft.com/office/officeart/2005/8/layout/hierarchy3"/>
    <dgm:cxn modelId="{8924F82E-03F9-42A0-A3F2-7000AA926E12}" type="presOf" srcId="{E79B6250-95F8-4B98-9FB4-16668FBDDCA9}" destId="{D81C77F3-5AA0-4AD8-8D17-4D29C8C7D46A}" srcOrd="0" destOrd="0" presId="urn:microsoft.com/office/officeart/2005/8/layout/hierarchy3"/>
    <dgm:cxn modelId="{887731E8-F5A6-403E-9AD6-18E9C968F4BE}" type="presOf" srcId="{9545BF02-6381-46FE-8F27-8624D491AC60}" destId="{98F6BB9D-FFA7-4F2A-BB1A-F2E69E733EB2}" srcOrd="0" destOrd="0" presId="urn:microsoft.com/office/officeart/2005/8/layout/hierarchy3"/>
    <dgm:cxn modelId="{497E169D-3975-4BDF-B2B7-7D82D93DF664}" type="presParOf" srcId="{4611EA94-FDCF-4214-AC2B-D539237762A5}" destId="{91ED0922-A457-4A6D-B5A2-FE9A2290F28A}" srcOrd="0" destOrd="0" presId="urn:microsoft.com/office/officeart/2005/8/layout/hierarchy3"/>
    <dgm:cxn modelId="{6CCD0715-C3D7-4549-B8E3-1132E1978688}" type="presParOf" srcId="{91ED0922-A457-4A6D-B5A2-FE9A2290F28A}" destId="{45D00943-BA5F-4307-B940-8B13F38F0A58}" srcOrd="0" destOrd="0" presId="urn:microsoft.com/office/officeart/2005/8/layout/hierarchy3"/>
    <dgm:cxn modelId="{F06AA38E-DAEC-42D4-BFCD-9B83636947BD}" type="presParOf" srcId="{45D00943-BA5F-4307-B940-8B13F38F0A58}" destId="{98F6BB9D-FFA7-4F2A-BB1A-F2E69E733EB2}" srcOrd="0" destOrd="0" presId="urn:microsoft.com/office/officeart/2005/8/layout/hierarchy3"/>
    <dgm:cxn modelId="{F009273E-A7E7-47A8-B8CE-2A74E8A0AD54}" type="presParOf" srcId="{45D00943-BA5F-4307-B940-8B13F38F0A58}" destId="{3E2AE974-93E7-4B35-8189-8735A25D7D85}" srcOrd="1" destOrd="0" presId="urn:microsoft.com/office/officeart/2005/8/layout/hierarchy3"/>
    <dgm:cxn modelId="{6900A33E-C294-4130-9714-39B2F5943BAF}" type="presParOf" srcId="{91ED0922-A457-4A6D-B5A2-FE9A2290F28A}" destId="{651C6FC5-77DF-47C7-BD5D-A973604AF910}" srcOrd="1" destOrd="0" presId="urn:microsoft.com/office/officeart/2005/8/layout/hierarchy3"/>
    <dgm:cxn modelId="{8E33B9E0-5BC1-4C12-B895-2D5398E25656}" type="presParOf" srcId="{651C6FC5-77DF-47C7-BD5D-A973604AF910}" destId="{9B39EDC9-6AF0-41B6-91B5-4F2C438BF0C4}" srcOrd="0" destOrd="0" presId="urn:microsoft.com/office/officeart/2005/8/layout/hierarchy3"/>
    <dgm:cxn modelId="{47E5E0C7-93FB-47E2-A3BA-78DD6331FD59}" type="presParOf" srcId="{651C6FC5-77DF-47C7-BD5D-A973604AF910}" destId="{CA413FC6-125E-428A-92F8-7289D8D0569A}" srcOrd="1" destOrd="0" presId="urn:microsoft.com/office/officeart/2005/8/layout/hierarchy3"/>
    <dgm:cxn modelId="{24367D4A-95D9-4560-AF19-4A4D068A869C}" type="presParOf" srcId="{651C6FC5-77DF-47C7-BD5D-A973604AF910}" destId="{651319EA-D0CA-4013-914D-1C69CB719058}" srcOrd="2" destOrd="0" presId="urn:microsoft.com/office/officeart/2005/8/layout/hierarchy3"/>
    <dgm:cxn modelId="{6B273C9F-16C8-4B15-ACF0-DA5ABF38D212}" type="presParOf" srcId="{651C6FC5-77DF-47C7-BD5D-A973604AF910}" destId="{E95F48AE-3559-4281-83F8-812DECD7E4C5}" srcOrd="3" destOrd="0" presId="urn:microsoft.com/office/officeart/2005/8/layout/hierarchy3"/>
    <dgm:cxn modelId="{B04F7600-7E6B-4D28-9EFF-D94885B0FFBD}" type="presParOf" srcId="{651C6FC5-77DF-47C7-BD5D-A973604AF910}" destId="{C4DD5858-55EE-4147-B576-FE4E0ECB79E1}" srcOrd="4" destOrd="0" presId="urn:microsoft.com/office/officeart/2005/8/layout/hierarchy3"/>
    <dgm:cxn modelId="{750A4288-64B6-4680-8A15-1242D4603964}" type="presParOf" srcId="{651C6FC5-77DF-47C7-BD5D-A973604AF910}" destId="{BFFB265E-F237-45DF-BE47-15A49D8047BF}" srcOrd="5" destOrd="0" presId="urn:microsoft.com/office/officeart/2005/8/layout/hierarchy3"/>
    <dgm:cxn modelId="{5988A2DF-62EB-459E-BBC8-7938960EBB49}" type="presParOf" srcId="{651C6FC5-77DF-47C7-BD5D-A973604AF910}" destId="{D81C77F3-5AA0-4AD8-8D17-4D29C8C7D46A}" srcOrd="6" destOrd="0" presId="urn:microsoft.com/office/officeart/2005/8/layout/hierarchy3"/>
    <dgm:cxn modelId="{DF958325-2CB6-4240-A70D-C959F42FEF2B}" type="presParOf" srcId="{651C6FC5-77DF-47C7-BD5D-A973604AF910}" destId="{8198CDE7-1FBC-4470-9D8D-C7FA50AF57CE}" srcOrd="7" destOrd="0" presId="urn:microsoft.com/office/officeart/2005/8/layout/hierarchy3"/>
    <dgm:cxn modelId="{D4ABFE48-B0AD-4140-A3CA-5D85E5A52770}" type="presParOf" srcId="{651C6FC5-77DF-47C7-BD5D-A973604AF910}" destId="{0B7AE7D8-695F-43C1-B58E-2FCB358EADA7}" srcOrd="8" destOrd="0" presId="urn:microsoft.com/office/officeart/2005/8/layout/hierarchy3"/>
    <dgm:cxn modelId="{0CD5F347-5AC8-4E7B-81B3-E834D4B3E07B}" type="presParOf" srcId="{651C6FC5-77DF-47C7-BD5D-A973604AF910}" destId="{DD1955BE-806A-4036-A056-BEF2C6308237}" srcOrd="9"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F6BB9D-FFA7-4F2A-BB1A-F2E69E733EB2}">
      <dsp:nvSpPr>
        <dsp:cNvPr id="0" name=""/>
        <dsp:cNvSpPr/>
      </dsp:nvSpPr>
      <dsp:spPr>
        <a:xfrm>
          <a:off x="130626" y="404864"/>
          <a:ext cx="4470992" cy="820401"/>
        </a:xfrm>
        <a:prstGeom prst="roundRect">
          <a:avLst>
            <a:gd name="adj" fmla="val 10000"/>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100000" r="280000" b="280000"/>
          </a:path>
        </a:gradFill>
        <a:ln>
          <a:solidFill>
            <a:schemeClr val="accent2">
              <a:lumMod val="50000"/>
            </a:schemeClr>
          </a:solid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l-GR" sz="2400" b="1" kern="1200" dirty="0" smtClean="0">
              <a:solidFill>
                <a:srgbClr val="7E0004"/>
              </a:solidFill>
              <a:latin typeface="+mn-lt"/>
            </a:rPr>
            <a:t>Η εφαρμογή </a:t>
          </a:r>
          <a:r>
            <a:rPr lang="en-US" sz="2400" b="1" kern="1200" dirty="0" err="1" smtClean="0">
              <a:solidFill>
                <a:srgbClr val="7E0004"/>
              </a:solidFill>
              <a:latin typeface="+mn-lt"/>
            </a:rPr>
            <a:t>TrackApp</a:t>
          </a:r>
          <a:endParaRPr lang="el-GR" sz="2400" b="1" kern="1200" dirty="0">
            <a:solidFill>
              <a:srgbClr val="7E0004"/>
            </a:solidFill>
            <a:latin typeface="+mn-lt"/>
            <a:ea typeface="+mn-ea"/>
            <a:cs typeface="+mn-cs"/>
          </a:endParaRPr>
        </a:p>
      </dsp:txBody>
      <dsp:txXfrm>
        <a:off x="130626" y="404864"/>
        <a:ext cx="4470992" cy="820401"/>
      </dsp:txXfrm>
    </dsp:sp>
    <dsp:sp modelId="{9B39EDC9-6AF0-41B6-91B5-4F2C438BF0C4}">
      <dsp:nvSpPr>
        <dsp:cNvPr id="0" name=""/>
        <dsp:cNvSpPr/>
      </dsp:nvSpPr>
      <dsp:spPr>
        <a:xfrm>
          <a:off x="577725" y="1225266"/>
          <a:ext cx="321112" cy="656303"/>
        </a:xfrm>
        <a:custGeom>
          <a:avLst/>
          <a:gdLst/>
          <a:ahLst/>
          <a:cxnLst/>
          <a:rect l="0" t="0" r="0" b="0"/>
          <a:pathLst>
            <a:path>
              <a:moveTo>
                <a:pt x="0" y="0"/>
              </a:moveTo>
              <a:lnTo>
                <a:pt x="0" y="656303"/>
              </a:lnTo>
              <a:lnTo>
                <a:pt x="321112" y="656303"/>
              </a:lnTo>
            </a:path>
          </a:pathLst>
        </a:custGeom>
        <a:noFill/>
        <a:ln w="1905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CA413FC6-125E-428A-92F8-7289D8D0569A}">
      <dsp:nvSpPr>
        <dsp:cNvPr id="0" name=""/>
        <dsp:cNvSpPr/>
      </dsp:nvSpPr>
      <dsp:spPr>
        <a:xfrm>
          <a:off x="898838" y="1486903"/>
          <a:ext cx="7053914" cy="789331"/>
        </a:xfrm>
        <a:prstGeom prst="roundRect">
          <a:avLst>
            <a:gd name="adj" fmla="val 10000"/>
          </a:avLst>
        </a:prstGeom>
        <a:solidFill>
          <a:schemeClr val="accent5">
            <a:alpha val="90000"/>
          </a:schemeClr>
        </a:solidFill>
        <a:ln w="4444" cap="flat" cmpd="sng" algn="ctr">
          <a:solidFill>
            <a:schemeClr val="accent2">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accent2">
                  <a:lumMod val="50000"/>
                </a:schemeClr>
              </a:solidFill>
              <a:latin typeface="+mn-lt"/>
              <a:ea typeface="+mn-ea"/>
              <a:cs typeface="+mn-cs"/>
            </a:rPr>
            <a:t>Είναι εύκολη στον χειρισμό και απαιτεί συσκευή </a:t>
          </a:r>
          <a:r>
            <a:rPr lang="en-US" sz="1800" b="1" kern="1200" dirty="0" smtClean="0">
              <a:solidFill>
                <a:schemeClr val="accent2">
                  <a:lumMod val="50000"/>
                </a:schemeClr>
              </a:solidFill>
              <a:latin typeface="+mn-lt"/>
              <a:ea typeface="+mn-ea"/>
              <a:cs typeface="+mn-cs"/>
            </a:rPr>
            <a:t>Android</a:t>
          </a:r>
          <a:r>
            <a:rPr lang="el-GR" sz="1800" b="1" kern="1200" dirty="0" smtClean="0">
              <a:solidFill>
                <a:schemeClr val="accent2">
                  <a:lumMod val="50000"/>
                </a:schemeClr>
              </a:solidFill>
              <a:latin typeface="+mn-lt"/>
              <a:ea typeface="+mn-ea"/>
              <a:cs typeface="+mn-cs"/>
            </a:rPr>
            <a:t> </a:t>
          </a:r>
          <a:endParaRPr lang="el-GR" sz="1800" b="1" kern="1200" dirty="0">
            <a:solidFill>
              <a:schemeClr val="accent2">
                <a:lumMod val="50000"/>
              </a:schemeClr>
            </a:solidFill>
            <a:latin typeface="+mn-lt"/>
            <a:ea typeface="+mn-ea"/>
            <a:cs typeface="+mn-cs"/>
          </a:endParaRPr>
        </a:p>
      </dsp:txBody>
      <dsp:txXfrm>
        <a:off x="898838" y="1486903"/>
        <a:ext cx="7053914" cy="789331"/>
      </dsp:txXfrm>
    </dsp:sp>
    <dsp:sp modelId="{651319EA-D0CA-4013-914D-1C69CB719058}">
      <dsp:nvSpPr>
        <dsp:cNvPr id="0" name=""/>
        <dsp:cNvSpPr/>
      </dsp:nvSpPr>
      <dsp:spPr>
        <a:xfrm>
          <a:off x="577725" y="1225266"/>
          <a:ext cx="288824" cy="1842212"/>
        </a:xfrm>
        <a:custGeom>
          <a:avLst/>
          <a:gdLst/>
          <a:ahLst/>
          <a:cxnLst/>
          <a:rect l="0" t="0" r="0" b="0"/>
          <a:pathLst>
            <a:path>
              <a:moveTo>
                <a:pt x="0" y="0"/>
              </a:moveTo>
              <a:lnTo>
                <a:pt x="0" y="1842212"/>
              </a:lnTo>
              <a:lnTo>
                <a:pt x="288824" y="1842212"/>
              </a:lnTo>
            </a:path>
          </a:pathLst>
        </a:custGeom>
        <a:noFill/>
        <a:ln w="1905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E95F48AE-3559-4281-83F8-812DECD7E4C5}">
      <dsp:nvSpPr>
        <dsp:cNvPr id="0" name=""/>
        <dsp:cNvSpPr/>
      </dsp:nvSpPr>
      <dsp:spPr>
        <a:xfrm>
          <a:off x="866550" y="2541736"/>
          <a:ext cx="7028530" cy="1051486"/>
        </a:xfrm>
        <a:prstGeom prst="roundRect">
          <a:avLst>
            <a:gd name="adj" fmla="val 10000"/>
          </a:avLst>
        </a:prstGeom>
        <a:solidFill>
          <a:schemeClr val="accent5">
            <a:alpha val="90000"/>
          </a:schemeClr>
        </a:solidFill>
        <a:ln w="4444" cap="flat" cmpd="sng" algn="ctr">
          <a:solidFill>
            <a:schemeClr val="accent2">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pPr>
          <a:r>
            <a:rPr lang="el-GR" sz="1800" b="1" kern="1200" dirty="0" smtClean="0">
              <a:solidFill>
                <a:schemeClr val="accent2">
                  <a:lumMod val="50000"/>
                </a:schemeClr>
              </a:solidFill>
              <a:latin typeface="+mn-lt"/>
              <a:ea typeface="+mn-ea"/>
              <a:cs typeface="+mn-cs"/>
            </a:rPr>
            <a:t>Η συσκευή καταγράφει τη θέση του οχήματος από τη στιγμή που ξεκινάει και ανά δευτερόλεπτο ή ανά 10 μέτρα</a:t>
          </a:r>
          <a:endParaRPr lang="el-GR" sz="1800" b="1" kern="1200" dirty="0">
            <a:solidFill>
              <a:schemeClr val="accent2">
                <a:lumMod val="50000"/>
              </a:schemeClr>
            </a:solidFill>
            <a:latin typeface="+mn-lt"/>
            <a:ea typeface="+mn-ea"/>
            <a:cs typeface="+mn-cs"/>
          </a:endParaRPr>
        </a:p>
      </dsp:txBody>
      <dsp:txXfrm>
        <a:off x="866550" y="2541736"/>
        <a:ext cx="7028530" cy="1051486"/>
      </dsp:txXfrm>
    </dsp:sp>
    <dsp:sp modelId="{C4DD5858-55EE-4147-B576-FE4E0ECB79E1}">
      <dsp:nvSpPr>
        <dsp:cNvPr id="0" name=""/>
        <dsp:cNvSpPr/>
      </dsp:nvSpPr>
      <dsp:spPr>
        <a:xfrm>
          <a:off x="577725" y="1225266"/>
          <a:ext cx="351807" cy="3095075"/>
        </a:xfrm>
        <a:custGeom>
          <a:avLst/>
          <a:gdLst/>
          <a:ahLst/>
          <a:cxnLst/>
          <a:rect l="0" t="0" r="0" b="0"/>
          <a:pathLst>
            <a:path>
              <a:moveTo>
                <a:pt x="0" y="0"/>
              </a:moveTo>
              <a:lnTo>
                <a:pt x="0" y="3095075"/>
              </a:lnTo>
              <a:lnTo>
                <a:pt x="351807" y="3095075"/>
              </a:lnTo>
            </a:path>
          </a:pathLst>
        </a:custGeom>
        <a:noFill/>
        <a:ln w="1905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BFFB265E-F237-45DF-BE47-15A49D8047BF}">
      <dsp:nvSpPr>
        <dsp:cNvPr id="0" name=""/>
        <dsp:cNvSpPr/>
      </dsp:nvSpPr>
      <dsp:spPr>
        <a:xfrm>
          <a:off x="929533" y="3806826"/>
          <a:ext cx="6975035" cy="1027030"/>
        </a:xfrm>
        <a:prstGeom prst="roundRect">
          <a:avLst>
            <a:gd name="adj" fmla="val 10000"/>
          </a:avLst>
        </a:prstGeom>
        <a:solidFill>
          <a:schemeClr val="accent5">
            <a:alpha val="90000"/>
          </a:schemeClr>
        </a:solidFill>
        <a:ln w="4444" cap="flat" cmpd="sng" algn="ctr">
          <a:solidFill>
            <a:schemeClr val="accent2">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accent2">
                  <a:lumMod val="50000"/>
                </a:schemeClr>
              </a:solidFill>
              <a:latin typeface="+mn-lt"/>
              <a:ea typeface="+mn-ea"/>
              <a:cs typeface="+mn-cs"/>
            </a:rPr>
            <a:t>Για την αποτύπωση των στάσεων, ο χειριστής πατά ένα κουμπί και το στίγμα καταγράφεται ως στάση  </a:t>
          </a:r>
          <a:endParaRPr lang="el-GR" sz="1800" b="1" kern="1200" dirty="0">
            <a:solidFill>
              <a:schemeClr val="accent2">
                <a:lumMod val="50000"/>
              </a:schemeClr>
            </a:solidFill>
            <a:latin typeface="+mn-lt"/>
            <a:ea typeface="+mn-ea"/>
            <a:cs typeface="+mn-cs"/>
          </a:endParaRPr>
        </a:p>
      </dsp:txBody>
      <dsp:txXfrm>
        <a:off x="929533" y="3806826"/>
        <a:ext cx="6975035" cy="1027030"/>
      </dsp:txXfrm>
    </dsp:sp>
    <dsp:sp modelId="{D81C77F3-5AA0-4AD8-8D17-4D29C8C7D46A}">
      <dsp:nvSpPr>
        <dsp:cNvPr id="0" name=""/>
        <dsp:cNvSpPr/>
      </dsp:nvSpPr>
      <dsp:spPr>
        <a:xfrm>
          <a:off x="577725" y="1225266"/>
          <a:ext cx="351807" cy="4329172"/>
        </a:xfrm>
        <a:custGeom>
          <a:avLst/>
          <a:gdLst/>
          <a:ahLst/>
          <a:cxnLst/>
          <a:rect l="0" t="0" r="0" b="0"/>
          <a:pathLst>
            <a:path>
              <a:moveTo>
                <a:pt x="0" y="0"/>
              </a:moveTo>
              <a:lnTo>
                <a:pt x="0" y="4329172"/>
              </a:lnTo>
              <a:lnTo>
                <a:pt x="351807" y="4329172"/>
              </a:lnTo>
            </a:path>
          </a:pathLst>
        </a:custGeom>
        <a:noFill/>
        <a:ln w="1905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8198CDE7-1FBC-4470-9D8D-C7FA50AF57CE}">
      <dsp:nvSpPr>
        <dsp:cNvPr id="0" name=""/>
        <dsp:cNvSpPr/>
      </dsp:nvSpPr>
      <dsp:spPr>
        <a:xfrm>
          <a:off x="929533" y="5017359"/>
          <a:ext cx="6912631" cy="1074159"/>
        </a:xfrm>
        <a:prstGeom prst="roundRect">
          <a:avLst>
            <a:gd name="adj" fmla="val 10000"/>
          </a:avLst>
        </a:prstGeom>
        <a:solidFill>
          <a:schemeClr val="accent5">
            <a:alpha val="90000"/>
          </a:schemeClr>
        </a:solidFill>
        <a:ln w="4444" cap="flat" cmpd="sng" algn="ctr">
          <a:solidFill>
            <a:schemeClr val="accent2">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accent2">
                  <a:lumMod val="50000"/>
                </a:schemeClr>
              </a:solidFill>
              <a:latin typeface="+mn-lt"/>
              <a:ea typeface="+mn-ea"/>
              <a:cs typeface="+mn-cs"/>
            </a:rPr>
            <a:t>Στη συνέχεια μπορεί να προσθέσει όνομα στάσης και αριθμό μαθητών που αποβιβάζονται/επιβιβάζονται</a:t>
          </a:r>
          <a:endParaRPr lang="el-GR" sz="1800" b="1" kern="1200" dirty="0">
            <a:solidFill>
              <a:schemeClr val="accent2">
                <a:lumMod val="50000"/>
              </a:schemeClr>
            </a:solidFill>
            <a:latin typeface="+mn-lt"/>
            <a:ea typeface="+mn-ea"/>
            <a:cs typeface="+mn-cs"/>
          </a:endParaRPr>
        </a:p>
      </dsp:txBody>
      <dsp:txXfrm>
        <a:off x="929533" y="5017359"/>
        <a:ext cx="6912631" cy="10741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A26BAF-E98C-4F4A-93FA-749B3A15E7A4}">
      <dsp:nvSpPr>
        <dsp:cNvPr id="0" name=""/>
        <dsp:cNvSpPr/>
      </dsp:nvSpPr>
      <dsp:spPr>
        <a:xfrm>
          <a:off x="6768" y="232"/>
          <a:ext cx="7691318" cy="696944"/>
        </a:xfrm>
        <a:prstGeom prst="roundRect">
          <a:avLst>
            <a:gd name="adj" fmla="val 10000"/>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100000" r="280000" b="28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rgbClr val="990033"/>
              </a:solidFill>
              <a:latin typeface="Cambria" pitchFamily="18" charset="0"/>
              <a:ea typeface="+mn-ea"/>
              <a:cs typeface="+mn-cs"/>
            </a:rPr>
            <a:t>Όνομα δρομολογίου</a:t>
          </a:r>
          <a:endParaRPr lang="el-GR" sz="2400" b="1" kern="1200" dirty="0">
            <a:solidFill>
              <a:srgbClr val="990033"/>
            </a:solidFill>
            <a:latin typeface="Cambria" pitchFamily="18" charset="0"/>
            <a:ea typeface="+mn-ea"/>
            <a:cs typeface="+mn-cs"/>
          </a:endParaRPr>
        </a:p>
      </dsp:txBody>
      <dsp:txXfrm>
        <a:off x="6768" y="232"/>
        <a:ext cx="7691318" cy="696944"/>
      </dsp:txXfrm>
    </dsp:sp>
    <dsp:sp modelId="{CE1D77DB-91AD-4472-BCA2-58994A659C54}">
      <dsp:nvSpPr>
        <dsp:cNvPr id="0" name=""/>
        <dsp:cNvSpPr/>
      </dsp:nvSpPr>
      <dsp:spPr>
        <a:xfrm>
          <a:off x="6768" y="886999"/>
          <a:ext cx="3023800" cy="696944"/>
        </a:xfrm>
        <a:prstGeom prst="roundRect">
          <a:avLst>
            <a:gd name="adj" fmla="val 10000"/>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100000" r="280000" b="28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l-GR" sz="2400" b="1" kern="1200" dirty="0" smtClean="0">
              <a:solidFill>
                <a:srgbClr val="990033"/>
              </a:solidFill>
              <a:latin typeface="Cambria" pitchFamily="18" charset="0"/>
              <a:ea typeface="+mn-ea"/>
              <a:cs typeface="+mn-cs"/>
            </a:rPr>
            <a:t>Σημείο εντοπισμού (</a:t>
          </a:r>
          <a:r>
            <a:rPr lang="en-US" sz="2400" b="1" kern="1200" dirty="0" smtClean="0">
              <a:solidFill>
                <a:srgbClr val="990033"/>
              </a:solidFill>
              <a:latin typeface="Cambria" pitchFamily="18" charset="0"/>
              <a:ea typeface="+mn-ea"/>
              <a:cs typeface="+mn-cs"/>
            </a:rPr>
            <a:t>Lat, Long)</a:t>
          </a:r>
          <a:endParaRPr lang="el-GR" sz="2400" b="1" kern="1200" dirty="0">
            <a:solidFill>
              <a:srgbClr val="990033"/>
            </a:solidFill>
            <a:latin typeface="Cambria" pitchFamily="18" charset="0"/>
            <a:ea typeface="+mn-ea"/>
            <a:cs typeface="+mn-cs"/>
          </a:endParaRPr>
        </a:p>
      </dsp:txBody>
      <dsp:txXfrm>
        <a:off x="6768" y="886999"/>
        <a:ext cx="3023800" cy="696944"/>
      </dsp:txXfrm>
    </dsp:sp>
    <dsp:sp modelId="{7524D87F-DE81-40BD-82A6-8C9958A54477}">
      <dsp:nvSpPr>
        <dsp:cNvPr id="0" name=""/>
        <dsp:cNvSpPr/>
      </dsp:nvSpPr>
      <dsp:spPr>
        <a:xfrm>
          <a:off x="3366814" y="886999"/>
          <a:ext cx="1950339" cy="696944"/>
        </a:xfrm>
        <a:prstGeom prst="roundRect">
          <a:avLst>
            <a:gd name="adj" fmla="val 10000"/>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100000" r="280000" b="28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rgbClr val="990033"/>
              </a:solidFill>
              <a:latin typeface="Cambria" pitchFamily="18" charset="0"/>
              <a:ea typeface="+mn-ea"/>
              <a:cs typeface="+mn-cs"/>
            </a:rPr>
            <a:t>Υψόμετρο</a:t>
          </a:r>
          <a:endParaRPr lang="el-GR" sz="2400" b="1" kern="1200" dirty="0">
            <a:solidFill>
              <a:srgbClr val="990033"/>
            </a:solidFill>
            <a:latin typeface="Cambria" pitchFamily="18" charset="0"/>
            <a:ea typeface="+mn-ea"/>
            <a:cs typeface="+mn-cs"/>
          </a:endParaRPr>
        </a:p>
      </dsp:txBody>
      <dsp:txXfrm>
        <a:off x="3366814" y="886999"/>
        <a:ext cx="1950339" cy="696944"/>
      </dsp:txXfrm>
    </dsp:sp>
    <dsp:sp modelId="{7A6CA5AE-EADC-479D-B83C-754D25DE292D}">
      <dsp:nvSpPr>
        <dsp:cNvPr id="0" name=""/>
        <dsp:cNvSpPr/>
      </dsp:nvSpPr>
      <dsp:spPr>
        <a:xfrm>
          <a:off x="5653398" y="886999"/>
          <a:ext cx="2044688" cy="696944"/>
        </a:xfrm>
        <a:prstGeom prst="roundRect">
          <a:avLst>
            <a:gd name="adj" fmla="val 10000"/>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100000" r="280000" b="28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rgbClr val="990033"/>
              </a:solidFill>
              <a:latin typeface="Cambria" pitchFamily="18" charset="0"/>
              <a:ea typeface="+mn-ea"/>
              <a:cs typeface="+mn-cs"/>
            </a:rPr>
            <a:t>Ταχύτητα</a:t>
          </a:r>
          <a:endParaRPr lang="el-GR" sz="2400" b="1" kern="1200" dirty="0">
            <a:solidFill>
              <a:srgbClr val="990033"/>
            </a:solidFill>
            <a:latin typeface="Cambria" pitchFamily="18" charset="0"/>
            <a:ea typeface="+mn-ea"/>
            <a:cs typeface="+mn-cs"/>
          </a:endParaRPr>
        </a:p>
      </dsp:txBody>
      <dsp:txXfrm>
        <a:off x="5653398" y="886999"/>
        <a:ext cx="2044688" cy="6969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A26BAF-E98C-4F4A-93FA-749B3A15E7A4}">
      <dsp:nvSpPr>
        <dsp:cNvPr id="0" name=""/>
        <dsp:cNvSpPr/>
      </dsp:nvSpPr>
      <dsp:spPr>
        <a:xfrm>
          <a:off x="6768" y="232"/>
          <a:ext cx="7691318" cy="696944"/>
        </a:xfrm>
        <a:prstGeom prst="roundRect">
          <a:avLst>
            <a:gd name="adj" fmla="val 10000"/>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100000" r="280000" b="28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rgbClr val="990033"/>
              </a:solidFill>
              <a:latin typeface="Cambria" pitchFamily="18" charset="0"/>
              <a:ea typeface="+mn-ea"/>
              <a:cs typeface="+mn-cs"/>
            </a:rPr>
            <a:t>Κατεύθυνση</a:t>
          </a:r>
          <a:endParaRPr lang="el-GR" sz="2400" b="1" kern="1200" dirty="0">
            <a:solidFill>
              <a:srgbClr val="990033"/>
            </a:solidFill>
            <a:latin typeface="Cambria" pitchFamily="18" charset="0"/>
            <a:ea typeface="+mn-ea"/>
            <a:cs typeface="+mn-cs"/>
          </a:endParaRPr>
        </a:p>
      </dsp:txBody>
      <dsp:txXfrm>
        <a:off x="6768" y="232"/>
        <a:ext cx="7691318" cy="696944"/>
      </dsp:txXfrm>
    </dsp:sp>
    <dsp:sp modelId="{CE1D77DB-91AD-4472-BCA2-58994A659C54}">
      <dsp:nvSpPr>
        <dsp:cNvPr id="0" name=""/>
        <dsp:cNvSpPr/>
      </dsp:nvSpPr>
      <dsp:spPr>
        <a:xfrm>
          <a:off x="6768" y="886999"/>
          <a:ext cx="3023800" cy="696944"/>
        </a:xfrm>
        <a:prstGeom prst="roundRect">
          <a:avLst>
            <a:gd name="adj" fmla="val 10000"/>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100000" r="280000" b="28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el-GR" sz="2400" b="1" kern="1200" dirty="0" smtClean="0">
              <a:solidFill>
                <a:srgbClr val="990033"/>
              </a:solidFill>
              <a:latin typeface="Cambria" pitchFamily="18" charset="0"/>
              <a:ea typeface="+mn-ea"/>
              <a:cs typeface="+mn-cs"/>
            </a:rPr>
            <a:t>Ημερομηνία</a:t>
          </a:r>
          <a:endParaRPr lang="el-GR" sz="2400" b="1" kern="1200" dirty="0">
            <a:solidFill>
              <a:srgbClr val="990033"/>
            </a:solidFill>
            <a:latin typeface="Cambria" pitchFamily="18" charset="0"/>
            <a:ea typeface="+mn-ea"/>
            <a:cs typeface="+mn-cs"/>
          </a:endParaRPr>
        </a:p>
      </dsp:txBody>
      <dsp:txXfrm>
        <a:off x="6768" y="886999"/>
        <a:ext cx="3023800" cy="696944"/>
      </dsp:txXfrm>
    </dsp:sp>
    <dsp:sp modelId="{7524D87F-DE81-40BD-82A6-8C9958A54477}">
      <dsp:nvSpPr>
        <dsp:cNvPr id="0" name=""/>
        <dsp:cNvSpPr/>
      </dsp:nvSpPr>
      <dsp:spPr>
        <a:xfrm>
          <a:off x="3366814" y="886999"/>
          <a:ext cx="1950339" cy="696944"/>
        </a:xfrm>
        <a:prstGeom prst="roundRect">
          <a:avLst>
            <a:gd name="adj" fmla="val 10000"/>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100000" r="280000" b="28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rgbClr val="990033"/>
              </a:solidFill>
              <a:latin typeface="Cambria" pitchFamily="18" charset="0"/>
              <a:ea typeface="+mn-ea"/>
              <a:cs typeface="+mn-cs"/>
            </a:rPr>
            <a:t>Ώρα</a:t>
          </a:r>
          <a:endParaRPr lang="el-GR" sz="2400" b="1" kern="1200" dirty="0">
            <a:solidFill>
              <a:srgbClr val="990033"/>
            </a:solidFill>
            <a:latin typeface="Cambria" pitchFamily="18" charset="0"/>
            <a:ea typeface="+mn-ea"/>
            <a:cs typeface="+mn-cs"/>
          </a:endParaRPr>
        </a:p>
      </dsp:txBody>
      <dsp:txXfrm>
        <a:off x="3366814" y="886999"/>
        <a:ext cx="1950339" cy="696944"/>
      </dsp:txXfrm>
    </dsp:sp>
    <dsp:sp modelId="{7A6CA5AE-EADC-479D-B83C-754D25DE292D}">
      <dsp:nvSpPr>
        <dsp:cNvPr id="0" name=""/>
        <dsp:cNvSpPr/>
      </dsp:nvSpPr>
      <dsp:spPr>
        <a:xfrm>
          <a:off x="5653398" y="886999"/>
          <a:ext cx="2044688" cy="696944"/>
        </a:xfrm>
        <a:prstGeom prst="roundRect">
          <a:avLst>
            <a:gd name="adj" fmla="val 10000"/>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100000" r="280000" b="28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rgbClr val="990033"/>
              </a:solidFill>
              <a:latin typeface="Cambria" pitchFamily="18" charset="0"/>
              <a:ea typeface="+mn-ea"/>
              <a:cs typeface="+mn-cs"/>
            </a:rPr>
            <a:t>Όνομα Στάσης</a:t>
          </a:r>
          <a:endParaRPr lang="el-GR" sz="2400" b="1" kern="1200" dirty="0">
            <a:solidFill>
              <a:srgbClr val="990033"/>
            </a:solidFill>
            <a:latin typeface="Cambria" pitchFamily="18" charset="0"/>
            <a:ea typeface="+mn-ea"/>
            <a:cs typeface="+mn-cs"/>
          </a:endParaRPr>
        </a:p>
      </dsp:txBody>
      <dsp:txXfrm>
        <a:off x="5653398" y="886999"/>
        <a:ext cx="2044688" cy="69694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F6BB9D-FFA7-4F2A-BB1A-F2E69E733EB2}">
      <dsp:nvSpPr>
        <dsp:cNvPr id="0" name=""/>
        <dsp:cNvSpPr/>
      </dsp:nvSpPr>
      <dsp:spPr>
        <a:xfrm>
          <a:off x="599338" y="57020"/>
          <a:ext cx="3926405" cy="720473"/>
        </a:xfrm>
        <a:prstGeom prst="roundRect">
          <a:avLst>
            <a:gd name="adj" fmla="val 10000"/>
          </a:avLst>
        </a:prstGeom>
        <a:gradFill rotWithShape="0">
          <a:gsLst>
            <a:gs pos="0">
              <a:schemeClr val="accent3">
                <a:alpha val="90000"/>
                <a:hueOff val="0"/>
                <a:satOff val="0"/>
                <a:lumOff val="0"/>
                <a:alphaOff val="0"/>
                <a:tint val="1000"/>
                <a:satMod val="255000"/>
              </a:schemeClr>
            </a:gs>
            <a:gs pos="55000">
              <a:schemeClr val="accent3">
                <a:alpha val="90000"/>
                <a:hueOff val="0"/>
                <a:satOff val="0"/>
                <a:lumOff val="0"/>
                <a:alphaOff val="0"/>
                <a:tint val="12000"/>
                <a:satMod val="255000"/>
              </a:schemeClr>
            </a:gs>
            <a:gs pos="100000">
              <a:schemeClr val="accent3">
                <a:alpha val="90000"/>
                <a:hueOff val="0"/>
                <a:satOff val="0"/>
                <a:lumOff val="0"/>
                <a:alphaOff val="0"/>
                <a:tint val="45000"/>
                <a:satMod val="250000"/>
              </a:schemeClr>
            </a:gs>
          </a:gsLst>
          <a:path path="circle">
            <a:fillToRect l="100000" r="280000" b="28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l-GR" sz="2400" b="1" kern="1200" smtClean="0">
              <a:latin typeface="+mn-lt"/>
            </a:rPr>
            <a:t>Βασικά Συμπεράσματα</a:t>
          </a:r>
          <a:endParaRPr lang="el-GR" sz="2400" b="1" kern="1200" dirty="0">
            <a:latin typeface="+mn-lt"/>
            <a:ea typeface="+mn-ea"/>
            <a:cs typeface="+mn-cs"/>
          </a:endParaRPr>
        </a:p>
      </dsp:txBody>
      <dsp:txXfrm>
        <a:off x="599338" y="57020"/>
        <a:ext cx="3926405" cy="720473"/>
      </dsp:txXfrm>
    </dsp:sp>
    <dsp:sp modelId="{9B39EDC9-6AF0-41B6-91B5-4F2C438BF0C4}">
      <dsp:nvSpPr>
        <dsp:cNvPr id="0" name=""/>
        <dsp:cNvSpPr/>
      </dsp:nvSpPr>
      <dsp:spPr>
        <a:xfrm>
          <a:off x="991979" y="777494"/>
          <a:ext cx="281999" cy="576362"/>
        </a:xfrm>
        <a:custGeom>
          <a:avLst/>
          <a:gdLst/>
          <a:ahLst/>
          <a:cxnLst/>
          <a:rect l="0" t="0" r="0" b="0"/>
          <a:pathLst>
            <a:path>
              <a:moveTo>
                <a:pt x="0" y="0"/>
              </a:moveTo>
              <a:lnTo>
                <a:pt x="0" y="576362"/>
              </a:lnTo>
              <a:lnTo>
                <a:pt x="281999" y="576362"/>
              </a:lnTo>
            </a:path>
          </a:pathLst>
        </a:cu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413FC6-125E-428A-92F8-7289D8D0569A}">
      <dsp:nvSpPr>
        <dsp:cNvPr id="0" name=""/>
        <dsp:cNvSpPr/>
      </dsp:nvSpPr>
      <dsp:spPr>
        <a:xfrm>
          <a:off x="1273978" y="1007263"/>
          <a:ext cx="6194715" cy="693187"/>
        </a:xfrm>
        <a:prstGeom prst="roundRect">
          <a:avLst>
            <a:gd name="adj" fmla="val 10000"/>
          </a:avLst>
        </a:prstGeom>
        <a:solidFill>
          <a:schemeClr val="lt1">
            <a:alpha val="90000"/>
            <a:hueOff val="0"/>
            <a:satOff val="0"/>
            <a:lumOff val="0"/>
            <a:alphaOff val="0"/>
          </a:schemeClr>
        </a:solidFill>
        <a:ln w="4444"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latin typeface="+mn-lt"/>
              <a:ea typeface="+mn-ea"/>
              <a:cs typeface="+mn-cs"/>
            </a:rPr>
            <a:t>Είναι αναγκαία η συστηματική καταγραφή και παρακολούθηση του μεταφορικού έργου μεταφοράς μαθητών</a:t>
          </a:r>
          <a:endParaRPr lang="el-GR" sz="1800" b="1" kern="1200" dirty="0">
            <a:latin typeface="+mn-lt"/>
            <a:ea typeface="+mn-ea"/>
            <a:cs typeface="+mn-cs"/>
          </a:endParaRPr>
        </a:p>
      </dsp:txBody>
      <dsp:txXfrm>
        <a:off x="1273978" y="1007263"/>
        <a:ext cx="6194715" cy="693187"/>
      </dsp:txXfrm>
    </dsp:sp>
    <dsp:sp modelId="{651319EA-D0CA-4013-914D-1C69CB719058}">
      <dsp:nvSpPr>
        <dsp:cNvPr id="0" name=""/>
        <dsp:cNvSpPr/>
      </dsp:nvSpPr>
      <dsp:spPr>
        <a:xfrm>
          <a:off x="991979" y="777494"/>
          <a:ext cx="253644" cy="1617822"/>
        </a:xfrm>
        <a:custGeom>
          <a:avLst/>
          <a:gdLst/>
          <a:ahLst/>
          <a:cxnLst/>
          <a:rect l="0" t="0" r="0" b="0"/>
          <a:pathLst>
            <a:path>
              <a:moveTo>
                <a:pt x="0" y="0"/>
              </a:moveTo>
              <a:lnTo>
                <a:pt x="0" y="1617822"/>
              </a:lnTo>
              <a:lnTo>
                <a:pt x="253644" y="1617822"/>
              </a:lnTo>
            </a:path>
          </a:pathLst>
        </a:cu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F48AE-3559-4281-83F8-812DECD7E4C5}">
      <dsp:nvSpPr>
        <dsp:cNvPr id="0" name=""/>
        <dsp:cNvSpPr/>
      </dsp:nvSpPr>
      <dsp:spPr>
        <a:xfrm>
          <a:off x="1245623" y="1933611"/>
          <a:ext cx="6172424" cy="923410"/>
        </a:xfrm>
        <a:prstGeom prst="roundRect">
          <a:avLst>
            <a:gd name="adj" fmla="val 10000"/>
          </a:avLst>
        </a:prstGeom>
        <a:solidFill>
          <a:schemeClr val="lt1">
            <a:alpha val="90000"/>
            <a:hueOff val="0"/>
            <a:satOff val="0"/>
            <a:lumOff val="0"/>
            <a:alphaOff val="0"/>
          </a:schemeClr>
        </a:solidFill>
        <a:ln w="4444" cap="flat" cmpd="sng" algn="ctr">
          <a:solidFill>
            <a:schemeClr val="accent3">
              <a:alpha val="90000"/>
              <a:hueOff val="0"/>
              <a:satOff val="0"/>
              <a:lumOff val="0"/>
              <a:alphaOff val="-1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pPr>
          <a:r>
            <a:rPr lang="el-GR" sz="1800" b="1" kern="1200" smtClean="0">
              <a:latin typeface="+mn-lt"/>
              <a:ea typeface="+mn-ea"/>
              <a:cs typeface="+mn-cs"/>
            </a:rPr>
            <a:t>Υπάρχει πλήθος τεχνολογιών που μπορούν εύκολα και χωρίς μεγάλη δαπάνη να βοηθήσουν στην αυτόματη καταγραφή των δρομολογίων</a:t>
          </a:r>
          <a:endParaRPr lang="el-GR" sz="1800" b="1" kern="1200" dirty="0">
            <a:latin typeface="+mn-lt"/>
            <a:ea typeface="+mn-ea"/>
            <a:cs typeface="+mn-cs"/>
          </a:endParaRPr>
        </a:p>
      </dsp:txBody>
      <dsp:txXfrm>
        <a:off x="1245623" y="1933611"/>
        <a:ext cx="6172424" cy="923410"/>
      </dsp:txXfrm>
    </dsp:sp>
    <dsp:sp modelId="{C4DD5858-55EE-4147-B576-FE4E0ECB79E1}">
      <dsp:nvSpPr>
        <dsp:cNvPr id="0" name=""/>
        <dsp:cNvSpPr/>
      </dsp:nvSpPr>
      <dsp:spPr>
        <a:xfrm>
          <a:off x="991979" y="777494"/>
          <a:ext cx="308956" cy="2718081"/>
        </a:xfrm>
        <a:custGeom>
          <a:avLst/>
          <a:gdLst/>
          <a:ahLst/>
          <a:cxnLst/>
          <a:rect l="0" t="0" r="0" b="0"/>
          <a:pathLst>
            <a:path>
              <a:moveTo>
                <a:pt x="0" y="0"/>
              </a:moveTo>
              <a:lnTo>
                <a:pt x="0" y="2718081"/>
              </a:lnTo>
              <a:lnTo>
                <a:pt x="308956" y="2718081"/>
              </a:lnTo>
            </a:path>
          </a:pathLst>
        </a:cu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265E-F237-45DF-BE47-15A49D8047BF}">
      <dsp:nvSpPr>
        <dsp:cNvPr id="0" name=""/>
        <dsp:cNvSpPr/>
      </dsp:nvSpPr>
      <dsp:spPr>
        <a:xfrm>
          <a:off x="1300935" y="3044608"/>
          <a:ext cx="6125444" cy="901933"/>
        </a:xfrm>
        <a:prstGeom prst="roundRect">
          <a:avLst>
            <a:gd name="adj" fmla="val 10000"/>
          </a:avLst>
        </a:prstGeom>
        <a:solidFill>
          <a:schemeClr val="lt1">
            <a:alpha val="90000"/>
            <a:hueOff val="0"/>
            <a:satOff val="0"/>
            <a:lumOff val="0"/>
            <a:alphaOff val="0"/>
          </a:schemeClr>
        </a:solidFill>
        <a:ln w="4444" cap="flat" cmpd="sng" algn="ctr">
          <a:solidFill>
            <a:schemeClr val="accent3">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latin typeface="+mn-lt"/>
              <a:ea typeface="+mn-ea"/>
              <a:cs typeface="+mn-cs"/>
            </a:rPr>
            <a:t>Η βελτιστοποίηση των δρομολογίων μπορεί να επιφέρει μεγάλη οικονομία κλίμακας.</a:t>
          </a:r>
          <a:endParaRPr lang="el-GR" sz="1800" b="1" kern="1200" dirty="0">
            <a:latin typeface="+mn-lt"/>
            <a:ea typeface="+mn-ea"/>
            <a:cs typeface="+mn-cs"/>
          </a:endParaRPr>
        </a:p>
      </dsp:txBody>
      <dsp:txXfrm>
        <a:off x="1300935" y="3044608"/>
        <a:ext cx="6125444" cy="901933"/>
      </dsp:txXfrm>
    </dsp:sp>
    <dsp:sp modelId="{D81C77F3-5AA0-4AD8-8D17-4D29C8C7D46A}">
      <dsp:nvSpPr>
        <dsp:cNvPr id="0" name=""/>
        <dsp:cNvSpPr/>
      </dsp:nvSpPr>
      <dsp:spPr>
        <a:xfrm>
          <a:off x="991979" y="777494"/>
          <a:ext cx="308956" cy="3801860"/>
        </a:xfrm>
        <a:custGeom>
          <a:avLst/>
          <a:gdLst/>
          <a:ahLst/>
          <a:cxnLst/>
          <a:rect l="0" t="0" r="0" b="0"/>
          <a:pathLst>
            <a:path>
              <a:moveTo>
                <a:pt x="0" y="0"/>
              </a:moveTo>
              <a:lnTo>
                <a:pt x="0" y="3801860"/>
              </a:lnTo>
              <a:lnTo>
                <a:pt x="308956" y="3801860"/>
              </a:lnTo>
            </a:path>
          </a:pathLst>
        </a:cu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98CDE7-1FBC-4470-9D8D-C7FA50AF57CE}">
      <dsp:nvSpPr>
        <dsp:cNvPr id="0" name=""/>
        <dsp:cNvSpPr/>
      </dsp:nvSpPr>
      <dsp:spPr>
        <a:xfrm>
          <a:off x="1300935" y="4107693"/>
          <a:ext cx="6070641" cy="943321"/>
        </a:xfrm>
        <a:prstGeom prst="roundRect">
          <a:avLst>
            <a:gd name="adj" fmla="val 10000"/>
          </a:avLst>
        </a:prstGeom>
        <a:solidFill>
          <a:schemeClr val="lt1">
            <a:alpha val="90000"/>
            <a:hueOff val="0"/>
            <a:satOff val="0"/>
            <a:lumOff val="0"/>
            <a:alphaOff val="0"/>
          </a:schemeClr>
        </a:solidFill>
        <a:ln w="4444" cap="flat" cmpd="sng" algn="ctr">
          <a:solidFill>
            <a:schemeClr val="accent3">
              <a:alpha val="90000"/>
              <a:hueOff val="0"/>
              <a:satOff val="0"/>
              <a:lumOff val="0"/>
              <a:alphaOff val="-3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latin typeface="+mn-lt"/>
              <a:ea typeface="+mn-ea"/>
              <a:cs typeface="+mn-cs"/>
            </a:rPr>
            <a:t>Όλος ο σχεδιασμός και οι τροποποιήσεις της ΚΥΑ θα πρέπει να διασφαλίζουν ότι η μεταφορά θα είναι βιώσιμη και θα πραγματοποιείται με τις αρμόζουσες συνθήκες ασφάλειας</a:t>
          </a:r>
          <a:endParaRPr lang="el-GR" sz="1800" b="1" kern="1200" dirty="0">
            <a:latin typeface="+mn-lt"/>
            <a:ea typeface="+mn-ea"/>
            <a:cs typeface="+mn-cs"/>
          </a:endParaRPr>
        </a:p>
      </dsp:txBody>
      <dsp:txXfrm>
        <a:off x="1300935" y="4107693"/>
        <a:ext cx="6070641" cy="943321"/>
      </dsp:txXfrm>
    </dsp:sp>
    <dsp:sp modelId="{0B7AE7D8-695F-43C1-B58E-2FCB358EADA7}">
      <dsp:nvSpPr>
        <dsp:cNvPr id="0" name=""/>
        <dsp:cNvSpPr/>
      </dsp:nvSpPr>
      <dsp:spPr>
        <a:xfrm>
          <a:off x="991979" y="777494"/>
          <a:ext cx="268675" cy="5190384"/>
        </a:xfrm>
        <a:custGeom>
          <a:avLst/>
          <a:gdLst/>
          <a:ahLst/>
          <a:cxnLst/>
          <a:rect l="0" t="0" r="0" b="0"/>
          <a:pathLst>
            <a:path>
              <a:moveTo>
                <a:pt x="0" y="0"/>
              </a:moveTo>
              <a:lnTo>
                <a:pt x="0" y="5190384"/>
              </a:lnTo>
              <a:lnTo>
                <a:pt x="268675" y="5190384"/>
              </a:lnTo>
            </a:path>
          </a:pathLst>
        </a:custGeom>
        <a:noFill/>
        <a:ln w="1905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955BE-806A-4036-A056-BEF2C6308237}">
      <dsp:nvSpPr>
        <dsp:cNvPr id="0" name=""/>
        <dsp:cNvSpPr/>
      </dsp:nvSpPr>
      <dsp:spPr>
        <a:xfrm>
          <a:off x="1260654" y="5400603"/>
          <a:ext cx="6164001" cy="1134550"/>
        </a:xfrm>
        <a:prstGeom prst="roundRect">
          <a:avLst>
            <a:gd name="adj" fmla="val 10000"/>
          </a:avLst>
        </a:prstGeom>
        <a:solidFill>
          <a:schemeClr val="lt1">
            <a:alpha val="90000"/>
            <a:hueOff val="0"/>
            <a:satOff val="0"/>
            <a:lumOff val="0"/>
            <a:alphaOff val="0"/>
          </a:schemeClr>
        </a:solidFill>
        <a:ln w="4444" cap="flat" cmpd="sng" algn="ctr">
          <a:solidFill>
            <a:schemeClr val="accent3">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latin typeface="+mn-lt"/>
              <a:ea typeface="+mn-ea"/>
              <a:cs typeface="+mn-cs"/>
            </a:rPr>
            <a:t>Ο </a:t>
          </a:r>
          <a:r>
            <a:rPr lang="el-GR" sz="1800" b="1" kern="1200" dirty="0" smtClean="0">
              <a:latin typeface="+mn-lt"/>
              <a:ea typeface="+mn-ea"/>
              <a:cs typeface="+mn-cs"/>
            </a:rPr>
            <a:t>σχεδιασμός </a:t>
          </a:r>
          <a:r>
            <a:rPr lang="el-GR" sz="1800" b="1" kern="1200" dirty="0" smtClean="0">
              <a:latin typeface="+mn-lt"/>
              <a:ea typeface="+mn-ea"/>
              <a:cs typeface="+mn-cs"/>
            </a:rPr>
            <a:t>ενός βέλτιστου συστήματος σχολικών μεταφορών απαιτεί τη συνέργια όλων των εμπλεκόμενων φορέων.</a:t>
          </a:r>
          <a:endParaRPr lang="el-GR" sz="1800" b="1" kern="1200" dirty="0">
            <a:latin typeface="+mn-lt"/>
            <a:ea typeface="+mn-ea"/>
            <a:cs typeface="+mn-cs"/>
          </a:endParaRPr>
        </a:p>
      </dsp:txBody>
      <dsp:txXfrm>
        <a:off x="1260654" y="5400603"/>
        <a:ext cx="6164001" cy="11345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8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849688" y="0"/>
            <a:ext cx="2946400" cy="49688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pPr>
              <a:defRPr/>
            </a:pPr>
            <a:fld id="{50D72EFC-FB20-43BE-AACD-440A950E4DF8}" type="datetimeFigureOut">
              <a:rPr lang="en-US"/>
              <a:pPr>
                <a:defRPr/>
              </a:pPr>
              <a:t>3/27/2015</a:t>
            </a:fld>
            <a:endParaRPr lang="en-US"/>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bwMode="auto">
          <a:xfrm>
            <a:off x="681038" y="4716463"/>
            <a:ext cx="5435600" cy="4465637"/>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428163"/>
            <a:ext cx="2946400" cy="49688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pPr>
              <a:defRPr/>
            </a:pPr>
            <a:fld id="{335C159B-80D1-44B7-8038-A5858117B0D1}" type="slidenum">
              <a:rPr lang="en-US"/>
              <a:pPr>
                <a:defRPr/>
              </a:pPr>
              <a:t>‹#›</a:t>
            </a:fld>
            <a:endParaRPr lang="en-US"/>
          </a:p>
        </p:txBody>
      </p:sp>
    </p:spTree>
    <p:extLst>
      <p:ext uri="{BB962C8B-B14F-4D97-AF65-F5344CB8AC3E}">
        <p14:creationId xmlns="" xmlns:p14="http://schemas.microsoft.com/office/powerpoint/2010/main" val="3912142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a:noFill/>
          <a:ln/>
        </p:spPr>
        <p:txBody>
          <a:bodyPr/>
          <a:lstStyle/>
          <a:p>
            <a:pPr eaLnBrk="1" hangingPunct="1">
              <a:spcBef>
                <a:spcPct val="0"/>
              </a:spcBef>
            </a:pPr>
            <a:endParaRPr lang="el-GR" altLang="el-GR" smtClean="0"/>
          </a:p>
        </p:txBody>
      </p:sp>
      <p:sp>
        <p:nvSpPr>
          <p:cNvPr id="6148" name="Slide Number Placeholder 3"/>
          <p:cNvSpPr>
            <a:spLocks noGrp="1"/>
          </p:cNvSpPr>
          <p:nvPr>
            <p:ph type="sldNum" sz="quarter" idx="5"/>
          </p:nvPr>
        </p:nvSpPr>
        <p:spPr>
          <a:noFill/>
        </p:spPr>
        <p:txBody>
          <a:bodyPr/>
          <a:lstStyle/>
          <a:p>
            <a:fld id="{72B47E68-C6E7-4525-9A89-4573A0F2887F}" type="slidenum">
              <a:rPr lang="en-US" altLang="el-GR" smtClean="0"/>
              <a:pPr/>
              <a:t>1</a:t>
            </a:fld>
            <a:endParaRPr lang="en-US"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2"/>
          <p:cNvSpPr>
            <a:spLocks noChangeArrowheads="1"/>
          </p:cNvSpPr>
          <p:nvPr/>
        </p:nvSpPr>
        <p:spPr bwMode="auto">
          <a:xfrm flipV="1">
            <a:off x="5410200" y="3897313"/>
            <a:ext cx="3733800" cy="192087"/>
          </a:xfrm>
          <a:prstGeom prst="rect">
            <a:avLst/>
          </a:prstGeom>
          <a:solidFill>
            <a:srgbClr val="760076">
              <a:alpha val="50195"/>
            </a:srgbClr>
          </a:solidFill>
          <a:ln w="50800" cap="rnd" cmpd="thickThin" algn="ctr">
            <a:noFill/>
            <a:miter lim="800000"/>
            <a:headEnd/>
            <a:tailEnd/>
          </a:ln>
        </p:spPr>
        <p:txBody>
          <a:bodyPr rot="10800000" anchor="ctr"/>
          <a:lstStyle/>
          <a:p>
            <a:pPr algn="ctr"/>
            <a:endParaRPr lang="el-GR">
              <a:solidFill>
                <a:srgbClr val="FFFFFF"/>
              </a:solidFill>
              <a:latin typeface="Georgia" pitchFamily="18" charset="0"/>
            </a:endParaRPr>
          </a:p>
        </p:txBody>
      </p:sp>
      <p:sp>
        <p:nvSpPr>
          <p:cNvPr id="6" name="Rectangle 13"/>
          <p:cNvSpPr>
            <a:spLocks noChangeArrowheads="1"/>
          </p:cNvSpPr>
          <p:nvPr/>
        </p:nvSpPr>
        <p:spPr bwMode="auto">
          <a:xfrm flipV="1">
            <a:off x="5410200" y="4114800"/>
            <a:ext cx="3733800" cy="9525"/>
          </a:xfrm>
          <a:prstGeom prst="rect">
            <a:avLst/>
          </a:prstGeom>
          <a:solidFill>
            <a:srgbClr val="8A008A">
              <a:alpha val="65097"/>
            </a:srgbClr>
          </a:solidFill>
          <a:ln w="50800" cap="rnd" cmpd="thickThin" algn="ctr">
            <a:noFill/>
            <a:miter lim="800000"/>
            <a:headEnd/>
            <a:tailEnd/>
          </a:ln>
        </p:spPr>
        <p:txBody>
          <a:bodyPr rot="10800000" anchor="ctr"/>
          <a:lstStyle/>
          <a:p>
            <a:pPr algn="ctr"/>
            <a:endParaRPr lang="el-GR">
              <a:solidFill>
                <a:srgbClr val="FFFFFF"/>
              </a:solidFill>
              <a:latin typeface="Georgia" pitchFamily="18" charset="0"/>
            </a:endParaRPr>
          </a:p>
        </p:txBody>
      </p:sp>
      <p:sp>
        <p:nvSpPr>
          <p:cNvPr id="7" name="Rectangle 14"/>
          <p:cNvSpPr>
            <a:spLocks noChangeArrowheads="1"/>
          </p:cNvSpPr>
          <p:nvPr/>
        </p:nvSpPr>
        <p:spPr bwMode="auto">
          <a:xfrm flipV="1">
            <a:off x="5410200" y="4164013"/>
            <a:ext cx="1965325" cy="19050"/>
          </a:xfrm>
          <a:prstGeom prst="rect">
            <a:avLst/>
          </a:prstGeom>
          <a:solidFill>
            <a:srgbClr val="8A008A">
              <a:alpha val="59999"/>
            </a:srgbClr>
          </a:solidFill>
          <a:ln w="50800" cap="rnd" cmpd="thickThin" algn="ctr">
            <a:noFill/>
            <a:miter lim="800000"/>
            <a:headEnd/>
            <a:tailEnd/>
          </a:ln>
        </p:spPr>
        <p:txBody>
          <a:bodyPr rot="10800000" anchor="ctr"/>
          <a:lstStyle/>
          <a:p>
            <a:pPr algn="ctr"/>
            <a:endParaRPr lang="el-GR">
              <a:solidFill>
                <a:srgbClr val="FFFFFF"/>
              </a:solidFill>
              <a:latin typeface="Georgia" pitchFamily="18" charset="0"/>
            </a:endParaRPr>
          </a:p>
        </p:txBody>
      </p:sp>
      <p:sp>
        <p:nvSpPr>
          <p:cNvPr id="10" name="Rectangle 15"/>
          <p:cNvSpPr>
            <a:spLocks noChangeArrowheads="1"/>
          </p:cNvSpPr>
          <p:nvPr/>
        </p:nvSpPr>
        <p:spPr bwMode="auto">
          <a:xfrm flipV="1">
            <a:off x="5410200" y="4198938"/>
            <a:ext cx="1965325" cy="9525"/>
          </a:xfrm>
          <a:prstGeom prst="rect">
            <a:avLst/>
          </a:prstGeom>
          <a:solidFill>
            <a:srgbClr val="8A008A">
              <a:alpha val="65097"/>
            </a:srgbClr>
          </a:solidFill>
          <a:ln w="50800" cap="rnd" cmpd="thickThin" algn="ctr">
            <a:noFill/>
            <a:miter lim="800000"/>
            <a:headEnd/>
            <a:tailEnd/>
          </a:ln>
        </p:spPr>
        <p:txBody>
          <a:bodyPr rot="10800000" anchor="ctr"/>
          <a:lstStyle/>
          <a:p>
            <a:pPr algn="ctr"/>
            <a:endParaRPr lang="el-GR">
              <a:solidFill>
                <a:srgbClr val="FFFFFF"/>
              </a:solidFill>
              <a:latin typeface="Georgia" pitchFamily="18" charset="0"/>
            </a:endParaRPr>
          </a:p>
        </p:txBody>
      </p:sp>
      <p:sp>
        <p:nvSpPr>
          <p:cNvPr id="11" name="Rounded Rectangle 10"/>
          <p:cNvSpPr/>
          <p:nvPr/>
        </p:nvSpPr>
        <p:spPr>
          <a:xfrm>
            <a:off x="5407025" y="3960813"/>
            <a:ext cx="3063875" cy="28575"/>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373938" y="4060825"/>
            <a:ext cx="1600200" cy="36513"/>
          </a:xfrm>
          <a:prstGeom prst="roundRect">
            <a:avLst>
              <a:gd name="adj" fmla="val 16667"/>
            </a:avLst>
          </a:prstGeom>
          <a:solidFill>
            <a:srgbClr val="FFFFFF">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8"/>
          <p:cNvSpPr>
            <a:spLocks noChangeArrowheads="1"/>
          </p:cNvSpPr>
          <p:nvPr/>
        </p:nvSpPr>
        <p:spPr bwMode="auto">
          <a:xfrm>
            <a:off x="0" y="3649663"/>
            <a:ext cx="9144000" cy="244475"/>
          </a:xfrm>
          <a:prstGeom prst="rect">
            <a:avLst/>
          </a:prstGeom>
          <a:solidFill>
            <a:srgbClr val="760076">
              <a:alpha val="50195"/>
            </a:srgbClr>
          </a:solidFill>
          <a:ln w="50800" cap="rnd" cmpd="thickThin" algn="ctr">
            <a:noFill/>
            <a:miter lim="800000"/>
            <a:headEnd/>
            <a:tailEnd/>
          </a:ln>
        </p:spPr>
        <p:txBody>
          <a:bodyPr anchor="ctr"/>
          <a:lstStyle/>
          <a:p>
            <a:pPr algn="ctr"/>
            <a:endParaRPr lang="el-GR">
              <a:solidFill>
                <a:srgbClr val="FFFFFF"/>
              </a:solidFill>
              <a:latin typeface="Georgia" pitchFamily="18" charset="0"/>
            </a:endParaRPr>
          </a:p>
        </p:txBody>
      </p:sp>
      <p:sp>
        <p:nvSpPr>
          <p:cNvPr id="14" name="Rectangle 19"/>
          <p:cNvSpPr>
            <a:spLocks noChangeArrowheads="1"/>
          </p:cNvSpPr>
          <p:nvPr/>
        </p:nvSpPr>
        <p:spPr bwMode="auto">
          <a:xfrm>
            <a:off x="0" y="3675063"/>
            <a:ext cx="9144000" cy="141287"/>
          </a:xfrm>
          <a:prstGeom prst="rect">
            <a:avLst/>
          </a:prstGeom>
          <a:solidFill>
            <a:srgbClr val="000066"/>
          </a:solidFill>
          <a:ln w="50800" cap="rnd" cmpd="thickThin" algn="ctr">
            <a:noFill/>
            <a:miter lim="800000"/>
            <a:headEnd/>
            <a:tailEnd/>
          </a:ln>
        </p:spPr>
        <p:txBody>
          <a:bodyPr anchor="ctr"/>
          <a:lstStyle/>
          <a:p>
            <a:pPr algn="ctr"/>
            <a:endParaRPr lang="el-GR">
              <a:solidFill>
                <a:srgbClr val="FFFFFF"/>
              </a:solidFill>
              <a:latin typeface="Georgia" pitchFamily="18" charset="0"/>
            </a:endParaRPr>
          </a:p>
        </p:txBody>
      </p:sp>
      <p:pic>
        <p:nvPicPr>
          <p:cNvPr id="15" name="Picture 22" descr="ΙΜΕΤ new.bmp"/>
          <p:cNvPicPr>
            <a:picLocks noChangeAspect="1"/>
          </p:cNvPicPr>
          <p:nvPr userDrawn="1"/>
        </p:nvPicPr>
        <p:blipFill>
          <a:blip r:embed="rId2" cstate="print"/>
          <a:srcRect/>
          <a:stretch>
            <a:fillRect/>
          </a:stretch>
        </p:blipFill>
        <p:spPr bwMode="auto">
          <a:xfrm>
            <a:off x="468313" y="369888"/>
            <a:ext cx="719137" cy="889000"/>
          </a:xfrm>
          <a:prstGeom prst="rect">
            <a:avLst/>
          </a:prstGeom>
          <a:noFill/>
          <a:ln w="9525">
            <a:noFill/>
            <a:miter lim="800000"/>
            <a:headEnd/>
            <a:tailEnd/>
          </a:ln>
        </p:spPr>
      </p:pic>
      <p:pic>
        <p:nvPicPr>
          <p:cNvPr id="16" name="Picture 21"/>
          <p:cNvPicPr>
            <a:picLocks noChangeAspect="1"/>
          </p:cNvPicPr>
          <p:nvPr userDrawn="1"/>
        </p:nvPicPr>
        <p:blipFill>
          <a:blip r:embed="rId3" cstate="print"/>
          <a:srcRect/>
          <a:stretch>
            <a:fillRect/>
          </a:stretch>
        </p:blipFill>
        <p:spPr bwMode="auto">
          <a:xfrm>
            <a:off x="7877175" y="333375"/>
            <a:ext cx="593725" cy="925513"/>
          </a:xfrm>
          <a:prstGeom prst="rect">
            <a:avLst/>
          </a:prstGeom>
          <a:noFill/>
          <a:ln w="9525">
            <a:noFill/>
            <a:miter lim="800000"/>
            <a:headEnd/>
            <a:tailEnd/>
          </a:ln>
        </p:spPr>
      </p:pic>
      <p:sp>
        <p:nvSpPr>
          <p:cNvPr id="8" name="Title 7"/>
          <p:cNvSpPr>
            <a:spLocks noGrp="1"/>
          </p:cNvSpPr>
          <p:nvPr>
            <p:ph type="ctrTitle"/>
          </p:nvPr>
        </p:nvSpPr>
        <p:spPr>
          <a:xfrm>
            <a:off x="457200" y="2060848"/>
            <a:ext cx="8458200" cy="1470025"/>
          </a:xfrm>
        </p:spPr>
        <p:txBody>
          <a:bodyPr anchor="b"/>
          <a:lstStyle>
            <a:lvl1pPr>
              <a:defRPr sz="4400">
                <a:solidFill>
                  <a:schemeClr val="bg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428596" y="385762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indent="64800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35" name="Rectangle 34"/>
          <p:cNvSpPr/>
          <p:nvPr/>
        </p:nvSpPr>
        <p:spPr>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2" name="Text Placeholder 12"/>
          <p:cNvSpPr>
            <a:spLocks noGrp="1"/>
          </p:cNvSpPr>
          <p:nvPr>
            <p:ph type="body" idx="1"/>
          </p:nvPr>
        </p:nvSpPr>
        <p:spPr bwMode="auto">
          <a:xfrm>
            <a:off x="735013"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pic>
        <p:nvPicPr>
          <p:cNvPr id="1033" name="Picture 11" descr="ΙΜΕΤ new.bmp"/>
          <p:cNvPicPr>
            <a:picLocks noChangeAspect="1"/>
          </p:cNvPicPr>
          <p:nvPr userDrawn="1"/>
        </p:nvPicPr>
        <p:blipFill>
          <a:blip r:embed="rId6" cstate="print"/>
          <a:srcRect/>
          <a:stretch>
            <a:fillRect/>
          </a:stretch>
        </p:blipFill>
        <p:spPr bwMode="auto">
          <a:xfrm>
            <a:off x="34925" y="0"/>
            <a:ext cx="504825" cy="723900"/>
          </a:xfrm>
          <a:prstGeom prst="rect">
            <a:avLst/>
          </a:prstGeom>
          <a:noFill/>
          <a:ln w="9525">
            <a:noFill/>
            <a:miter lim="800000"/>
            <a:headEnd/>
            <a:tailEnd/>
          </a:ln>
        </p:spPr>
      </p:pic>
      <p:pic>
        <p:nvPicPr>
          <p:cNvPr id="1034" name="Picture 11"/>
          <p:cNvPicPr>
            <a:picLocks noChangeAspect="1"/>
          </p:cNvPicPr>
          <p:nvPr userDrawn="1"/>
        </p:nvPicPr>
        <p:blipFill>
          <a:blip r:embed="rId7" cstate="print"/>
          <a:srcRect/>
          <a:stretch>
            <a:fillRect/>
          </a:stretch>
        </p:blipFill>
        <p:spPr bwMode="auto">
          <a:xfrm>
            <a:off x="8661400" y="-1588"/>
            <a:ext cx="446088" cy="693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79" r:id="rId2"/>
    <p:sldLayoutId id="2147483680" r:id="rId3"/>
  </p:sldLayoutIdLst>
  <p:txStyles>
    <p:titleStyle>
      <a:lvl1pPr algn="l" rtl="0" eaLnBrk="0" fontAlgn="base" hangingPunct="0">
        <a:spcBef>
          <a:spcPct val="0"/>
        </a:spcBef>
        <a:spcAft>
          <a:spcPct val="0"/>
        </a:spcAft>
        <a:defRPr sz="4000" kern="1200">
          <a:solidFill>
            <a:schemeClr val="tx2"/>
          </a:solidFill>
          <a:effectLst>
            <a:outerShdw blurRad="50800" dist="38100" dir="2700000" algn="tl" rotWithShape="0">
              <a:prstClr val="black">
                <a:alpha val="40000"/>
              </a:prstClr>
            </a:outerShdw>
          </a:effectLst>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sz="1400" kern="1200" baseline="0">
          <a:solidFill>
            <a:schemeClr val="accent3"/>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Placeholder 21"/>
          <p:cNvSpPr>
            <a:spLocks noGrp="1"/>
          </p:cNvSpPr>
          <p:nvPr>
            <p:ph type="title" idx="4294967295"/>
          </p:nvPr>
        </p:nvSpPr>
        <p:spPr bwMode="auto">
          <a:xfrm>
            <a:off x="457200" y="1628800"/>
            <a:ext cx="8229600" cy="1787500"/>
          </a:xfrm>
          <a:prstGeom prst="rect">
            <a:avLst/>
          </a:prstGeom>
          <a:ln>
            <a:miter lim="800000"/>
            <a:headEnd/>
            <a:tailEnd/>
          </a:ln>
        </p:spPr>
        <p:txBody>
          <a:bodyPr anchor="ctr"/>
          <a:lstStyle/>
          <a:p>
            <a:pPr algn="ctr" eaLnBrk="1" hangingPunct="1">
              <a:defRPr/>
            </a:pPr>
            <a:r>
              <a:rPr lang="en-US" sz="3200" b="1" dirty="0" smtClean="0">
                <a:solidFill>
                  <a:srgbClr val="000066"/>
                </a:solidFill>
                <a:effectLst>
                  <a:outerShdw blurRad="38100" dist="38100" dir="2700000" algn="tl">
                    <a:srgbClr val="C0C0C0"/>
                  </a:outerShdw>
                </a:effectLst>
                <a:latin typeface="Georgia" pitchFamily="18" charset="0"/>
              </a:rPr>
              <a:t>‘</a:t>
            </a:r>
            <a:r>
              <a:rPr lang="el-GR" sz="3200" b="1" dirty="0" smtClean="0">
                <a:solidFill>
                  <a:srgbClr val="000066"/>
                </a:solidFill>
                <a:effectLst>
                  <a:outerShdw blurRad="38100" dist="38100" dir="2700000" algn="tl">
                    <a:srgbClr val="C0C0C0"/>
                  </a:outerShdw>
                </a:effectLst>
                <a:latin typeface="Georgia" pitchFamily="18" charset="0"/>
              </a:rPr>
              <a:t>Οι Δράσεις του ΙΜΕΤ για τη βέλτιστη και καινοτόμο σχολική μεταφορά</a:t>
            </a:r>
            <a:r>
              <a:rPr lang="en-US" sz="3200" b="1" dirty="0" smtClean="0">
                <a:solidFill>
                  <a:srgbClr val="000066"/>
                </a:solidFill>
                <a:effectLst>
                  <a:outerShdw blurRad="38100" dist="38100" dir="2700000" algn="tl">
                    <a:srgbClr val="C0C0C0"/>
                  </a:outerShdw>
                </a:effectLst>
                <a:latin typeface="Georgia" pitchFamily="18" charset="0"/>
              </a:rPr>
              <a:t>'</a:t>
            </a:r>
          </a:p>
        </p:txBody>
      </p:sp>
      <p:sp>
        <p:nvSpPr>
          <p:cNvPr id="5" name="Rectangle 2"/>
          <p:cNvSpPr>
            <a:spLocks noGrp="1"/>
          </p:cNvSpPr>
          <p:nvPr>
            <p:ph type="subTitle" idx="1"/>
          </p:nvPr>
        </p:nvSpPr>
        <p:spPr>
          <a:xfrm>
            <a:off x="0" y="4365104"/>
            <a:ext cx="9144000" cy="1944216"/>
          </a:xfrm>
          <a:solidFill>
            <a:srgbClr val="FFFFFF"/>
          </a:solidFill>
        </p:spPr>
        <p:txBody>
          <a:bodyPr/>
          <a:lstStyle/>
          <a:p>
            <a:pPr algn="ctr"/>
            <a:r>
              <a:rPr lang="el-GR" sz="2000" b="1" dirty="0" smtClean="0">
                <a:solidFill>
                  <a:srgbClr val="000066"/>
                </a:solidFill>
                <a:effectLst>
                  <a:outerShdw blurRad="38100" dist="38100" dir="2700000" algn="tl">
                    <a:srgbClr val="C0C0C0"/>
                  </a:outerShdw>
                </a:effectLst>
                <a:latin typeface="Georgia" pitchFamily="18" charset="0"/>
                <a:ea typeface="+mj-ea"/>
                <a:cs typeface="+mj-cs"/>
              </a:rPr>
              <a:t>Γεωργία  </a:t>
            </a:r>
            <a:r>
              <a:rPr lang="el-GR" sz="2000" b="1" dirty="0" err="1" smtClean="0">
                <a:solidFill>
                  <a:srgbClr val="000066"/>
                </a:solidFill>
                <a:effectLst>
                  <a:outerShdw blurRad="38100" dist="38100" dir="2700000" algn="tl">
                    <a:srgbClr val="C0C0C0"/>
                  </a:outerShdw>
                </a:effectLst>
                <a:latin typeface="Georgia" pitchFamily="18" charset="0"/>
                <a:ea typeface="+mj-ea"/>
                <a:cs typeface="+mj-cs"/>
              </a:rPr>
              <a:t>Αϋφαντοπούλου</a:t>
            </a:r>
            <a:endParaRPr lang="el-GR" sz="2000" b="1" dirty="0" smtClean="0">
              <a:solidFill>
                <a:srgbClr val="000066"/>
              </a:solidFill>
              <a:effectLst>
                <a:outerShdw blurRad="38100" dist="38100" dir="2700000" algn="tl">
                  <a:srgbClr val="C0C0C0"/>
                </a:outerShdw>
              </a:effectLst>
              <a:latin typeface="Georgia" pitchFamily="18" charset="0"/>
              <a:ea typeface="+mj-ea"/>
              <a:cs typeface="+mj-cs"/>
            </a:endParaRPr>
          </a:p>
          <a:p>
            <a:pPr algn="ctr"/>
            <a:r>
              <a:rPr lang="el-GR" sz="2000" b="1" dirty="0" smtClean="0">
                <a:solidFill>
                  <a:srgbClr val="000066"/>
                </a:solidFill>
                <a:effectLst>
                  <a:outerShdw blurRad="38100" dist="38100" dir="2700000" algn="tl">
                    <a:srgbClr val="C0C0C0"/>
                  </a:outerShdw>
                </a:effectLst>
                <a:latin typeface="Georgia" pitchFamily="18" charset="0"/>
                <a:ea typeface="+mj-ea"/>
                <a:cs typeface="+mj-cs"/>
              </a:rPr>
              <a:t>Ερευνήτρια Α’ -Αναπληρώτρια Διευθύντρια ΙΜΕΤ</a:t>
            </a:r>
          </a:p>
          <a:p>
            <a:pPr marL="63500" algn="ctr"/>
            <a:endParaRPr lang="el-GR" sz="2000" b="1" dirty="0" smtClean="0">
              <a:solidFill>
                <a:srgbClr val="000066"/>
              </a:solidFill>
              <a:effectLst>
                <a:outerShdw blurRad="38100" dist="38100" dir="2700000" algn="tl">
                  <a:srgbClr val="C0C0C0"/>
                </a:outerShdw>
              </a:effectLst>
              <a:latin typeface="Georgia" pitchFamily="18" charset="0"/>
              <a:ea typeface="+mj-ea"/>
              <a:cs typeface="+mj-cs"/>
            </a:endParaRPr>
          </a:p>
          <a:p>
            <a:pPr marL="63500" algn="ctr"/>
            <a:r>
              <a:rPr lang="el-GR" sz="2000" b="1" dirty="0" smtClean="0">
                <a:solidFill>
                  <a:srgbClr val="000066"/>
                </a:solidFill>
                <a:effectLst>
                  <a:outerShdw blurRad="38100" dist="38100" dir="2700000" algn="tl">
                    <a:srgbClr val="C0C0C0"/>
                  </a:outerShdw>
                </a:effectLst>
                <a:latin typeface="Georgia" pitchFamily="18" charset="0"/>
                <a:ea typeface="+mj-ea"/>
                <a:cs typeface="+mj-cs"/>
              </a:rPr>
              <a:t>Ινστιτούτο Βιώσιμης Κινητικότητας και Δικτύων Μεταφορών (ΙΜΕΤ)</a:t>
            </a:r>
            <a:endParaRPr lang="en-US" sz="2000" b="1" dirty="0">
              <a:solidFill>
                <a:srgbClr val="000066"/>
              </a:solidFill>
              <a:effectLst>
                <a:outerShdw blurRad="38100" dist="38100" dir="2700000" algn="tl">
                  <a:srgbClr val="C0C0C0"/>
                </a:outerShdw>
              </a:effectLst>
              <a:latin typeface="Georgia" pitchFamily="18" charset="0"/>
              <a:ea typeface="+mj-ea"/>
              <a:cs typeface="+mj-cs"/>
            </a:endParaRPr>
          </a:p>
          <a:p>
            <a:pPr marL="63500" algn="ctr"/>
            <a:r>
              <a:rPr lang="el-GR" sz="2000" b="1" dirty="0" smtClean="0">
                <a:solidFill>
                  <a:srgbClr val="000066"/>
                </a:solidFill>
                <a:effectLst>
                  <a:outerShdw blurRad="38100" dist="38100" dir="2700000" algn="tl">
                    <a:srgbClr val="C0C0C0"/>
                  </a:outerShdw>
                </a:effectLst>
                <a:latin typeface="Georgia" pitchFamily="18" charset="0"/>
                <a:ea typeface="+mj-ea"/>
                <a:cs typeface="+mj-cs"/>
              </a:rPr>
              <a:t>Εθνικό Κέντρο Έρευνας και Τεχνολογικής Ανάπτυξης (ΕΚΕΤΑ) </a:t>
            </a:r>
            <a:endParaRPr lang="el-GR" sz="2000" b="1" dirty="0">
              <a:solidFill>
                <a:srgbClr val="000066"/>
              </a:solidFill>
              <a:effectLst>
                <a:outerShdw blurRad="38100" dist="38100" dir="2700000" algn="tl">
                  <a:srgbClr val="C0C0C0"/>
                </a:outerShdw>
              </a:effectLst>
              <a:latin typeface="Georgia" pitchFamily="18" charset="0"/>
              <a:ea typeface="+mj-ea"/>
              <a:cs typeface="+mj-cs"/>
            </a:endParaRPr>
          </a:p>
          <a:p>
            <a:pPr marL="63500"/>
            <a:endParaRPr lang="en-GB" sz="2000" dirty="0" smtClean="0"/>
          </a:p>
          <a:p>
            <a:pPr marL="63500"/>
            <a:endParaRPr lang="en-US" sz="2000" dirty="0" smtClean="0">
              <a:effectLst>
                <a:outerShdw blurRad="38100" dist="38100" dir="2700000" algn="tl">
                  <a:srgbClr val="C0C0C0"/>
                </a:outerShdw>
              </a:effectLst>
              <a:latin typeface="Calibri" pitchFamily="34" charset="0"/>
            </a:endParaRPr>
          </a:p>
          <a:p>
            <a:pPr marL="63500"/>
            <a:endParaRPr lang="en-US" sz="2000" dirty="0">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3568" y="332656"/>
            <a:ext cx="8064896" cy="10801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indent="0"/>
            <a:r>
              <a:rPr lang="el-GR" sz="3200" b="1" dirty="0" smtClean="0">
                <a:solidFill>
                  <a:srgbClr val="000066"/>
                </a:solidFill>
                <a:effectLst>
                  <a:outerShdw blurRad="38100" dist="38100" dir="2700000" algn="tl">
                    <a:srgbClr val="C0C0C0"/>
                  </a:outerShdw>
                </a:effectLst>
                <a:latin typeface="Georgia" pitchFamily="18" charset="0"/>
              </a:rPr>
              <a:t>Υποστήριξη Μεταφοράς Μαθητών στην Περιφέρεια Νοτίου Αιγαίου</a:t>
            </a:r>
            <a:endParaRPr lang="en-US" sz="3200" b="1" dirty="0" smtClean="0">
              <a:solidFill>
                <a:srgbClr val="000066"/>
              </a:solidFill>
              <a:effectLst>
                <a:outerShdw blurRad="38100" dist="38100" dir="2700000" algn="tl">
                  <a:srgbClr val="C0C0C0"/>
                </a:outerShdw>
              </a:effectLst>
              <a:latin typeface="Georgia" pitchFamily="18" charset="0"/>
            </a:endParaRPr>
          </a:p>
        </p:txBody>
      </p:sp>
      <p:sp>
        <p:nvSpPr>
          <p:cNvPr id="4" name="Rectangle 3"/>
          <p:cNvSpPr txBox="1">
            <a:spLocks/>
          </p:cNvSpPr>
          <p:nvPr/>
        </p:nvSpPr>
        <p:spPr bwMode="auto">
          <a:xfrm>
            <a:off x="611560" y="2204864"/>
            <a:ext cx="7978080" cy="3168352"/>
          </a:xfrm>
          <a:prstGeom prst="rect">
            <a:avLst/>
          </a:prstGeom>
          <a:solidFill>
            <a:schemeClr val="accent4">
              <a:lumMod val="40000"/>
              <a:lumOff val="60000"/>
            </a:schemeClr>
          </a:solidFill>
          <a:ln w="19050">
            <a:solidFill>
              <a:srgbClr val="7E0004"/>
            </a:solidFill>
            <a:miter lim="800000"/>
            <a:headEnd/>
            <a:tailEnd/>
          </a:ln>
        </p:spPr>
        <p:txBody>
          <a:bodyPr vert="horz" wrap="square" lIns="91440" tIns="45720" rIns="91440" bIns="45720" numCol="1" anchor="t" anchorCtr="0" compatLnSpc="1">
            <a:prstTxWarp prst="textNoShape">
              <a:avLst/>
            </a:prstTxWarp>
          </a:bodyPr>
          <a:lstStyle/>
          <a:p>
            <a:pPr marL="0" marR="0" lvl="0" indent="-255588" algn="l" defTabSz="914400" rtl="0" eaLnBrk="0" fontAlgn="base" latinLnBrk="0" hangingPunct="0">
              <a:lnSpc>
                <a:spcPct val="100000"/>
              </a:lnSpc>
              <a:spcBef>
                <a:spcPts val="300"/>
              </a:spcBef>
              <a:spcAft>
                <a:spcPct val="0"/>
              </a:spcAft>
              <a:buClr>
                <a:srgbClr val="A04DA3"/>
              </a:buClr>
              <a:buSzTx/>
              <a:buFont typeface="Georgia" pitchFamily="18" charset="0"/>
              <a:buNone/>
              <a:tabLst/>
              <a:defRPr/>
            </a:pPr>
            <a:r>
              <a:rPr kumimoji="0" lang="el-GR" sz="2400" b="1" i="0" u="none" strike="noStrike" kern="1200" cap="none" spc="0" normalizeH="0" baseline="0" noProof="0" smtClean="0">
                <a:ln>
                  <a:noFill/>
                </a:ln>
                <a:solidFill>
                  <a:srgbClr val="A50021"/>
                </a:solidFill>
                <a:effectLst>
                  <a:outerShdw blurRad="38100" dist="38100" dir="2700000" algn="tl">
                    <a:srgbClr val="C0C0C0"/>
                  </a:outerShdw>
                </a:effectLst>
                <a:uLnTx/>
                <a:uFillTx/>
                <a:latin typeface="Cambria" pitchFamily="18" charset="0"/>
                <a:ea typeface="+mj-ea"/>
                <a:cs typeface="+mj-cs"/>
              </a:rPr>
              <a:t>Τίτλος έργου</a:t>
            </a:r>
          </a:p>
          <a:p>
            <a:pPr marL="0" marR="0" lvl="0" indent="-255588" algn="l" defTabSz="914400" rtl="0" eaLnBrk="0" fontAlgn="base" latinLnBrk="0" hangingPunct="0">
              <a:lnSpc>
                <a:spcPct val="100000"/>
              </a:lnSpc>
              <a:spcBef>
                <a:spcPts val="300"/>
              </a:spcBef>
              <a:spcAft>
                <a:spcPct val="0"/>
              </a:spcAft>
              <a:buClr>
                <a:srgbClr val="A04DA3"/>
              </a:buClr>
              <a:buSzTx/>
              <a:buFont typeface="Georgia" pitchFamily="18" charset="0"/>
              <a:buNone/>
              <a:tabLst/>
              <a:defRPr/>
            </a:pPr>
            <a:r>
              <a:rPr kumimoji="0" lang="el-GR" sz="2400" b="1" i="0" u="none" strike="noStrike" kern="1200" cap="none" spc="0" normalizeH="0" baseline="0" noProof="0" smtClean="0">
                <a:ln>
                  <a:noFill/>
                </a:ln>
                <a:solidFill>
                  <a:srgbClr val="000066"/>
                </a:solidFill>
                <a:effectLst>
                  <a:outerShdw blurRad="38100" dist="38100" dir="2700000" algn="tl">
                    <a:srgbClr val="C0C0C0"/>
                  </a:outerShdw>
                </a:effectLst>
                <a:uLnTx/>
                <a:uFillTx/>
                <a:latin typeface="Cambria" pitchFamily="18" charset="0"/>
                <a:ea typeface="+mj-ea"/>
                <a:cs typeface="+mj-cs"/>
              </a:rPr>
              <a:t>Τεχνική Υποστήριξη προς την Περιφέρεια Νοτίου Αιγαίου για την Προετοιμασία της Προκήρυξης του Διαγωνισμού, την Παρακολούθηση και τον Έλεγχο Υλοποίησης του Έργου Μεταφοράς Μαθητών για το σχολικό έτος 2013-2014</a:t>
            </a:r>
          </a:p>
          <a:p>
            <a:pPr marL="365125" marR="0" lvl="0" indent="-255588" algn="l" defTabSz="914400" rtl="0" eaLnBrk="0" fontAlgn="base" latinLnBrk="0" hangingPunct="0">
              <a:lnSpc>
                <a:spcPct val="100000"/>
              </a:lnSpc>
              <a:spcBef>
                <a:spcPts val="300"/>
              </a:spcBef>
              <a:spcAft>
                <a:spcPct val="0"/>
              </a:spcAft>
              <a:buClr>
                <a:srgbClr val="A04DA3"/>
              </a:buClr>
              <a:buSzTx/>
              <a:buFont typeface="Georgia" pitchFamily="18" charset="0"/>
              <a:buNone/>
              <a:tabLst/>
              <a:defRPr/>
            </a:pPr>
            <a:endParaRPr kumimoji="0" lang="el-GR" sz="2000" b="0" i="1" u="none" strike="noStrike" kern="1200" cap="none" spc="0" normalizeH="0" baseline="0" noProof="0" smtClean="0">
              <a:ln>
                <a:noFill/>
              </a:ln>
              <a:solidFill>
                <a:schemeClr val="tx1"/>
              </a:solidFill>
              <a:effectLst/>
              <a:uLnTx/>
              <a:uFillTx/>
              <a:latin typeface="Calibri" pitchFamily="34" charset="0"/>
              <a:ea typeface="+mn-ea"/>
              <a:cs typeface="+mn-cs"/>
            </a:endParaRPr>
          </a:p>
          <a:p>
            <a:pPr marL="0" marR="0" lvl="0" indent="-255588" algn="l" defTabSz="914400" rtl="0" eaLnBrk="0" fontAlgn="base" latinLnBrk="0" hangingPunct="0">
              <a:lnSpc>
                <a:spcPct val="100000"/>
              </a:lnSpc>
              <a:spcBef>
                <a:spcPts val="300"/>
              </a:spcBef>
              <a:spcAft>
                <a:spcPct val="0"/>
              </a:spcAft>
              <a:buClr>
                <a:srgbClr val="A04DA3"/>
              </a:buClr>
              <a:buSzTx/>
              <a:buFont typeface="Georgia" pitchFamily="18" charset="0"/>
              <a:buNone/>
              <a:tabLst/>
              <a:defRPr/>
            </a:pPr>
            <a:r>
              <a:rPr kumimoji="0" lang="el-GR" sz="2400" b="1" i="0" u="none" strike="noStrike" kern="1200" cap="none" spc="0" normalizeH="0" baseline="0" noProof="0" smtClean="0">
                <a:ln>
                  <a:noFill/>
                </a:ln>
                <a:solidFill>
                  <a:srgbClr val="A50021"/>
                </a:solidFill>
                <a:effectLst>
                  <a:outerShdw blurRad="38100" dist="38100" dir="2700000" algn="tl">
                    <a:srgbClr val="C0C0C0"/>
                  </a:outerShdw>
                </a:effectLst>
                <a:uLnTx/>
                <a:uFillTx/>
                <a:latin typeface="Cambria" pitchFamily="18" charset="0"/>
                <a:ea typeface="+mj-ea"/>
                <a:cs typeface="+mj-cs"/>
              </a:rPr>
              <a:t>Φορέας ανάθεσης: </a:t>
            </a:r>
            <a:r>
              <a:rPr kumimoji="0" lang="el-GR" sz="2400" b="1" i="0" u="none" strike="noStrike" kern="1200" cap="none" spc="0" normalizeH="0" baseline="0" noProof="0" smtClean="0">
                <a:ln>
                  <a:noFill/>
                </a:ln>
                <a:solidFill>
                  <a:srgbClr val="000066"/>
                </a:solidFill>
                <a:effectLst>
                  <a:outerShdw blurRad="38100" dist="38100" dir="2700000" algn="tl">
                    <a:srgbClr val="C0C0C0"/>
                  </a:outerShdw>
                </a:effectLst>
                <a:uLnTx/>
                <a:uFillTx/>
                <a:latin typeface="Cambria" pitchFamily="18" charset="0"/>
                <a:ea typeface="+mj-ea"/>
                <a:cs typeface="+mj-cs"/>
              </a:rPr>
              <a:t>Περιφέρεια Νοτίου Αιγαίου</a:t>
            </a:r>
          </a:p>
          <a:p>
            <a:pPr marL="365125" marR="0" lvl="0" indent="-255588" algn="l" defTabSz="914400" rtl="0" eaLnBrk="0" fontAlgn="base" latinLnBrk="0" hangingPunct="0">
              <a:lnSpc>
                <a:spcPct val="100000"/>
              </a:lnSpc>
              <a:spcBef>
                <a:spcPts val="300"/>
              </a:spcBef>
              <a:spcAft>
                <a:spcPct val="0"/>
              </a:spcAft>
              <a:buClr>
                <a:srgbClr val="A04DA3"/>
              </a:buClr>
              <a:buSzTx/>
              <a:buFont typeface="Georgia" pitchFamily="18" charset="0"/>
              <a:buNone/>
              <a:tabLst/>
              <a:defRPr/>
            </a:pPr>
            <a:endParaRPr kumimoji="0" lang="el-GR" sz="2000" b="1" i="0" u="none" strike="noStrike" kern="1200" cap="none" spc="0" normalizeH="0" baseline="0" noProof="0" smtClean="0">
              <a:ln>
                <a:noFill/>
              </a:ln>
              <a:solidFill>
                <a:srgbClr val="B077BF"/>
              </a:solidFill>
              <a:effectLst/>
              <a:uLnTx/>
              <a:uFillTx/>
              <a:latin typeface="Calibri" pitchFamily="34" charset="0"/>
              <a:ea typeface="+mn-ea"/>
              <a:cs typeface="+mn-cs"/>
            </a:endParaRPr>
          </a:p>
          <a:p>
            <a:pPr marL="365125" marR="0" lvl="0" indent="-255588" algn="l" defTabSz="914400" rtl="0" eaLnBrk="1" fontAlgn="base" latinLnBrk="0" hangingPunct="1">
              <a:lnSpc>
                <a:spcPct val="100000"/>
              </a:lnSpc>
              <a:spcBef>
                <a:spcPts val="300"/>
              </a:spcBef>
              <a:spcAft>
                <a:spcPct val="0"/>
              </a:spcAft>
              <a:buClr>
                <a:srgbClr val="A04DA3"/>
              </a:buClr>
              <a:buSzTx/>
              <a:buFont typeface="Arial" pitchFamily="34" charset="0"/>
              <a:buNone/>
              <a:tabLst/>
              <a:defRPr/>
            </a:pPr>
            <a:r>
              <a:rPr kumimoji="0" lang="el-GR" sz="2000" b="0" i="0" u="none" strike="noStrike" kern="1200" cap="none" spc="0" normalizeH="0" baseline="0" noProof="0" smtClean="0">
                <a:ln>
                  <a:noFill/>
                </a:ln>
                <a:solidFill>
                  <a:srgbClr val="A50021"/>
                </a:solidFill>
                <a:effectLst/>
                <a:uLnTx/>
                <a:uFillTx/>
                <a:latin typeface="Calibri" pitchFamily="34" charset="0"/>
                <a:ea typeface="+mn-ea"/>
                <a:cs typeface="+mn-cs"/>
              </a:rPr>
              <a:t>	</a:t>
            </a:r>
            <a:endParaRPr kumimoji="0" lang="en-US" sz="2000" b="0" i="0" u="none" strike="noStrike" kern="1200" cap="none" spc="0" normalizeH="0" baseline="0" noProof="0" dirty="0" smtClean="0">
              <a:ln>
                <a:noFill/>
              </a:ln>
              <a:solidFill>
                <a:srgbClr val="A50021"/>
              </a:solidFill>
              <a:effectLst/>
              <a:uLnTx/>
              <a:uFillTx/>
              <a:latin typeface="+mn-lt"/>
              <a:ea typeface="+mn-ea"/>
              <a:cs typeface="+mn-cs"/>
            </a:endParaRPr>
          </a:p>
        </p:txBody>
      </p:sp>
    </p:spTree>
    <p:extLst>
      <p:ext uri="{BB962C8B-B14F-4D97-AF65-F5344CB8AC3E}">
        <p14:creationId xmlns="" xmlns:p14="http://schemas.microsoft.com/office/powerpoint/2010/main" val="4086041065"/>
      </p:ext>
    </p:extLst>
  </p:cSld>
  <p:clrMapOvr>
    <a:masterClrMapping/>
  </p:clrMapOvr>
  <p:transition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3568" y="332656"/>
            <a:ext cx="8064896" cy="6926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indent="0"/>
            <a:r>
              <a:rPr lang="el-GR" sz="3200" b="1" dirty="0" smtClean="0">
                <a:solidFill>
                  <a:srgbClr val="000066"/>
                </a:solidFill>
                <a:effectLst>
                  <a:outerShdw blurRad="38100" dist="38100" dir="2700000" algn="tl">
                    <a:srgbClr val="C0C0C0"/>
                  </a:outerShdw>
                </a:effectLst>
                <a:latin typeface="Georgia" pitchFamily="18" charset="0"/>
              </a:rPr>
              <a:t>Αντικείμενο του Έργου</a:t>
            </a:r>
            <a:endParaRPr lang="en-US" sz="3200" b="1" dirty="0" smtClean="0">
              <a:solidFill>
                <a:srgbClr val="000066"/>
              </a:solidFill>
              <a:effectLst>
                <a:outerShdw blurRad="38100" dist="38100" dir="2700000" algn="tl">
                  <a:srgbClr val="C0C0C0"/>
                </a:outerShdw>
              </a:effectLst>
              <a:latin typeface="Georgia" pitchFamily="18" charset="0"/>
            </a:endParaRPr>
          </a:p>
        </p:txBody>
      </p:sp>
      <p:sp>
        <p:nvSpPr>
          <p:cNvPr id="5" name="Rectangle 4"/>
          <p:cNvSpPr/>
          <p:nvPr/>
        </p:nvSpPr>
        <p:spPr>
          <a:xfrm>
            <a:off x="323528" y="1052736"/>
            <a:ext cx="8640960" cy="5544616"/>
          </a:xfrm>
          <a:prstGeom prst="rect">
            <a:avLst/>
          </a:prstGeom>
          <a:solidFill>
            <a:schemeClr val="accent4">
              <a:lumMod val="40000"/>
              <a:lumOff val="60000"/>
            </a:schemeClr>
          </a:solidFill>
          <a:ln>
            <a:solidFill>
              <a:srgbClr val="7E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buNone/>
            </a:pPr>
            <a:endParaRPr lang="el-GR" b="1" dirty="0" smtClean="0">
              <a:solidFill>
                <a:srgbClr val="A50021"/>
              </a:solidFill>
              <a:effectLst>
                <a:outerShdw blurRad="38100" dist="38100" dir="2700000" algn="tl">
                  <a:srgbClr val="C0C0C0"/>
                </a:outerShdw>
              </a:effectLst>
              <a:latin typeface="Cambria" pitchFamily="18" charset="0"/>
            </a:endParaRPr>
          </a:p>
          <a:p>
            <a:pPr marL="0">
              <a:buNone/>
            </a:pPr>
            <a:r>
              <a:rPr lang="el-GR" sz="2400" b="1" dirty="0" smtClean="0">
                <a:solidFill>
                  <a:srgbClr val="7E0004"/>
                </a:solidFill>
                <a:effectLst>
                  <a:outerShdw blurRad="38100" dist="38100" dir="2700000" algn="tl">
                    <a:srgbClr val="C0C0C0"/>
                  </a:outerShdw>
                </a:effectLst>
                <a:latin typeface="Cambria" pitchFamily="18" charset="0"/>
              </a:rPr>
              <a:t>Συλλογή των στοιχείων </a:t>
            </a:r>
            <a:r>
              <a:rPr lang="el-GR" sz="2400" b="1" dirty="0" smtClean="0">
                <a:solidFill>
                  <a:srgbClr val="000066"/>
                </a:solidFill>
                <a:effectLst>
                  <a:outerShdw blurRad="38100" dist="38100" dir="2700000" algn="tl">
                    <a:srgbClr val="C0C0C0"/>
                  </a:outerShdw>
                </a:effectLst>
                <a:latin typeface="Cambria" pitchFamily="18" charset="0"/>
              </a:rPr>
              <a:t>των δρομολογίων για το έτος  2013-2014 .</a:t>
            </a:r>
          </a:p>
          <a:p>
            <a:r>
              <a:rPr lang="el-GR" sz="2400" b="1" dirty="0" smtClean="0">
                <a:solidFill>
                  <a:srgbClr val="7E0004"/>
                </a:solidFill>
                <a:effectLst>
                  <a:outerShdw blurRad="38100" dist="38100" dir="2700000" algn="tl">
                    <a:srgbClr val="C0C0C0"/>
                  </a:outerShdw>
                </a:effectLst>
                <a:latin typeface="Cambria" pitchFamily="18" charset="0"/>
              </a:rPr>
              <a:t>Αυτόματη κοστολόγηση </a:t>
            </a:r>
            <a:r>
              <a:rPr lang="el-GR" sz="2400" b="1" dirty="0" smtClean="0">
                <a:solidFill>
                  <a:srgbClr val="000066"/>
                </a:solidFill>
                <a:effectLst>
                  <a:outerShdw blurRad="38100" dist="38100" dir="2700000" algn="tl">
                    <a:srgbClr val="C0C0C0"/>
                  </a:outerShdw>
                </a:effectLst>
                <a:latin typeface="Cambria" pitchFamily="18" charset="0"/>
              </a:rPr>
              <a:t>βάσει μαθηματικού τύπου που ορίζει η ΚΥΑ</a:t>
            </a:r>
          </a:p>
          <a:p>
            <a:pPr marL="0">
              <a:buNone/>
            </a:pPr>
            <a:r>
              <a:rPr lang="el-GR" sz="2400" b="1" dirty="0" smtClean="0">
                <a:solidFill>
                  <a:srgbClr val="7E0004"/>
                </a:solidFill>
                <a:effectLst>
                  <a:outerShdw blurRad="38100" dist="38100" dir="2700000" algn="tl">
                    <a:srgbClr val="C0C0C0"/>
                  </a:outerShdw>
                </a:effectLst>
                <a:latin typeface="Cambria" pitchFamily="18" charset="0"/>
              </a:rPr>
              <a:t>Προετοιμασία </a:t>
            </a:r>
            <a:r>
              <a:rPr lang="el-GR" sz="2400" b="1" dirty="0" smtClean="0">
                <a:solidFill>
                  <a:srgbClr val="000066"/>
                </a:solidFill>
                <a:effectLst>
                  <a:outerShdw blurRad="38100" dist="38100" dir="2700000" algn="tl">
                    <a:srgbClr val="C0C0C0"/>
                  </a:outerShdw>
                </a:effectLst>
                <a:latin typeface="Cambria" pitchFamily="18" charset="0"/>
              </a:rPr>
              <a:t>των τευχών διακήρυξης της σχολικής μεταφοράς του σχολικού έτους 2013-2014 σύμφωνα με τα όσα όριζε η νέα ΚΥΑ.</a:t>
            </a:r>
          </a:p>
          <a:p>
            <a:pPr marL="0">
              <a:buNone/>
            </a:pPr>
            <a:r>
              <a:rPr lang="el-GR" sz="2400" b="1" dirty="0" smtClean="0">
                <a:solidFill>
                  <a:srgbClr val="7E0004"/>
                </a:solidFill>
                <a:effectLst>
                  <a:outerShdw blurRad="38100" dist="38100" dir="2700000" algn="tl">
                    <a:srgbClr val="C0C0C0"/>
                  </a:outerShdw>
                </a:effectLst>
                <a:latin typeface="Cambria" pitchFamily="18" charset="0"/>
              </a:rPr>
              <a:t>Παρακολούθηση</a:t>
            </a:r>
            <a:r>
              <a:rPr lang="el-GR" sz="2400" b="1" dirty="0" smtClean="0">
                <a:solidFill>
                  <a:srgbClr val="000066"/>
                </a:solidFill>
                <a:effectLst>
                  <a:outerShdw blurRad="38100" dist="38100" dir="2700000" algn="tl">
                    <a:srgbClr val="C0C0C0"/>
                  </a:outerShdw>
                </a:effectLst>
                <a:latin typeface="Cambria" pitchFamily="18" charset="0"/>
              </a:rPr>
              <a:t> της υλοποίησης των διαγωνισμών και επανέκδοση των τευχών σύμφωνα με τις αλλαγές που προέκυπταν. </a:t>
            </a:r>
          </a:p>
          <a:p>
            <a:pPr marL="0">
              <a:buNone/>
            </a:pPr>
            <a:r>
              <a:rPr lang="el-GR" sz="2400" b="1" dirty="0" smtClean="0">
                <a:solidFill>
                  <a:srgbClr val="7E0004"/>
                </a:solidFill>
                <a:effectLst>
                  <a:outerShdw blurRad="38100" dist="38100" dir="2700000" algn="tl">
                    <a:srgbClr val="C0C0C0"/>
                  </a:outerShdw>
                </a:effectLst>
                <a:latin typeface="Cambria" pitchFamily="18" charset="0"/>
              </a:rPr>
              <a:t>Παρακολούθηση </a:t>
            </a:r>
            <a:r>
              <a:rPr lang="el-GR" sz="2400" b="1" dirty="0" smtClean="0">
                <a:solidFill>
                  <a:srgbClr val="000066"/>
                </a:solidFill>
                <a:effectLst>
                  <a:outerShdw blurRad="38100" dist="38100" dir="2700000" algn="tl">
                    <a:srgbClr val="C0C0C0"/>
                  </a:outerShdw>
                </a:effectLst>
                <a:latin typeface="Cambria" pitchFamily="18" charset="0"/>
              </a:rPr>
              <a:t>της σχολικής μεταφοράς για το σχολικό έτος 2013-2014</a:t>
            </a:r>
          </a:p>
          <a:p>
            <a:pPr marL="0">
              <a:buNone/>
            </a:pPr>
            <a:r>
              <a:rPr lang="el-GR" sz="2400" b="1" dirty="0" smtClean="0">
                <a:solidFill>
                  <a:srgbClr val="7E0004"/>
                </a:solidFill>
                <a:effectLst>
                  <a:outerShdw blurRad="38100" dist="38100" dir="2700000" algn="tl">
                    <a:srgbClr val="C0C0C0"/>
                  </a:outerShdw>
                </a:effectLst>
                <a:latin typeface="Cambria" pitchFamily="18" charset="0"/>
              </a:rPr>
              <a:t>Πιλοτική εφαρμογή </a:t>
            </a:r>
            <a:r>
              <a:rPr lang="el-GR" sz="2400" b="1" dirty="0" smtClean="0">
                <a:solidFill>
                  <a:srgbClr val="000066"/>
                </a:solidFill>
                <a:effectLst>
                  <a:outerShdw blurRad="38100" dist="38100" dir="2700000" algn="tl">
                    <a:srgbClr val="C0C0C0"/>
                  </a:outerShdw>
                </a:effectLst>
                <a:latin typeface="Cambria" pitchFamily="18" charset="0"/>
              </a:rPr>
              <a:t>αυτόματης καταγραφής και ψηφιοποίησης δρομολογίων</a:t>
            </a:r>
          </a:p>
          <a:p>
            <a:pPr marL="0">
              <a:buNone/>
            </a:pPr>
            <a:endParaRPr lang="el-GR" b="1" dirty="0" smtClean="0">
              <a:solidFill>
                <a:srgbClr val="000066"/>
              </a:solidFill>
              <a:effectLst>
                <a:outerShdw blurRad="38100" dist="38100" dir="2700000" algn="tl">
                  <a:srgbClr val="C0C0C0"/>
                </a:outerShdw>
              </a:effectLst>
              <a:latin typeface="Cambria" pitchFamily="18" charset="0"/>
            </a:endParaRPr>
          </a:p>
          <a:p>
            <a:pPr marL="0">
              <a:buNone/>
            </a:pPr>
            <a:endParaRPr lang="el-GR" b="1" dirty="0" smtClean="0">
              <a:solidFill>
                <a:srgbClr val="000066"/>
              </a:solidFill>
              <a:effectLst>
                <a:outerShdw blurRad="38100" dist="38100" dir="2700000" algn="tl">
                  <a:srgbClr val="C0C0C0"/>
                </a:outerShdw>
              </a:effectLst>
              <a:latin typeface="Cambria" pitchFamily="18" charset="0"/>
            </a:endParaRPr>
          </a:p>
        </p:txBody>
      </p:sp>
    </p:spTree>
    <p:extLst>
      <p:ext uri="{BB962C8B-B14F-4D97-AF65-F5344CB8AC3E}">
        <p14:creationId xmlns="" xmlns:p14="http://schemas.microsoft.com/office/powerpoint/2010/main" val="4086041065"/>
      </p:ext>
    </p:extLst>
  </p:cSld>
  <p:clrMapOvr>
    <a:masterClrMapping/>
  </p:clrMapOvr>
  <p:transition advTm="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827584" y="0"/>
            <a:ext cx="7848872" cy="112474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indent="0"/>
            <a:r>
              <a:rPr lang="el-GR" sz="2800" b="1" dirty="0" smtClean="0">
                <a:solidFill>
                  <a:srgbClr val="000066"/>
                </a:solidFill>
                <a:effectLst>
                  <a:outerShdw blurRad="38100" dist="38100" dir="2700000" algn="tl">
                    <a:srgbClr val="C0C0C0"/>
                  </a:outerShdw>
                </a:effectLst>
                <a:latin typeface="Georgia" pitchFamily="18" charset="0"/>
              </a:rPr>
              <a:t>Πιλοτική Εφαρμογή Τηλεματικής Παρακολούθησης Δρομολογίων στην Τήνο</a:t>
            </a:r>
            <a:endParaRPr lang="en-US" sz="2800" b="1" dirty="0" smtClean="0">
              <a:solidFill>
                <a:srgbClr val="000066"/>
              </a:solidFill>
              <a:effectLst>
                <a:outerShdw blurRad="38100" dist="38100" dir="2700000" algn="tl">
                  <a:srgbClr val="C0C0C0"/>
                </a:outerShdw>
              </a:effectLst>
              <a:latin typeface="Georgia" pitchFamily="18" charset="0"/>
            </a:endParaRPr>
          </a:p>
        </p:txBody>
      </p:sp>
      <p:sp>
        <p:nvSpPr>
          <p:cNvPr id="9219" name="Rectangle 3"/>
          <p:cNvSpPr>
            <a:spLocks noGrp="1"/>
          </p:cNvSpPr>
          <p:nvPr>
            <p:ph type="body" idx="1"/>
          </p:nvPr>
        </p:nvSpPr>
        <p:spPr>
          <a:xfrm>
            <a:off x="683568" y="1484784"/>
            <a:ext cx="8136904" cy="1872208"/>
          </a:xfrm>
          <a:solidFill>
            <a:schemeClr val="accent4">
              <a:lumMod val="40000"/>
              <a:lumOff val="60000"/>
            </a:schemeClr>
          </a:solidFill>
          <a:ln w="19050">
            <a:solidFill>
              <a:srgbClr val="7E0004"/>
            </a:solidFill>
          </a:ln>
        </p:spPr>
        <p:txBody>
          <a:bodyPr/>
          <a:lstStyle/>
          <a:p>
            <a:pPr marL="0">
              <a:buNone/>
            </a:pPr>
            <a:r>
              <a:rPr lang="el-GR" sz="2400" b="1" dirty="0" smtClean="0">
                <a:solidFill>
                  <a:srgbClr val="000082"/>
                </a:solidFill>
                <a:effectLst>
                  <a:outerShdw blurRad="38100" dist="38100" dir="2700000" algn="tl">
                    <a:srgbClr val="C0C0C0"/>
                  </a:outerShdw>
                </a:effectLst>
                <a:latin typeface="Cambria" pitchFamily="18" charset="0"/>
                <a:ea typeface="+mj-ea"/>
                <a:cs typeface="+mj-cs"/>
              </a:rPr>
              <a:t>Στόχος:</a:t>
            </a:r>
          </a:p>
          <a:p>
            <a:pPr marL="0">
              <a:buNone/>
            </a:pPr>
            <a:r>
              <a:rPr lang="el-GR" sz="2400" b="1" dirty="0" smtClean="0">
                <a:solidFill>
                  <a:srgbClr val="7E0004"/>
                </a:solidFill>
                <a:effectLst>
                  <a:outerShdw blurRad="38100" dist="38100" dir="2700000" algn="tl">
                    <a:srgbClr val="C0C0C0"/>
                  </a:outerShdw>
                </a:effectLst>
                <a:latin typeface="Cambria" pitchFamily="18" charset="0"/>
                <a:ea typeface="+mj-ea"/>
                <a:cs typeface="+mj-cs"/>
              </a:rPr>
              <a:t>Αυτόματη καταγραφή </a:t>
            </a:r>
            <a:r>
              <a:rPr lang="el-GR" sz="2400" b="1" dirty="0" smtClean="0">
                <a:solidFill>
                  <a:srgbClr val="000066"/>
                </a:solidFill>
                <a:effectLst>
                  <a:outerShdw blurRad="38100" dist="38100" dir="2700000" algn="tl">
                    <a:srgbClr val="C0C0C0"/>
                  </a:outerShdw>
                </a:effectLst>
                <a:latin typeface="Cambria" pitchFamily="18" charset="0"/>
                <a:ea typeface="+mj-ea"/>
                <a:cs typeface="+mj-cs"/>
              </a:rPr>
              <a:t>και </a:t>
            </a:r>
            <a:r>
              <a:rPr lang="el-GR" sz="2400" b="1" dirty="0" smtClean="0">
                <a:solidFill>
                  <a:srgbClr val="7E0004"/>
                </a:solidFill>
                <a:effectLst>
                  <a:outerShdw blurRad="38100" dist="38100" dir="2700000" algn="tl">
                    <a:srgbClr val="C0C0C0"/>
                  </a:outerShdw>
                </a:effectLst>
                <a:latin typeface="Cambria" pitchFamily="18" charset="0"/>
                <a:ea typeface="+mj-ea"/>
                <a:cs typeface="+mj-cs"/>
              </a:rPr>
              <a:t>ψηφιοποίηση</a:t>
            </a:r>
            <a:r>
              <a:rPr lang="el-GR" sz="2400" b="1" dirty="0" smtClean="0">
                <a:solidFill>
                  <a:srgbClr val="000066"/>
                </a:solidFill>
                <a:effectLst>
                  <a:outerShdw blurRad="38100" dist="38100" dir="2700000" algn="tl">
                    <a:srgbClr val="C0C0C0"/>
                  </a:outerShdw>
                </a:effectLst>
                <a:latin typeface="Cambria" pitchFamily="18" charset="0"/>
                <a:ea typeface="+mj-ea"/>
                <a:cs typeface="+mj-cs"/>
              </a:rPr>
              <a:t> δρομολογίων </a:t>
            </a:r>
          </a:p>
          <a:p>
            <a:pPr marL="0">
              <a:buNone/>
            </a:pP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a:p>
            <a:pPr marL="0">
              <a:buNone/>
            </a:pPr>
            <a:r>
              <a:rPr lang="el-GR" sz="2400" b="1" dirty="0" smtClean="0">
                <a:solidFill>
                  <a:srgbClr val="7E0004"/>
                </a:solidFill>
                <a:effectLst>
                  <a:outerShdw blurRad="38100" dist="38100" dir="2700000" algn="tl">
                    <a:srgbClr val="C0C0C0"/>
                  </a:outerShdw>
                </a:effectLst>
                <a:latin typeface="Cambria" pitchFamily="18" charset="0"/>
                <a:ea typeface="+mj-ea"/>
                <a:cs typeface="+mj-cs"/>
              </a:rPr>
              <a:t>Αποτύπωση δρομολογίων </a:t>
            </a:r>
            <a:r>
              <a:rPr lang="el-GR" sz="2400" b="1" dirty="0" smtClean="0">
                <a:solidFill>
                  <a:srgbClr val="000066"/>
                </a:solidFill>
                <a:effectLst>
                  <a:outerShdw blurRad="38100" dist="38100" dir="2700000" algn="tl">
                    <a:srgbClr val="C0C0C0"/>
                  </a:outerShdw>
                </a:effectLst>
                <a:latin typeface="Cambria" pitchFamily="18" charset="0"/>
                <a:ea typeface="+mj-ea"/>
                <a:cs typeface="+mj-cs"/>
              </a:rPr>
              <a:t>στη ψηφιακή βάση του ΙΜΕΤ</a:t>
            </a:r>
          </a:p>
          <a:p>
            <a:pPr marL="0">
              <a:buNone/>
            </a:pP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a:p>
            <a:pPr marL="0">
              <a:buNone/>
            </a:pPr>
            <a:endParaRPr lang="el-GR" sz="2400" b="1" dirty="0" smtClean="0">
              <a:solidFill>
                <a:srgbClr val="A50021"/>
              </a:solidFill>
              <a:effectLst>
                <a:outerShdw blurRad="38100" dist="38100" dir="2700000" algn="tl">
                  <a:srgbClr val="C0C0C0"/>
                </a:outerShdw>
              </a:effectLst>
              <a:latin typeface="Cambria" pitchFamily="18" charset="0"/>
              <a:ea typeface="+mj-ea"/>
              <a:cs typeface="+mj-cs"/>
            </a:endParaRPr>
          </a:p>
          <a:p>
            <a:pPr>
              <a:buNone/>
            </a:pPr>
            <a:endParaRPr lang="el-GR" sz="2000" b="1" dirty="0" smtClean="0">
              <a:solidFill>
                <a:srgbClr val="B077BF"/>
              </a:solidFill>
              <a:latin typeface="Calibri" pitchFamily="34" charset="0"/>
            </a:endParaRPr>
          </a:p>
        </p:txBody>
      </p:sp>
      <p:sp>
        <p:nvSpPr>
          <p:cNvPr id="9" name="Rectangle 8"/>
          <p:cNvSpPr/>
          <p:nvPr/>
        </p:nvSpPr>
        <p:spPr>
          <a:xfrm>
            <a:off x="2051720" y="4077072"/>
            <a:ext cx="5328592" cy="461665"/>
          </a:xfrm>
          <a:prstGeom prst="rect">
            <a:avLst/>
          </a:prstGeom>
          <a:ln w="38100">
            <a:solidFill>
              <a:srgbClr val="7E0004"/>
            </a:solidFill>
          </a:ln>
        </p:spPr>
        <p:txBody>
          <a:bodyPr wrap="square">
            <a:spAutoFit/>
          </a:bodyPr>
          <a:lstStyle/>
          <a:p>
            <a:pPr marL="457200" indent="-457200"/>
            <a:r>
              <a:rPr lang="el-GR" sz="2400" b="1" dirty="0" smtClean="0">
                <a:solidFill>
                  <a:srgbClr val="000066"/>
                </a:solidFill>
                <a:effectLst>
                  <a:outerShdw blurRad="38100" dist="38100" dir="2700000" algn="tl">
                    <a:srgbClr val="C0C0C0"/>
                  </a:outerShdw>
                </a:effectLst>
                <a:latin typeface="Cambria" pitchFamily="18" charset="0"/>
                <a:ea typeface="+mj-ea"/>
                <a:cs typeface="+mj-cs"/>
              </a:rPr>
              <a:t>Δημιουργία εφαρμογής </a:t>
            </a:r>
            <a:r>
              <a:rPr lang="en-US" sz="2400" b="1" dirty="0" err="1" smtClean="0">
                <a:solidFill>
                  <a:srgbClr val="000066"/>
                </a:solidFill>
                <a:effectLst>
                  <a:outerShdw blurRad="38100" dist="38100" dir="2700000" algn="tl">
                    <a:srgbClr val="C0C0C0"/>
                  </a:outerShdw>
                </a:effectLst>
                <a:latin typeface="Cambria" pitchFamily="18" charset="0"/>
                <a:ea typeface="+mj-ea"/>
                <a:cs typeface="+mj-cs"/>
              </a:rPr>
              <a:t>TrackApp</a:t>
            </a: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p:txBody>
      </p:sp>
      <p:sp>
        <p:nvSpPr>
          <p:cNvPr id="10" name="Down Arrow 9"/>
          <p:cNvSpPr/>
          <p:nvPr/>
        </p:nvSpPr>
        <p:spPr>
          <a:xfrm flipH="1">
            <a:off x="4355976" y="3429000"/>
            <a:ext cx="360040" cy="576064"/>
          </a:xfrm>
          <a:prstGeom prst="downArrow">
            <a:avLst/>
          </a:prstGeom>
          <a:solidFill>
            <a:srgbClr val="7E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827584" y="5229200"/>
            <a:ext cx="7992888" cy="830997"/>
          </a:xfrm>
          <a:prstGeom prst="rect">
            <a:avLst/>
          </a:prstGeom>
          <a:ln w="38100">
            <a:solidFill>
              <a:srgbClr val="7E0004"/>
            </a:solidFill>
          </a:ln>
        </p:spPr>
        <p:txBody>
          <a:bodyPr wrap="square">
            <a:spAutoFit/>
          </a:bodyPr>
          <a:lstStyle/>
          <a:p>
            <a:pPr algn="ctr"/>
            <a:r>
              <a:rPr lang="el-GR" sz="2400" b="1" dirty="0" smtClean="0">
                <a:solidFill>
                  <a:srgbClr val="000066"/>
                </a:solidFill>
                <a:effectLst>
                  <a:outerShdw blurRad="38100" dist="38100" dir="2700000" algn="tl">
                    <a:srgbClr val="C0C0C0"/>
                  </a:outerShdw>
                </a:effectLst>
                <a:latin typeface="Cambria" pitchFamily="18" charset="0"/>
                <a:ea typeface="+mj-ea"/>
                <a:cs typeface="+mj-cs"/>
              </a:rPr>
              <a:t>Με τη χρήση κινητού τηλεφώνου για αποτύπωση στοιχείων δρομολογίου</a:t>
            </a:r>
          </a:p>
        </p:txBody>
      </p:sp>
      <p:sp>
        <p:nvSpPr>
          <p:cNvPr id="13" name="Down Arrow 12"/>
          <p:cNvSpPr/>
          <p:nvPr/>
        </p:nvSpPr>
        <p:spPr>
          <a:xfrm flipH="1">
            <a:off x="4355976" y="4581128"/>
            <a:ext cx="360040" cy="576064"/>
          </a:xfrm>
          <a:prstGeom prst="downArrow">
            <a:avLst/>
          </a:prstGeom>
          <a:solidFill>
            <a:srgbClr val="7E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4086041065"/>
      </p:ext>
    </p:extLst>
  </p:cSld>
  <p:clrMapOvr>
    <a:masterClrMapping/>
  </p:clrMapOvr>
  <p:transition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 Διάγραμμα"/>
          <p:cNvGraphicFramePr/>
          <p:nvPr>
            <p:extLst>
              <p:ext uri="{D42A27DB-BD31-4B8C-83A1-F6EECF244321}">
                <p14:modId xmlns="" xmlns:p14="http://schemas.microsoft.com/office/powerpoint/2010/main" val="3029785097"/>
              </p:ext>
            </p:extLst>
          </p:nvPr>
        </p:nvGraphicFramePr>
        <p:xfrm>
          <a:off x="719064" y="116632"/>
          <a:ext cx="7957392"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636912"/>
            <a:ext cx="9144000" cy="38164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2"/>
          <p:cNvSpPr txBox="1">
            <a:spLocks noChangeArrowheads="1"/>
          </p:cNvSpPr>
          <p:nvPr/>
        </p:nvSpPr>
        <p:spPr bwMode="auto">
          <a:xfrm>
            <a:off x="899592" y="0"/>
            <a:ext cx="8244408" cy="63408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rPr>
              <a:t>Αυτόματη</a:t>
            </a:r>
            <a:r>
              <a:rPr kumimoji="0" lang="el-GR" sz="2800" b="1" i="0" u="none" strike="noStrike" kern="1200" cap="none" spc="0" normalizeH="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rPr>
              <a:t> </a:t>
            </a:r>
            <a:r>
              <a:rPr kumimoji="0" lang="el-GR" sz="28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rPr>
              <a:t>Καταγραφή και Ψηφιοποίηση Δρομολογίου στην Τήνο</a:t>
            </a:r>
            <a:endParaRPr kumimoji="0" lang="en-US" sz="28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endParaRPr>
          </a:p>
        </p:txBody>
      </p:sp>
      <p:sp>
        <p:nvSpPr>
          <p:cNvPr id="6" name="Rectangle 5"/>
          <p:cNvSpPr/>
          <p:nvPr/>
        </p:nvSpPr>
        <p:spPr>
          <a:xfrm>
            <a:off x="1187624" y="1124744"/>
            <a:ext cx="6840760" cy="1200329"/>
          </a:xfrm>
          <a:prstGeom prst="rect">
            <a:avLst/>
          </a:prstGeom>
          <a:ln w="38100">
            <a:solidFill>
              <a:srgbClr val="7E0004"/>
            </a:solidFill>
          </a:ln>
        </p:spPr>
        <p:txBody>
          <a:bodyPr wrap="square">
            <a:spAutoFit/>
          </a:bodyPr>
          <a:lstStyle/>
          <a:p>
            <a:pPr algn="just"/>
            <a:r>
              <a:rPr lang="el-GR" sz="2400" b="1" dirty="0" smtClean="0">
                <a:solidFill>
                  <a:srgbClr val="000066"/>
                </a:solidFill>
                <a:effectLst>
                  <a:outerShdw blurRad="38100" dist="38100" dir="2700000" algn="tl">
                    <a:srgbClr val="C0C0C0"/>
                  </a:outerShdw>
                </a:effectLst>
                <a:latin typeface="Cambria" pitchFamily="18" charset="0"/>
                <a:ea typeface="+mj-ea"/>
                <a:cs typeface="+mj-cs"/>
              </a:rPr>
              <a:t>Οι μικροί κύκλοι απεικονίζουν τα στίγματα δρομολογίου και οι μεγάλοι τις στάσεις όπως ορίζονται από τον χειριστή</a:t>
            </a:r>
          </a:p>
        </p:txBody>
      </p:sp>
      <p:pic>
        <p:nvPicPr>
          <p:cNvPr id="7" name="Picture 6"/>
          <p:cNvPicPr/>
          <p:nvPr/>
        </p:nvPicPr>
        <p:blipFill>
          <a:blip r:embed="rId3" cstate="print"/>
          <a:srcRect t="9091" b="7273"/>
          <a:stretch>
            <a:fillRect/>
          </a:stretch>
        </p:blipFill>
        <p:spPr>
          <a:xfrm>
            <a:off x="827584" y="2852936"/>
            <a:ext cx="7488832" cy="3312368"/>
          </a:xfrm>
          <a:prstGeom prst="rect">
            <a:avLst/>
          </a:prstGeom>
          <a:ln>
            <a:solidFill>
              <a:schemeClr val="tx1"/>
            </a:solidFill>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352928" cy="59766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3"/>
          <p:cNvSpPr>
            <a:spLocks noGrp="1"/>
          </p:cNvSpPr>
          <p:nvPr>
            <p:ph type="body" idx="1"/>
          </p:nvPr>
        </p:nvSpPr>
        <p:spPr>
          <a:xfrm>
            <a:off x="827584" y="1052736"/>
            <a:ext cx="7632848" cy="1656184"/>
          </a:xfrm>
          <a:solidFill>
            <a:schemeClr val="accent5">
              <a:lumMod val="20000"/>
              <a:lumOff val="80000"/>
            </a:schemeClr>
          </a:solidFill>
        </p:spPr>
        <p:txBody>
          <a:bodyPr/>
          <a:lstStyle/>
          <a:p>
            <a:pPr marL="87313" indent="22225">
              <a:buNone/>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Τα δεδομένα καταγράφονται αυτόματα από την εφαρμογή στη βάση δεδομένων με την οποία έχει διασυνδεθεί, είναι ανά δρομολόγιο και αποτελούνται από τα παρακάτω στοιχεία</a:t>
            </a:r>
          </a:p>
          <a:p>
            <a:pPr algn="ctr">
              <a:buNone/>
            </a:pPr>
            <a:endParaRPr lang="en-US" sz="2200" dirty="0" smtClean="0">
              <a:latin typeface="Calibri" pitchFamily="34" charset="0"/>
            </a:endParaRPr>
          </a:p>
          <a:p>
            <a:pPr algn="ctr">
              <a:buNone/>
            </a:pPr>
            <a:endParaRPr lang="el-GR" sz="2200" dirty="0" smtClean="0">
              <a:latin typeface="Calibri" pitchFamily="34" charset="0"/>
            </a:endParaRPr>
          </a:p>
          <a:p>
            <a:pPr>
              <a:buNone/>
            </a:pPr>
            <a:endParaRPr lang="el-GR" sz="2000" dirty="0" smtClean="0">
              <a:latin typeface="Calibri" pitchFamily="34" charset="0"/>
            </a:endParaRPr>
          </a:p>
          <a:p>
            <a:pPr>
              <a:buNone/>
            </a:pPr>
            <a:endParaRPr lang="en-US" sz="1800" dirty="0" smtClean="0">
              <a:latin typeface="Calibri" pitchFamily="34" charset="0"/>
            </a:endParaRPr>
          </a:p>
          <a:p>
            <a:pPr>
              <a:buNone/>
            </a:pPr>
            <a:endParaRPr lang="el-GR" sz="2000" i="1" dirty="0" smtClean="0"/>
          </a:p>
          <a:p>
            <a:pPr>
              <a:buNone/>
            </a:pPr>
            <a:endParaRPr lang="el-GR" sz="2000" i="1" dirty="0" smtClean="0"/>
          </a:p>
          <a:p>
            <a:pPr>
              <a:buNone/>
            </a:pPr>
            <a:endParaRPr lang="en-US" sz="2000" dirty="0" smtClean="0">
              <a:solidFill>
                <a:srgbClr val="A50021"/>
              </a:solidFill>
            </a:endParaRPr>
          </a:p>
        </p:txBody>
      </p:sp>
      <p:graphicFrame>
        <p:nvGraphicFramePr>
          <p:cNvPr id="4" name="10 - Διάγραμμα"/>
          <p:cNvGraphicFramePr/>
          <p:nvPr>
            <p:extLst>
              <p:ext uri="{D42A27DB-BD31-4B8C-83A1-F6EECF244321}">
                <p14:modId xmlns="" xmlns:p14="http://schemas.microsoft.com/office/powerpoint/2010/main" val="3534566218"/>
              </p:ext>
            </p:extLst>
          </p:nvPr>
        </p:nvGraphicFramePr>
        <p:xfrm>
          <a:off x="755576" y="2924944"/>
          <a:ext cx="7704856"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10 - Διάγραμμα"/>
          <p:cNvGraphicFramePr/>
          <p:nvPr>
            <p:extLst>
              <p:ext uri="{D42A27DB-BD31-4B8C-83A1-F6EECF244321}">
                <p14:modId xmlns="" xmlns:p14="http://schemas.microsoft.com/office/powerpoint/2010/main" val="3534566218"/>
              </p:ext>
            </p:extLst>
          </p:nvPr>
        </p:nvGraphicFramePr>
        <p:xfrm>
          <a:off x="683568" y="4725144"/>
          <a:ext cx="7704856" cy="15841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4704"/>
            <a:ext cx="9144000" cy="37444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2"/>
          <p:cNvSpPr txBox="1">
            <a:spLocks noChangeArrowheads="1"/>
          </p:cNvSpPr>
          <p:nvPr/>
        </p:nvSpPr>
        <p:spPr bwMode="auto">
          <a:xfrm>
            <a:off x="863588" y="42721"/>
            <a:ext cx="7416824" cy="63408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8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rPr>
              <a:t>Απεικόνιση</a:t>
            </a:r>
            <a:r>
              <a:rPr kumimoji="0" lang="en-US" sz="28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rPr>
              <a:t> </a:t>
            </a:r>
            <a:r>
              <a:rPr kumimoji="0" lang="el-GR" sz="28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rPr>
              <a:t>δεδομένων  σε </a:t>
            </a:r>
            <a:r>
              <a:rPr kumimoji="0" lang="en-US" sz="2800" b="1" i="0" u="none" strike="noStrike" kern="1200" cap="none" spc="0" normalizeH="0" baseline="0" noProof="0" dirty="0" err="1" smtClean="0">
                <a:ln>
                  <a:noFill/>
                </a:ln>
                <a:solidFill>
                  <a:srgbClr val="000066"/>
                </a:solidFill>
                <a:effectLst>
                  <a:outerShdw blurRad="38100" dist="38100" dir="2700000" algn="tl">
                    <a:srgbClr val="C0C0C0"/>
                  </a:outerShdw>
                </a:effectLst>
                <a:uLnTx/>
                <a:uFillTx/>
                <a:latin typeface="Georgia" pitchFamily="18" charset="0"/>
                <a:ea typeface="+mj-ea"/>
                <a:cs typeface="+mj-cs"/>
              </a:rPr>
              <a:t>google</a:t>
            </a:r>
            <a:r>
              <a:rPr kumimoji="0" lang="en-US" sz="28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rPr>
              <a:t> maps</a:t>
            </a:r>
          </a:p>
        </p:txBody>
      </p:sp>
      <p:sp>
        <p:nvSpPr>
          <p:cNvPr id="6" name="Rectangle 5"/>
          <p:cNvSpPr/>
          <p:nvPr/>
        </p:nvSpPr>
        <p:spPr>
          <a:xfrm>
            <a:off x="899592" y="4725144"/>
            <a:ext cx="7560840" cy="1938992"/>
          </a:xfrm>
          <a:prstGeom prst="rect">
            <a:avLst/>
          </a:prstGeom>
          <a:ln w="38100">
            <a:solidFill>
              <a:srgbClr val="7E0004"/>
            </a:solidFill>
          </a:ln>
        </p:spPr>
        <p:txBody>
          <a:bodyPr wrap="square">
            <a:spAutoFit/>
          </a:bodyPr>
          <a:lstStyle/>
          <a:p>
            <a:pPr algn="just"/>
            <a:r>
              <a:rPr lang="el-GR" sz="2000" b="1" dirty="0" smtClean="0">
                <a:solidFill>
                  <a:srgbClr val="000066"/>
                </a:solidFill>
                <a:effectLst>
                  <a:outerShdw blurRad="38100" dist="38100" dir="2700000" algn="tl">
                    <a:srgbClr val="C0C0C0"/>
                  </a:outerShdw>
                </a:effectLst>
                <a:latin typeface="Cambria" pitchFamily="18" charset="0"/>
                <a:ea typeface="+mj-ea"/>
                <a:cs typeface="+mj-cs"/>
              </a:rPr>
              <a:t>Απλός και εύκολος τρόπος, χωρίς κόστος ακριβού εξοπλισμού που υπολογίζει στοιχεία κόστους δρομολογίου καθώς και άλλα χρήσιμα δεδομένα </a:t>
            </a:r>
          </a:p>
          <a:p>
            <a:pPr algn="just"/>
            <a:endParaRPr lang="el-GR" sz="2000" b="1" dirty="0" smtClean="0">
              <a:solidFill>
                <a:srgbClr val="000066"/>
              </a:solidFill>
              <a:effectLst>
                <a:outerShdw blurRad="38100" dist="38100" dir="2700000" algn="tl">
                  <a:srgbClr val="C0C0C0"/>
                </a:outerShdw>
              </a:effectLst>
              <a:latin typeface="Cambria" pitchFamily="18" charset="0"/>
              <a:ea typeface="+mj-ea"/>
              <a:cs typeface="+mj-cs"/>
            </a:endParaRPr>
          </a:p>
          <a:p>
            <a:pPr algn="just"/>
            <a:r>
              <a:rPr lang="el-GR" sz="2000" b="1" dirty="0" smtClean="0">
                <a:solidFill>
                  <a:srgbClr val="000066"/>
                </a:solidFill>
                <a:effectLst>
                  <a:outerShdw blurRad="38100" dist="38100" dir="2700000" algn="tl">
                    <a:srgbClr val="C0C0C0"/>
                  </a:outerShdw>
                </a:effectLst>
                <a:latin typeface="Cambria" pitchFamily="18" charset="0"/>
                <a:ea typeface="+mj-ea"/>
                <a:cs typeface="+mj-cs"/>
              </a:rPr>
              <a:t>π.χ. μέσος χρόνος διαδρομής, κλήσεις δικτύου διαδρομής, μέση ταχύτητα , επιταχύνσεις κ.α.</a:t>
            </a:r>
          </a:p>
        </p:txBody>
      </p:sp>
      <p:pic>
        <p:nvPicPr>
          <p:cNvPr id="9" name="Picture 8"/>
          <p:cNvPicPr/>
          <p:nvPr/>
        </p:nvPicPr>
        <p:blipFill>
          <a:blip r:embed="rId3" cstate="print"/>
          <a:stretch>
            <a:fillRect/>
          </a:stretch>
        </p:blipFill>
        <p:spPr>
          <a:xfrm>
            <a:off x="755576" y="908720"/>
            <a:ext cx="7776864" cy="3456384"/>
          </a:xfrm>
          <a:prstGeom prst="rect">
            <a:avLst/>
          </a:prstGeom>
          <a:ln>
            <a:solidFill>
              <a:srgbClr val="7E0004"/>
            </a:solidFill>
          </a:ln>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11560" y="42721"/>
            <a:ext cx="7992888" cy="63408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2300" b="1" dirty="0" smtClean="0">
                <a:solidFill>
                  <a:srgbClr val="000066"/>
                </a:solidFill>
                <a:effectLst>
                  <a:outerShdw blurRad="38100" dist="38100" dir="2700000" algn="tl">
                    <a:srgbClr val="C0C0C0"/>
                  </a:outerShdw>
                </a:effectLst>
                <a:latin typeface="Georgia" pitchFamily="18" charset="0"/>
                <a:ea typeface="+mj-ea"/>
                <a:cs typeface="+mj-cs"/>
              </a:rPr>
              <a:t>Πίνακες</a:t>
            </a:r>
            <a:r>
              <a:rPr kumimoji="0" lang="en-US" sz="23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rPr>
              <a:t> </a:t>
            </a:r>
            <a:r>
              <a:rPr kumimoji="0" lang="el-GR" sz="23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rPr>
              <a:t>δεδομένων</a:t>
            </a:r>
            <a:r>
              <a:rPr kumimoji="0" lang="en-US" sz="2300" b="1" i="0" u="none" strike="noStrike" kern="1200" cap="none" spc="0" normalizeH="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rPr>
              <a:t> </a:t>
            </a:r>
            <a:r>
              <a:rPr kumimoji="0" lang="el-GR" sz="2300" b="1" i="0" u="none" strike="noStrike" kern="1200" cap="none" spc="0" normalizeH="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rPr>
              <a:t>κίνησης του λεωφορείου που καταγράφει η εφαρμογή</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Georgia" pitchFamily="18" charset="0"/>
              <a:ea typeface="+mj-ea"/>
              <a:cs typeface="+mj-cs"/>
            </a:endParaRPr>
          </a:p>
        </p:txBody>
      </p:sp>
      <p:sp>
        <p:nvSpPr>
          <p:cNvPr id="6" name="Rectangle 5"/>
          <p:cNvSpPr/>
          <p:nvPr/>
        </p:nvSpPr>
        <p:spPr>
          <a:xfrm>
            <a:off x="683568" y="1052736"/>
            <a:ext cx="2718048" cy="307777"/>
          </a:xfrm>
          <a:prstGeom prst="rect">
            <a:avLst/>
          </a:prstGeom>
        </p:spPr>
        <p:txBody>
          <a:bodyPr wrap="square">
            <a:spAutoFit/>
          </a:bodyPr>
          <a:lstStyle/>
          <a:p>
            <a:pPr algn="ctr"/>
            <a:r>
              <a:rPr lang="el-GR" sz="1400" b="1" dirty="0" smtClean="0">
                <a:solidFill>
                  <a:srgbClr val="000066"/>
                </a:solidFill>
                <a:effectLst>
                  <a:outerShdw blurRad="38100" dist="38100" dir="2700000" algn="tl">
                    <a:srgbClr val="C0C0C0"/>
                  </a:outerShdw>
                </a:effectLst>
                <a:latin typeface="Cambria" pitchFamily="18" charset="0"/>
              </a:rPr>
              <a:t>Πίνακας Διαδρομών</a:t>
            </a:r>
            <a:endParaRPr lang="el-GR" sz="1400" b="1" dirty="0">
              <a:solidFill>
                <a:srgbClr val="000066"/>
              </a:solidFill>
              <a:effectLst>
                <a:outerShdw blurRad="38100" dist="38100" dir="2700000" algn="tl">
                  <a:srgbClr val="C0C0C0"/>
                </a:outerShdw>
              </a:effectLst>
              <a:latin typeface="Cambria" pitchFamily="18" charset="0"/>
            </a:endParaRPr>
          </a:p>
        </p:txBody>
      </p:sp>
      <p:sp>
        <p:nvSpPr>
          <p:cNvPr id="7" name="Rectangle 6"/>
          <p:cNvSpPr/>
          <p:nvPr/>
        </p:nvSpPr>
        <p:spPr>
          <a:xfrm>
            <a:off x="5292080" y="610815"/>
            <a:ext cx="2718048" cy="307777"/>
          </a:xfrm>
          <a:prstGeom prst="rect">
            <a:avLst/>
          </a:prstGeom>
        </p:spPr>
        <p:txBody>
          <a:bodyPr wrap="square">
            <a:spAutoFit/>
          </a:bodyPr>
          <a:lstStyle/>
          <a:p>
            <a:pPr algn="ctr"/>
            <a:r>
              <a:rPr lang="el-GR" sz="1400" b="1" dirty="0" smtClean="0">
                <a:solidFill>
                  <a:srgbClr val="000066"/>
                </a:solidFill>
                <a:effectLst>
                  <a:outerShdw blurRad="38100" dist="38100" dir="2700000" algn="tl">
                    <a:srgbClr val="C0C0C0"/>
                  </a:outerShdw>
                </a:effectLst>
                <a:latin typeface="Cambria" pitchFamily="18" charset="0"/>
              </a:rPr>
              <a:t>Πίνακας Στάσεων</a:t>
            </a:r>
            <a:endParaRPr lang="el-GR" sz="1400" b="1" dirty="0">
              <a:solidFill>
                <a:srgbClr val="000066"/>
              </a:solidFill>
              <a:effectLst>
                <a:outerShdw blurRad="38100" dist="38100" dir="2700000" algn="tl">
                  <a:srgbClr val="C0C0C0"/>
                </a:outerShdw>
              </a:effectLst>
              <a:latin typeface="Cambria" pitchFamily="18" charset="0"/>
            </a:endParaRPr>
          </a:p>
        </p:txBody>
      </p:sp>
      <p:sp>
        <p:nvSpPr>
          <p:cNvPr id="8" name="Rectangle 7"/>
          <p:cNvSpPr/>
          <p:nvPr/>
        </p:nvSpPr>
        <p:spPr>
          <a:xfrm>
            <a:off x="2194986" y="3378478"/>
            <a:ext cx="4033198" cy="338554"/>
          </a:xfrm>
          <a:prstGeom prst="rect">
            <a:avLst/>
          </a:prstGeom>
        </p:spPr>
        <p:txBody>
          <a:bodyPr wrap="square">
            <a:spAutoFit/>
          </a:bodyPr>
          <a:lstStyle/>
          <a:p>
            <a:pPr algn="ctr"/>
            <a:r>
              <a:rPr lang="el-GR" sz="1600" b="1" dirty="0">
                <a:solidFill>
                  <a:srgbClr val="000066"/>
                </a:solidFill>
                <a:effectLst>
                  <a:outerShdw blurRad="38100" dist="38100" dir="2700000" algn="tl">
                    <a:srgbClr val="C0C0C0"/>
                  </a:outerShdw>
                </a:effectLst>
                <a:latin typeface="Cambria" pitchFamily="18" charset="0"/>
              </a:rPr>
              <a:t>Πίνακας </a:t>
            </a:r>
            <a:r>
              <a:rPr lang="el-GR" sz="1600" b="1" dirty="0" smtClean="0">
                <a:solidFill>
                  <a:srgbClr val="000066"/>
                </a:solidFill>
                <a:effectLst>
                  <a:outerShdw blurRad="38100" dist="38100" dir="2700000" algn="tl">
                    <a:srgbClr val="C0C0C0"/>
                  </a:outerShdw>
                </a:effectLst>
                <a:latin typeface="Cambria" pitchFamily="18" charset="0"/>
              </a:rPr>
              <a:t>Καταγραφής </a:t>
            </a:r>
            <a:r>
              <a:rPr lang="el-GR" sz="1600" b="1" dirty="0" err="1" smtClean="0">
                <a:solidFill>
                  <a:srgbClr val="000066"/>
                </a:solidFill>
                <a:effectLst>
                  <a:outerShdw blurRad="38100" dist="38100" dir="2700000" algn="tl">
                    <a:srgbClr val="C0C0C0"/>
                  </a:outerShdw>
                </a:effectLst>
                <a:latin typeface="Cambria" pitchFamily="18" charset="0"/>
              </a:rPr>
              <a:t>Θέσεω</a:t>
            </a:r>
            <a:r>
              <a:rPr lang="en-US" sz="1600" b="1" smtClean="0">
                <a:solidFill>
                  <a:srgbClr val="000066"/>
                </a:solidFill>
                <a:effectLst>
                  <a:outerShdw blurRad="38100" dist="38100" dir="2700000" algn="tl">
                    <a:srgbClr val="C0C0C0"/>
                  </a:outerShdw>
                </a:effectLst>
                <a:latin typeface="Cambria" pitchFamily="18" charset="0"/>
              </a:rPr>
              <a:t>v</a:t>
            </a:r>
            <a:endParaRPr lang="el-GR" sz="1600" b="1" dirty="0">
              <a:solidFill>
                <a:srgbClr val="000066"/>
              </a:solidFill>
              <a:effectLst>
                <a:outerShdw blurRad="38100" dist="38100" dir="2700000" algn="tl">
                  <a:srgbClr val="C0C0C0"/>
                </a:outerShdw>
              </a:effectLst>
              <a:latin typeface="Cambria" pitchFamily="18" charset="0"/>
            </a:endParaRPr>
          </a:p>
        </p:txBody>
      </p:sp>
      <p:pic>
        <p:nvPicPr>
          <p:cNvPr id="1041" name="Picture 17"/>
          <p:cNvPicPr>
            <a:picLocks noChangeAspect="1" noChangeArrowheads="1"/>
          </p:cNvPicPr>
          <p:nvPr/>
        </p:nvPicPr>
        <p:blipFill>
          <a:blip r:embed="rId2" cstate="print"/>
          <a:srcRect/>
          <a:stretch>
            <a:fillRect/>
          </a:stretch>
        </p:blipFill>
        <p:spPr bwMode="auto">
          <a:xfrm>
            <a:off x="539552" y="1484784"/>
            <a:ext cx="3407510" cy="1512168"/>
          </a:xfrm>
          <a:prstGeom prst="rect">
            <a:avLst/>
          </a:prstGeom>
          <a:solidFill>
            <a:schemeClr val="bg1"/>
          </a:solidFill>
          <a:ln w="9525">
            <a:solidFill>
              <a:schemeClr val="bg2">
                <a:lumMod val="10000"/>
              </a:schemeClr>
            </a:solidFill>
            <a:miter lim="800000"/>
            <a:headEnd/>
            <a:tailEnd/>
          </a:ln>
          <a:effectLst/>
        </p:spPr>
      </p:pic>
      <p:pic>
        <p:nvPicPr>
          <p:cNvPr id="1042" name="Picture 18"/>
          <p:cNvPicPr>
            <a:picLocks noChangeAspect="1" noChangeArrowheads="1"/>
          </p:cNvPicPr>
          <p:nvPr/>
        </p:nvPicPr>
        <p:blipFill>
          <a:blip r:embed="rId3" cstate="print"/>
          <a:srcRect/>
          <a:stretch>
            <a:fillRect/>
          </a:stretch>
        </p:blipFill>
        <p:spPr bwMode="auto">
          <a:xfrm>
            <a:off x="4210050" y="908720"/>
            <a:ext cx="4933950" cy="2463800"/>
          </a:xfrm>
          <a:prstGeom prst="rect">
            <a:avLst/>
          </a:prstGeom>
          <a:solidFill>
            <a:schemeClr val="bg1"/>
          </a:solidFill>
          <a:ln w="9525">
            <a:solidFill>
              <a:schemeClr val="tx1"/>
            </a:solidFill>
            <a:miter lim="800000"/>
            <a:headEnd/>
            <a:tailEnd/>
          </a:ln>
          <a:effectLst/>
        </p:spPr>
      </p:pic>
      <p:pic>
        <p:nvPicPr>
          <p:cNvPr id="1044" name="Picture 20"/>
          <p:cNvPicPr>
            <a:picLocks noChangeAspect="1" noChangeArrowheads="1"/>
          </p:cNvPicPr>
          <p:nvPr/>
        </p:nvPicPr>
        <p:blipFill>
          <a:blip r:embed="rId4" cstate="print"/>
          <a:srcRect/>
          <a:stretch>
            <a:fillRect/>
          </a:stretch>
        </p:blipFill>
        <p:spPr bwMode="auto">
          <a:xfrm>
            <a:off x="1547663" y="3717031"/>
            <a:ext cx="5959713" cy="2952329"/>
          </a:xfrm>
          <a:prstGeom prst="rect">
            <a:avLst/>
          </a:prstGeom>
          <a:solidFill>
            <a:schemeClr val="bg1"/>
          </a:solid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 Διάγραμμα"/>
          <p:cNvGraphicFramePr/>
          <p:nvPr>
            <p:extLst>
              <p:ext uri="{D42A27DB-BD31-4B8C-83A1-F6EECF244321}">
                <p14:modId xmlns="" xmlns:p14="http://schemas.microsoft.com/office/powerpoint/2010/main" val="3029785097"/>
              </p:ext>
            </p:extLst>
          </p:nvPr>
        </p:nvGraphicFramePr>
        <p:xfrm>
          <a:off x="719064" y="116632"/>
          <a:ext cx="7957392"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67544" y="2132856"/>
            <a:ext cx="7772400" cy="1224136"/>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l-GR" sz="2800" b="1" dirty="0" smtClean="0">
                <a:solidFill>
                  <a:srgbClr val="000066"/>
                </a:solidFill>
                <a:effectLst>
                  <a:outerShdw blurRad="38100" dist="38100" dir="2700000" algn="tl">
                    <a:srgbClr val="C0C0C0"/>
                  </a:outerShdw>
                </a:effectLst>
                <a:latin typeface="Georgia" pitchFamily="18" charset="0"/>
                <a:ea typeface="+mj-ea"/>
                <a:cs typeface="+mj-cs"/>
              </a:rPr>
              <a:t>Ευχαριστώ </a:t>
            </a:r>
            <a:br>
              <a:rPr lang="el-GR" sz="2800" b="1" dirty="0" smtClean="0">
                <a:solidFill>
                  <a:srgbClr val="000066"/>
                </a:solidFill>
                <a:effectLst>
                  <a:outerShdw blurRad="38100" dist="38100" dir="2700000" algn="tl">
                    <a:srgbClr val="C0C0C0"/>
                  </a:outerShdw>
                </a:effectLst>
                <a:latin typeface="Georgia" pitchFamily="18" charset="0"/>
                <a:ea typeface="+mj-ea"/>
                <a:cs typeface="+mj-cs"/>
              </a:rPr>
            </a:br>
            <a:r>
              <a:rPr lang="el-GR" sz="2800" b="1" dirty="0" smtClean="0">
                <a:solidFill>
                  <a:srgbClr val="000066"/>
                </a:solidFill>
                <a:effectLst>
                  <a:outerShdw blurRad="38100" dist="38100" dir="2700000" algn="tl">
                    <a:srgbClr val="C0C0C0"/>
                  </a:outerShdw>
                </a:effectLst>
                <a:latin typeface="Georgia" pitchFamily="18" charset="0"/>
                <a:ea typeface="+mj-ea"/>
                <a:cs typeface="+mj-cs"/>
              </a:rPr>
              <a:t>για την προσοχή σας !</a:t>
            </a:r>
          </a:p>
        </p:txBody>
      </p:sp>
    </p:spTree>
    <p:extLst>
      <p:ext uri="{BB962C8B-B14F-4D97-AF65-F5344CB8AC3E}">
        <p14:creationId xmlns="" xmlns:p14="http://schemas.microsoft.com/office/powerpoint/2010/main" val="59393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4005064"/>
            <a:ext cx="8640960" cy="2520280"/>
          </a:xfrm>
          <a:prstGeom prst="rect">
            <a:avLst/>
          </a:prstGeom>
          <a:solidFill>
            <a:schemeClr val="accent4">
              <a:lumMod val="40000"/>
              <a:lumOff val="60000"/>
            </a:schemeClr>
          </a:solidFill>
          <a:ln>
            <a:solidFill>
              <a:srgbClr val="7E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218" name="Rectangle 2"/>
          <p:cNvSpPr>
            <a:spLocks noGrp="1" noChangeArrowheads="1"/>
          </p:cNvSpPr>
          <p:nvPr>
            <p:ph type="title"/>
          </p:nvPr>
        </p:nvSpPr>
        <p:spPr bwMode="auto">
          <a:xfrm>
            <a:off x="1115616" y="0"/>
            <a:ext cx="7128792" cy="9087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indent="0"/>
            <a:r>
              <a:rPr lang="el-GR" sz="2800" b="1" dirty="0" smtClean="0">
                <a:solidFill>
                  <a:srgbClr val="000066"/>
                </a:solidFill>
                <a:effectLst>
                  <a:outerShdw blurRad="38100" dist="38100" dir="2700000" algn="tl">
                    <a:srgbClr val="C0C0C0"/>
                  </a:outerShdw>
                </a:effectLst>
                <a:latin typeface="Georgia" pitchFamily="18" charset="0"/>
              </a:rPr>
              <a:t>Δημιουργία Εθνικού Ηλεκτρονικού Μητρώου Μεταφοράς Μαθητών</a:t>
            </a:r>
            <a:r>
              <a:rPr lang="el-GR" sz="2800" dirty="0" smtClean="0">
                <a:latin typeface="Calibri" pitchFamily="34" charset="0"/>
                <a:cs typeface="Arial" charset="0"/>
              </a:rPr>
              <a:t/>
            </a:r>
            <a:br>
              <a:rPr lang="el-GR" sz="2800" dirty="0" smtClean="0">
                <a:latin typeface="Calibri" pitchFamily="34" charset="0"/>
                <a:cs typeface="Arial" charset="0"/>
              </a:rPr>
            </a:br>
            <a:endParaRPr lang="en-US" sz="2800" b="1" dirty="0" smtClean="0">
              <a:solidFill>
                <a:srgbClr val="000066"/>
              </a:solidFill>
              <a:effectLst>
                <a:outerShdw blurRad="38100" dist="38100" dir="2700000" algn="tl">
                  <a:srgbClr val="C0C0C0"/>
                </a:outerShdw>
              </a:effectLst>
              <a:latin typeface="Georgia" pitchFamily="18" charset="0"/>
            </a:endParaRPr>
          </a:p>
        </p:txBody>
      </p:sp>
      <p:sp>
        <p:nvSpPr>
          <p:cNvPr id="9219" name="Rectangle 3"/>
          <p:cNvSpPr>
            <a:spLocks noGrp="1"/>
          </p:cNvSpPr>
          <p:nvPr>
            <p:ph type="body" idx="1"/>
          </p:nvPr>
        </p:nvSpPr>
        <p:spPr>
          <a:xfrm>
            <a:off x="323528" y="980728"/>
            <a:ext cx="8640960" cy="2736304"/>
          </a:xfrm>
          <a:solidFill>
            <a:schemeClr val="accent4">
              <a:lumMod val="40000"/>
              <a:lumOff val="60000"/>
            </a:schemeClr>
          </a:solidFill>
          <a:ln w="19050">
            <a:solidFill>
              <a:srgbClr val="7E0004"/>
            </a:solidFill>
          </a:ln>
        </p:spPr>
        <p:txBody>
          <a:bodyPr/>
          <a:lstStyle/>
          <a:p>
            <a:pPr marL="0">
              <a:buNone/>
            </a:pPr>
            <a:r>
              <a:rPr lang="el-GR" sz="2400" b="1" dirty="0">
                <a:solidFill>
                  <a:srgbClr val="A50021"/>
                </a:solidFill>
                <a:effectLst>
                  <a:outerShdw blurRad="38100" dist="38100" dir="2700000" algn="tl">
                    <a:srgbClr val="C0C0C0"/>
                  </a:outerShdw>
                </a:effectLst>
                <a:latin typeface="Cambria" pitchFamily="18" charset="0"/>
                <a:ea typeface="+mj-ea"/>
                <a:cs typeface="+mj-cs"/>
              </a:rPr>
              <a:t>Τίτλος </a:t>
            </a:r>
            <a:r>
              <a:rPr lang="el-GR" sz="2400" b="1" dirty="0" smtClean="0">
                <a:solidFill>
                  <a:srgbClr val="A50021"/>
                </a:solidFill>
                <a:effectLst>
                  <a:outerShdw blurRad="38100" dist="38100" dir="2700000" algn="tl">
                    <a:srgbClr val="C0C0C0"/>
                  </a:outerShdw>
                </a:effectLst>
                <a:latin typeface="Cambria" pitchFamily="18" charset="0"/>
                <a:ea typeface="+mj-ea"/>
                <a:cs typeface="+mj-cs"/>
              </a:rPr>
              <a:t>έργου</a:t>
            </a:r>
            <a:endParaRPr lang="el-GR" sz="2400" b="1" dirty="0">
              <a:solidFill>
                <a:srgbClr val="A50021"/>
              </a:solidFill>
              <a:effectLst>
                <a:outerShdw blurRad="38100" dist="38100" dir="2700000" algn="tl">
                  <a:srgbClr val="C0C0C0"/>
                </a:outerShdw>
              </a:effectLst>
              <a:latin typeface="Cambria" pitchFamily="18" charset="0"/>
              <a:ea typeface="+mj-ea"/>
              <a:cs typeface="+mj-cs"/>
            </a:endParaRPr>
          </a:p>
          <a:p>
            <a:pPr marL="0">
              <a:buNone/>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Μελέτη για τις αναγκαίες βελτιώσεις του συστήματος  μεταφοράς  μαθητών, προς το σκοπό της αποτελεσματικής υλοποίησης του σχεδιαζόμενου σχολείου του 21ου αιώνα</a:t>
            </a:r>
            <a:endParaRPr lang="el-GR" sz="2400" b="1" dirty="0">
              <a:solidFill>
                <a:srgbClr val="000066"/>
              </a:solidFill>
              <a:effectLst>
                <a:outerShdw blurRad="38100" dist="38100" dir="2700000" algn="tl">
                  <a:srgbClr val="C0C0C0"/>
                </a:outerShdw>
              </a:effectLst>
              <a:latin typeface="Cambria" pitchFamily="18" charset="0"/>
              <a:ea typeface="+mj-ea"/>
              <a:cs typeface="+mj-cs"/>
            </a:endParaRPr>
          </a:p>
          <a:p>
            <a:pPr>
              <a:buNone/>
            </a:pPr>
            <a:endParaRPr lang="el-GR" sz="2000" i="1" dirty="0">
              <a:latin typeface="Calibri" pitchFamily="34" charset="0"/>
            </a:endParaRPr>
          </a:p>
          <a:p>
            <a:pPr marL="0">
              <a:buNone/>
            </a:pPr>
            <a:r>
              <a:rPr lang="el-GR" sz="2400" b="1" dirty="0">
                <a:solidFill>
                  <a:srgbClr val="A50021"/>
                </a:solidFill>
                <a:effectLst>
                  <a:outerShdw blurRad="38100" dist="38100" dir="2700000" algn="tl">
                    <a:srgbClr val="C0C0C0"/>
                  </a:outerShdw>
                </a:effectLst>
                <a:latin typeface="Cambria" pitchFamily="18" charset="0"/>
                <a:ea typeface="+mj-ea"/>
                <a:cs typeface="+mj-cs"/>
              </a:rPr>
              <a:t>Φορέας ανάθεσης: </a:t>
            </a:r>
            <a:r>
              <a:rPr lang="el-GR" sz="2400" b="1" dirty="0" smtClean="0">
                <a:solidFill>
                  <a:srgbClr val="000066"/>
                </a:solidFill>
                <a:effectLst>
                  <a:outerShdw blurRad="38100" dist="38100" dir="2700000" algn="tl">
                    <a:srgbClr val="C0C0C0"/>
                  </a:outerShdw>
                </a:effectLst>
                <a:latin typeface="Cambria" pitchFamily="18" charset="0"/>
                <a:ea typeface="+mj-ea"/>
                <a:cs typeface="+mj-cs"/>
              </a:rPr>
              <a:t>Υπουργείο Παιδείας, Δια Βίου Μάθησης και Θρησκευμάτων</a:t>
            </a:r>
            <a:endParaRPr lang="el-GR" sz="2400" b="1" dirty="0">
              <a:solidFill>
                <a:srgbClr val="000066"/>
              </a:solidFill>
              <a:effectLst>
                <a:outerShdw blurRad="38100" dist="38100" dir="2700000" algn="tl">
                  <a:srgbClr val="C0C0C0"/>
                </a:outerShdw>
              </a:effectLst>
              <a:latin typeface="Cambria" pitchFamily="18" charset="0"/>
              <a:ea typeface="+mj-ea"/>
              <a:cs typeface="+mj-cs"/>
            </a:endParaRPr>
          </a:p>
          <a:p>
            <a:pPr>
              <a:buNone/>
            </a:pPr>
            <a:endParaRPr lang="el-GR" sz="2000" b="1" dirty="0" smtClean="0">
              <a:solidFill>
                <a:srgbClr val="B077BF"/>
              </a:solidFill>
              <a:latin typeface="Calibri" pitchFamily="34" charset="0"/>
            </a:endParaRPr>
          </a:p>
          <a:p>
            <a:pPr marL="0">
              <a:buNone/>
            </a:pPr>
            <a:r>
              <a:rPr lang="el-GR" sz="2400" b="1" dirty="0" smtClean="0">
                <a:solidFill>
                  <a:srgbClr val="A50021"/>
                </a:solidFill>
                <a:effectLst>
                  <a:outerShdw blurRad="38100" dist="38100" dir="2700000" algn="tl">
                    <a:srgbClr val="C0C0C0"/>
                  </a:outerShdw>
                </a:effectLst>
                <a:latin typeface="Cambria" pitchFamily="18" charset="0"/>
                <a:ea typeface="+mj-ea"/>
                <a:cs typeface="+mj-cs"/>
              </a:rPr>
              <a:t>Στόχος</a:t>
            </a:r>
          </a:p>
          <a:p>
            <a:pPr marL="0">
              <a:buNone/>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Διαμόρφωση ενός λειτουργικού, ευέλικτου, αποτελεσματικού και οικονομικά βιώσιμου συστήματος για τη διαχείριση και υλοποίηση της μεταφοράς μαθητών για άμεση εφαρμογή, και βελτίωση των υφιστάμενων συνθηκών </a:t>
            </a:r>
            <a:r>
              <a:rPr lang="el-GR" sz="2000" dirty="0" smtClean="0">
                <a:solidFill>
                  <a:srgbClr val="A50021"/>
                </a:solidFill>
                <a:latin typeface="Calibri" pitchFamily="34" charset="0"/>
              </a:rPr>
              <a:t>	</a:t>
            </a:r>
            <a:endParaRPr lang="en-US" sz="2000" dirty="0" smtClean="0">
              <a:solidFill>
                <a:srgbClr val="A50021"/>
              </a:solidFill>
            </a:endParaRPr>
          </a:p>
        </p:txBody>
      </p:sp>
    </p:spTree>
    <p:extLst>
      <p:ext uri="{BB962C8B-B14F-4D97-AF65-F5344CB8AC3E}">
        <p14:creationId xmlns="" xmlns:p14="http://schemas.microsoft.com/office/powerpoint/2010/main" val="4086041065"/>
      </p:ext>
    </p:extLst>
  </p:cSld>
  <p:clrMapOvr>
    <a:masterClrMapping/>
  </p:clrMapOvr>
  <p:transition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412776"/>
            <a:ext cx="8784976" cy="4228850"/>
          </a:xfrm>
          <a:prstGeom prst="rect">
            <a:avLst/>
          </a:prstGeom>
          <a:ln w="38100">
            <a:solidFill>
              <a:srgbClr val="7E0004"/>
            </a:solidFill>
          </a:ln>
        </p:spPr>
        <p:txBody>
          <a:bodyPr wrap="square">
            <a:spAutoFit/>
          </a:bodyPr>
          <a:lstStyle/>
          <a:p>
            <a:pPr marL="447675" indent="-447675" eaLnBrk="1" hangingPunct="1">
              <a:lnSpc>
                <a:spcPct val="80000"/>
              </a:lnSpc>
              <a:buFont typeface="Wingdings" pitchFamily="2" charset="2"/>
              <a:buChar char="à"/>
              <a:tabLst>
                <a:tab pos="712788" algn="l"/>
              </a:tabLst>
              <a:defRPr/>
            </a:pP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a:p>
            <a:pPr marL="447675" indent="-447675" eaLnBrk="1" hangingPunct="1">
              <a:lnSpc>
                <a:spcPct val="80000"/>
              </a:lnSpc>
              <a:buFont typeface="Wingdings" pitchFamily="2" charset="2"/>
              <a:buChar char="à"/>
              <a:tabLst>
                <a:tab pos="712788" algn="l"/>
              </a:tabLst>
              <a:defRPr/>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Καταγραφή και ανάλυση υφιστάμενου θεσμικού πλαισίου. Επισήμανση προβλημάτων υφιστάμενου Νομικού Πλαισίου και προτάσεις επίλυσης</a:t>
            </a:r>
          </a:p>
          <a:p>
            <a:pPr eaLnBrk="1" hangingPunct="1">
              <a:lnSpc>
                <a:spcPct val="80000"/>
              </a:lnSpc>
              <a:tabLst>
                <a:tab pos="712788" algn="l"/>
              </a:tabLst>
              <a:defRPr/>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 </a:t>
            </a:r>
          </a:p>
          <a:p>
            <a:pPr eaLnBrk="1" hangingPunct="1">
              <a:lnSpc>
                <a:spcPct val="80000"/>
              </a:lnSpc>
              <a:tabLst>
                <a:tab pos="712788" algn="l"/>
              </a:tabLst>
              <a:defRPr/>
            </a:pPr>
            <a:r>
              <a:rPr lang="el-GR" sz="2400" b="1" dirty="0" smtClean="0">
                <a:solidFill>
                  <a:srgbClr val="002060"/>
                </a:solidFill>
                <a:effectLst>
                  <a:outerShdw blurRad="38100" dist="38100" dir="2700000" algn="tl">
                    <a:srgbClr val="C0C0C0"/>
                  </a:outerShdw>
                </a:effectLst>
                <a:latin typeface="Cambria" pitchFamily="18" charset="0"/>
                <a:ea typeface="+mj-ea"/>
                <a:cs typeface="+mj-cs"/>
                <a:sym typeface="Wingdings" pitchFamily="2" charset="2"/>
              </a:rPr>
              <a:t></a:t>
            </a:r>
            <a:r>
              <a:rPr lang="el-GR" sz="2400" b="1" dirty="0" smtClean="0">
                <a:solidFill>
                  <a:srgbClr val="000066"/>
                </a:solidFill>
                <a:effectLst>
                  <a:outerShdw blurRad="38100" dist="38100" dir="2700000" algn="tl">
                    <a:srgbClr val="C0C0C0"/>
                  </a:outerShdw>
                </a:effectLst>
                <a:latin typeface="Cambria" pitchFamily="18" charset="0"/>
                <a:ea typeface="+mj-ea"/>
                <a:cs typeface="+mj-cs"/>
                <a:sym typeface="Wingdings" pitchFamily="2" charset="2"/>
              </a:rPr>
              <a:t> </a:t>
            </a:r>
            <a:r>
              <a:rPr lang="el-GR" sz="2400" b="1" dirty="0" smtClean="0">
                <a:solidFill>
                  <a:srgbClr val="000066"/>
                </a:solidFill>
                <a:effectLst>
                  <a:outerShdw blurRad="38100" dist="38100" dir="2700000" algn="tl">
                    <a:srgbClr val="C0C0C0"/>
                  </a:outerShdw>
                </a:effectLst>
                <a:latin typeface="Cambria" pitchFamily="18" charset="0"/>
                <a:ea typeface="+mj-ea"/>
                <a:cs typeface="+mj-cs"/>
              </a:rPr>
              <a:t>Αποτύπωση της Υφιστάμενης Κατάστασης (2009 -2010)</a:t>
            </a:r>
          </a:p>
          <a:p>
            <a:pPr eaLnBrk="1" hangingPunct="1">
              <a:lnSpc>
                <a:spcPct val="80000"/>
              </a:lnSpc>
              <a:tabLst>
                <a:tab pos="712788" algn="l"/>
              </a:tabLst>
              <a:defRPr/>
            </a:pP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a:p>
            <a:pPr marL="360363" indent="-360363" eaLnBrk="1" hangingPunct="1">
              <a:lnSpc>
                <a:spcPct val="80000"/>
              </a:lnSpc>
              <a:buFont typeface="Wingdings" pitchFamily="2" charset="2"/>
              <a:buChar char="à"/>
              <a:tabLst>
                <a:tab pos="712788" algn="l"/>
              </a:tabLst>
              <a:defRPr/>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Δημιουργία Εθνικού Ηλεκτρονικού Μητρώου Μεταφοράς Μαθητών</a:t>
            </a:r>
          </a:p>
          <a:p>
            <a:pPr marL="360363" indent="-360363">
              <a:lnSpc>
                <a:spcPct val="80000"/>
              </a:lnSpc>
              <a:tabLst>
                <a:tab pos="712788" algn="l"/>
              </a:tabLst>
              <a:defRPr/>
            </a:pPr>
            <a:r>
              <a:rPr lang="el-GR" sz="2400" b="1" dirty="0" smtClean="0">
                <a:solidFill>
                  <a:srgbClr val="7E0004"/>
                </a:solidFill>
                <a:latin typeface="Calibri" pitchFamily="34" charset="0"/>
                <a:cs typeface="Arial" charset="0"/>
              </a:rPr>
              <a:t>	</a:t>
            </a: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a:p>
            <a:pPr marL="360363" indent="-360363" eaLnBrk="1" hangingPunct="1">
              <a:lnSpc>
                <a:spcPct val="80000"/>
              </a:lnSpc>
              <a:defRPr/>
            </a:pPr>
            <a:r>
              <a:rPr lang="el-GR" sz="2400" b="1" dirty="0" smtClean="0">
                <a:solidFill>
                  <a:srgbClr val="002060"/>
                </a:solidFill>
                <a:effectLst>
                  <a:outerShdw blurRad="38100" dist="38100" dir="2700000" algn="tl">
                    <a:srgbClr val="C0C0C0"/>
                  </a:outerShdw>
                </a:effectLst>
                <a:latin typeface="Cambria" pitchFamily="18" charset="0"/>
                <a:ea typeface="+mj-ea"/>
                <a:cs typeface="+mj-cs"/>
                <a:sym typeface="Wingdings" pitchFamily="2" charset="2"/>
              </a:rPr>
              <a:t></a:t>
            </a:r>
            <a:r>
              <a:rPr lang="el-GR" sz="2400" b="1" dirty="0" smtClean="0">
                <a:solidFill>
                  <a:srgbClr val="000066"/>
                </a:solidFill>
                <a:effectLst>
                  <a:outerShdw blurRad="38100" dist="38100" dir="2700000" algn="tl">
                    <a:srgbClr val="C0C0C0"/>
                  </a:outerShdw>
                </a:effectLst>
                <a:latin typeface="Cambria" pitchFamily="18" charset="0"/>
                <a:ea typeface="+mj-ea"/>
                <a:cs typeface="+mj-cs"/>
                <a:sym typeface="Wingdings" pitchFamily="2" charset="2"/>
              </a:rPr>
              <a:t> </a:t>
            </a:r>
            <a:r>
              <a:rPr lang="el-GR" sz="2400" b="1" dirty="0" smtClean="0">
                <a:solidFill>
                  <a:srgbClr val="000066"/>
                </a:solidFill>
                <a:effectLst>
                  <a:outerShdw blurRad="38100" dist="38100" dir="2700000" algn="tl">
                    <a:srgbClr val="C0C0C0"/>
                  </a:outerShdw>
                </a:effectLst>
                <a:latin typeface="Cambria" pitchFamily="18" charset="0"/>
                <a:ea typeface="+mj-ea"/>
                <a:cs typeface="+mj-cs"/>
              </a:rPr>
              <a:t>Διαμόρφωση πρότασης για νέα οργάνωση των διαδικασιών</a:t>
            </a:r>
            <a:r>
              <a:rPr lang="en-US" sz="2400" b="1" dirty="0" smtClean="0">
                <a:solidFill>
                  <a:srgbClr val="000066"/>
                </a:solidFill>
                <a:effectLst>
                  <a:outerShdw blurRad="38100" dist="38100" dir="2700000" algn="tl">
                    <a:srgbClr val="C0C0C0"/>
                  </a:outerShdw>
                </a:effectLst>
                <a:latin typeface="Cambria" pitchFamily="18" charset="0"/>
                <a:ea typeface="+mj-ea"/>
                <a:cs typeface="+mj-cs"/>
              </a:rPr>
              <a:t> </a:t>
            </a:r>
            <a:r>
              <a:rPr lang="el-GR" sz="2400" b="1" dirty="0" smtClean="0">
                <a:solidFill>
                  <a:srgbClr val="000066"/>
                </a:solidFill>
                <a:effectLst>
                  <a:outerShdw blurRad="38100" dist="38100" dir="2700000" algn="tl">
                    <a:srgbClr val="C0C0C0"/>
                  </a:outerShdw>
                </a:effectLst>
                <a:latin typeface="Cambria" pitchFamily="18" charset="0"/>
                <a:ea typeface="+mj-ea"/>
                <a:cs typeface="+mj-cs"/>
              </a:rPr>
              <a:t>ανάθεσης και παρακολούθησης του μεταφορικού έργου (δομή και πλαίσιο συνεργασίας)</a:t>
            </a:r>
          </a:p>
          <a:p>
            <a:pPr eaLnBrk="1" hangingPunct="1">
              <a:lnSpc>
                <a:spcPct val="80000"/>
              </a:lnSpc>
              <a:defRPr/>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 </a:t>
            </a:r>
          </a:p>
        </p:txBody>
      </p:sp>
      <p:sp>
        <p:nvSpPr>
          <p:cNvPr id="5" name="Rectangle 2"/>
          <p:cNvSpPr>
            <a:spLocks noGrp="1" noChangeArrowheads="1"/>
          </p:cNvSpPr>
          <p:nvPr>
            <p:ph type="title"/>
          </p:nvPr>
        </p:nvSpPr>
        <p:spPr bwMode="auto">
          <a:xfrm>
            <a:off x="1259632" y="116632"/>
            <a:ext cx="5976664" cy="9087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indent="0"/>
            <a:r>
              <a:rPr lang="el-GR" sz="2800" b="1" dirty="0" smtClean="0">
                <a:solidFill>
                  <a:srgbClr val="000066"/>
                </a:solidFill>
                <a:effectLst>
                  <a:outerShdw blurRad="38100" dist="38100" dir="2700000" algn="tl">
                    <a:srgbClr val="C0C0C0"/>
                  </a:outerShdw>
                </a:effectLst>
                <a:latin typeface="Georgia" pitchFamily="18" charset="0"/>
              </a:rPr>
              <a:t>Δράσεις που υλοποιήθηκαν στα πλαίσια της μελέτης </a:t>
            </a:r>
            <a:r>
              <a:rPr lang="el-GR" sz="2800" dirty="0" smtClean="0">
                <a:latin typeface="Calibri" pitchFamily="34" charset="0"/>
                <a:cs typeface="Arial" charset="0"/>
              </a:rPr>
              <a:t/>
            </a:r>
            <a:br>
              <a:rPr lang="el-GR" sz="2800" dirty="0" smtClean="0">
                <a:latin typeface="Calibri" pitchFamily="34" charset="0"/>
                <a:cs typeface="Arial" charset="0"/>
              </a:rPr>
            </a:br>
            <a:endParaRPr lang="en-US" sz="2800" b="1" dirty="0" smtClean="0">
              <a:solidFill>
                <a:srgbClr val="000066"/>
              </a:solidFill>
              <a:effectLst>
                <a:outerShdw blurRad="38100" dist="38100" dir="2700000" algn="tl">
                  <a:srgbClr val="C0C0C0"/>
                </a:outerShdw>
              </a:effectLst>
              <a:latin typeface="Georgi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p:cNvSpPr>
          <p:nvPr>
            <p:ph type="body" idx="1"/>
          </p:nvPr>
        </p:nvSpPr>
        <p:spPr>
          <a:xfrm>
            <a:off x="323528" y="980728"/>
            <a:ext cx="8424936" cy="1872208"/>
          </a:xfrm>
          <a:solidFill>
            <a:schemeClr val="accent5">
              <a:lumMod val="60000"/>
              <a:lumOff val="40000"/>
            </a:schemeClr>
          </a:solidFill>
          <a:ln w="38100">
            <a:solidFill>
              <a:srgbClr val="002060"/>
            </a:solidFill>
          </a:ln>
        </p:spPr>
        <p:txBody>
          <a:bodyPr/>
          <a:lstStyle/>
          <a:p>
            <a:pPr marL="819150" lvl="1" indent="-457200" eaLnBrk="1" hangingPunct="1">
              <a:lnSpc>
                <a:spcPct val="80000"/>
              </a:lnSpc>
              <a:spcBef>
                <a:spcPts val="0"/>
              </a:spcBef>
              <a:buClr>
                <a:srgbClr val="7E0004"/>
              </a:buClr>
              <a:buNone/>
              <a:defRPr/>
            </a:pPr>
            <a:endParaRPr lang="el-GR" sz="2400" b="1" dirty="0" smtClean="0">
              <a:solidFill>
                <a:srgbClr val="7E0004"/>
              </a:solidFill>
              <a:effectLst>
                <a:outerShdw blurRad="38100" dist="38100" dir="2700000" algn="tl">
                  <a:srgbClr val="C0C0C0"/>
                </a:outerShdw>
              </a:effectLst>
              <a:latin typeface="Cambria" pitchFamily="18" charset="0"/>
              <a:ea typeface="+mj-ea"/>
              <a:cs typeface="+mj-cs"/>
            </a:endParaRPr>
          </a:p>
          <a:p>
            <a:pPr marL="819150" lvl="1" indent="-457200" eaLnBrk="1" hangingPunct="1">
              <a:lnSpc>
                <a:spcPct val="80000"/>
              </a:lnSpc>
              <a:spcBef>
                <a:spcPts val="0"/>
              </a:spcBef>
              <a:buClr>
                <a:srgbClr val="7E0004"/>
              </a:buClr>
              <a:buNone/>
              <a:defRPr/>
            </a:pPr>
            <a:r>
              <a:rPr lang="el-GR" sz="2400" b="1" u="sng" dirty="0" smtClean="0">
                <a:solidFill>
                  <a:srgbClr val="7E0004"/>
                </a:solidFill>
                <a:effectLst>
                  <a:outerShdw blurRad="38100" dist="38100" dir="2700000" algn="tl">
                    <a:srgbClr val="C0C0C0"/>
                  </a:outerShdw>
                </a:effectLst>
                <a:latin typeface="Cambria" pitchFamily="18" charset="0"/>
                <a:ea typeface="+mj-ea"/>
                <a:cs typeface="+mj-cs"/>
              </a:rPr>
              <a:t>Συλλογή – Αξιολόγηση Δεδομένων Μεταφορικού Έργου</a:t>
            </a:r>
          </a:p>
          <a:p>
            <a:pPr marL="819150" lvl="1" indent="-457200" eaLnBrk="1" hangingPunct="1">
              <a:lnSpc>
                <a:spcPct val="80000"/>
              </a:lnSpc>
              <a:spcBef>
                <a:spcPts val="0"/>
              </a:spcBef>
              <a:buClr>
                <a:srgbClr val="002060"/>
              </a:buClr>
              <a:buNone/>
              <a:defRPr/>
            </a:pP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a:p>
            <a:pPr marL="360363" lvl="1" indent="0" eaLnBrk="1" hangingPunct="1">
              <a:lnSpc>
                <a:spcPct val="80000"/>
              </a:lnSpc>
              <a:spcBef>
                <a:spcPts val="0"/>
              </a:spcBef>
              <a:buClr>
                <a:srgbClr val="002060"/>
              </a:buClr>
              <a:buNone/>
              <a:defRPr/>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1)Συλλογή προκηρύξεων  ετών 2008, 2009, 2010</a:t>
            </a:r>
          </a:p>
          <a:p>
            <a:pPr marL="360363" lvl="1" indent="0" eaLnBrk="1" hangingPunct="1">
              <a:lnSpc>
                <a:spcPct val="80000"/>
              </a:lnSpc>
              <a:spcBef>
                <a:spcPts val="0"/>
              </a:spcBef>
              <a:buClr>
                <a:srgbClr val="002060"/>
              </a:buClr>
              <a:buNone/>
              <a:defRPr/>
            </a:pP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a:p>
            <a:pPr marL="360363" lvl="1" indent="0" eaLnBrk="1" hangingPunct="1">
              <a:lnSpc>
                <a:spcPct val="80000"/>
              </a:lnSpc>
              <a:spcBef>
                <a:spcPts val="0"/>
              </a:spcBef>
              <a:buClr>
                <a:srgbClr val="002060"/>
              </a:buClr>
              <a:buNone/>
              <a:defRPr/>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2)Αξιολόγηση, καταχώρηση και ανάλυση στοιχείων</a:t>
            </a:r>
          </a:p>
          <a:p>
            <a:pPr marL="819150" lvl="1" indent="-457200" eaLnBrk="1" hangingPunct="1">
              <a:lnSpc>
                <a:spcPct val="80000"/>
              </a:lnSpc>
              <a:spcBef>
                <a:spcPts val="0"/>
              </a:spcBef>
              <a:buClr>
                <a:srgbClr val="002060"/>
              </a:buClr>
              <a:buNone/>
              <a:defRPr/>
            </a:pPr>
            <a:endParaRPr lang="el-GR" sz="2400" b="1" dirty="0" smtClean="0">
              <a:solidFill>
                <a:srgbClr val="7E0004"/>
              </a:solidFill>
              <a:effectLst>
                <a:outerShdw blurRad="38100" dist="38100" dir="2700000" algn="tl">
                  <a:srgbClr val="C0C0C0"/>
                </a:outerShdw>
              </a:effectLst>
              <a:latin typeface="Cambria" pitchFamily="18" charset="0"/>
              <a:ea typeface="+mj-ea"/>
              <a:cs typeface="+mj-cs"/>
            </a:endParaRPr>
          </a:p>
          <a:p>
            <a:pPr marL="819150" lvl="1" indent="-457200" eaLnBrk="1" hangingPunct="1">
              <a:lnSpc>
                <a:spcPct val="80000"/>
              </a:lnSpc>
              <a:spcBef>
                <a:spcPts val="0"/>
              </a:spcBef>
              <a:buClr>
                <a:srgbClr val="002060"/>
              </a:buClr>
              <a:buNone/>
              <a:defRPr/>
            </a:pP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a:p>
            <a:pPr marL="819150" lvl="1" indent="-457200" eaLnBrk="1" hangingPunct="1">
              <a:lnSpc>
                <a:spcPct val="80000"/>
              </a:lnSpc>
              <a:spcBef>
                <a:spcPts val="0"/>
              </a:spcBef>
              <a:buClr>
                <a:srgbClr val="A04DA3"/>
              </a:buClr>
              <a:buAutoNum type="arabicPeriod"/>
              <a:defRPr/>
            </a:pP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a:p>
            <a:pPr marL="365125" lvl="1" indent="-255588" eaLnBrk="1" hangingPunct="1">
              <a:buClr>
                <a:srgbClr val="A04DA3"/>
              </a:buClr>
              <a:buNone/>
              <a:defRPr/>
            </a:pPr>
            <a:r>
              <a:rPr lang="el-GR" sz="2400" b="1" dirty="0" smtClean="0">
                <a:solidFill>
                  <a:srgbClr val="000066"/>
                </a:solidFill>
                <a:effectLst>
                  <a:outerShdw blurRad="38100" dist="38100" dir="2700000" algn="tl">
                    <a:srgbClr val="C0C0C0"/>
                  </a:outerShdw>
                </a:effectLst>
                <a:latin typeface="Cambria" pitchFamily="18" charset="0"/>
              </a:rPr>
              <a:t> </a:t>
            </a:r>
          </a:p>
          <a:p>
            <a:pPr eaLnBrk="1" hangingPunct="1">
              <a:buFont typeface="Georgia" pitchFamily="18" charset="0"/>
              <a:buNone/>
              <a:defRPr/>
            </a:pPr>
            <a:endParaRPr lang="el-GR" sz="1200" dirty="0" smtClean="0"/>
          </a:p>
          <a:p>
            <a:pPr eaLnBrk="1" hangingPunct="1">
              <a:buFont typeface="Georgia" pitchFamily="18" charset="0"/>
              <a:buNone/>
              <a:defRPr/>
            </a:pPr>
            <a:endParaRPr lang="el-GR" sz="1200" dirty="0" smtClean="0"/>
          </a:p>
          <a:p>
            <a:pPr eaLnBrk="1" hangingPunct="1">
              <a:defRPr/>
            </a:pPr>
            <a:endParaRPr lang="el-GR" sz="1200" dirty="0"/>
          </a:p>
        </p:txBody>
      </p:sp>
      <p:sp>
        <p:nvSpPr>
          <p:cNvPr id="6" name="Rectangle 2"/>
          <p:cNvSpPr>
            <a:spLocks noGrp="1" noChangeArrowheads="1"/>
          </p:cNvSpPr>
          <p:nvPr>
            <p:ph type="title"/>
          </p:nvPr>
        </p:nvSpPr>
        <p:spPr bwMode="auto">
          <a:xfrm>
            <a:off x="755576" y="116632"/>
            <a:ext cx="7560840"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indent="0"/>
            <a:r>
              <a:rPr lang="el-GR" sz="2400" b="1" dirty="0" smtClean="0">
                <a:solidFill>
                  <a:srgbClr val="000066"/>
                </a:solidFill>
                <a:effectLst>
                  <a:outerShdw blurRad="38100" dist="38100" dir="2700000" algn="tl">
                    <a:srgbClr val="C0C0C0"/>
                  </a:outerShdw>
                </a:effectLst>
                <a:latin typeface="Georgia" pitchFamily="18" charset="0"/>
              </a:rPr>
              <a:t>Εθνικό Ηλεκτρονικό Μητρώο Μεταφοράς Μαθητών</a:t>
            </a:r>
            <a:r>
              <a:rPr lang="el-GR" sz="2800" dirty="0" smtClean="0">
                <a:latin typeface="Calibri" pitchFamily="34" charset="0"/>
                <a:cs typeface="Arial" charset="0"/>
              </a:rPr>
              <a:t/>
            </a:r>
            <a:br>
              <a:rPr lang="el-GR" sz="2800" dirty="0" smtClean="0">
                <a:latin typeface="Calibri" pitchFamily="34" charset="0"/>
                <a:cs typeface="Arial" charset="0"/>
              </a:rPr>
            </a:br>
            <a:endParaRPr lang="en-US" sz="2800" b="1" dirty="0" smtClean="0">
              <a:solidFill>
                <a:srgbClr val="000066"/>
              </a:solidFill>
              <a:effectLst>
                <a:outerShdw blurRad="38100" dist="38100" dir="2700000" algn="tl">
                  <a:srgbClr val="C0C0C0"/>
                </a:outerShdw>
              </a:effectLst>
              <a:latin typeface="Georgia" pitchFamily="18" charset="0"/>
            </a:endParaRPr>
          </a:p>
        </p:txBody>
      </p:sp>
      <p:pic>
        <p:nvPicPr>
          <p:cNvPr id="5" name="Picture 3"/>
          <p:cNvPicPr>
            <a:picLocks noChangeAspect="1" noChangeArrowheads="1"/>
          </p:cNvPicPr>
          <p:nvPr/>
        </p:nvPicPr>
        <p:blipFill>
          <a:blip r:embed="rId2" cstate="print"/>
          <a:srcRect/>
          <a:stretch>
            <a:fillRect/>
          </a:stretch>
        </p:blipFill>
        <p:spPr bwMode="auto">
          <a:xfrm>
            <a:off x="467544" y="3068960"/>
            <a:ext cx="4177451" cy="2664296"/>
          </a:xfrm>
          <a:prstGeom prst="rect">
            <a:avLst/>
          </a:prstGeom>
          <a:noFill/>
          <a:ln w="9525">
            <a:solidFill>
              <a:schemeClr val="tx1"/>
            </a:solid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4499992" y="3573016"/>
            <a:ext cx="4465067" cy="2835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755576" y="116632"/>
            <a:ext cx="7560840" cy="86409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indent="0"/>
            <a:r>
              <a:rPr lang="el-GR" sz="2400" b="1" dirty="0" smtClean="0">
                <a:solidFill>
                  <a:srgbClr val="000066"/>
                </a:solidFill>
                <a:effectLst>
                  <a:outerShdw blurRad="38100" dist="38100" dir="2700000" algn="tl">
                    <a:srgbClr val="C0C0C0"/>
                  </a:outerShdw>
                </a:effectLst>
                <a:latin typeface="Georgia" pitchFamily="18" charset="0"/>
              </a:rPr>
              <a:t>Εθνικό Ηλεκτρονικό Μητρώο Μεταφοράς Μαθητών</a:t>
            </a:r>
            <a:r>
              <a:rPr lang="el-GR" sz="2800" dirty="0" smtClean="0">
                <a:latin typeface="Calibri" pitchFamily="34" charset="0"/>
                <a:cs typeface="Arial" charset="0"/>
              </a:rPr>
              <a:t/>
            </a:r>
            <a:br>
              <a:rPr lang="el-GR" sz="2800" dirty="0" smtClean="0">
                <a:latin typeface="Calibri" pitchFamily="34" charset="0"/>
                <a:cs typeface="Arial" charset="0"/>
              </a:rPr>
            </a:br>
            <a:endParaRPr lang="en-US" sz="2800" b="1" dirty="0" smtClean="0">
              <a:solidFill>
                <a:srgbClr val="000066"/>
              </a:solidFill>
              <a:effectLst>
                <a:outerShdw blurRad="38100" dist="38100" dir="2700000" algn="tl">
                  <a:srgbClr val="C0C0C0"/>
                </a:outerShdw>
              </a:effectLst>
              <a:latin typeface="Georgia" pitchFamily="18" charset="0"/>
            </a:endParaRPr>
          </a:p>
        </p:txBody>
      </p:sp>
      <p:sp>
        <p:nvSpPr>
          <p:cNvPr id="7" name="Rectangle 3"/>
          <p:cNvSpPr txBox="1">
            <a:spLocks/>
          </p:cNvSpPr>
          <p:nvPr/>
        </p:nvSpPr>
        <p:spPr bwMode="auto">
          <a:xfrm>
            <a:off x="251520" y="1052736"/>
            <a:ext cx="4752528" cy="5328592"/>
          </a:xfrm>
          <a:prstGeom prst="rect">
            <a:avLst/>
          </a:prstGeom>
          <a:solidFill>
            <a:schemeClr val="accent1">
              <a:lumMod val="20000"/>
              <a:lumOff val="80000"/>
            </a:schemeClr>
          </a:solidFill>
          <a:ln w="38100">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pPr marL="819150" marR="0" lvl="1" indent="-457200" algn="l" defTabSz="914400" rtl="0" eaLnBrk="1" fontAlgn="base" latinLnBrk="0" hangingPunct="1">
              <a:lnSpc>
                <a:spcPct val="80000"/>
              </a:lnSpc>
              <a:spcBef>
                <a:spcPts val="0"/>
              </a:spcBef>
              <a:spcAft>
                <a:spcPct val="0"/>
              </a:spcAft>
              <a:buClr>
                <a:srgbClr val="002060"/>
              </a:buClr>
              <a:buSzTx/>
              <a:buFont typeface="Georgia" pitchFamily="18" charset="0"/>
              <a:buNone/>
              <a:tabLst/>
              <a:defRPr/>
            </a:pPr>
            <a:endParaRPr kumimoji="0" lang="el-GR" sz="2400" b="1" i="0" u="none" strike="noStrike" kern="1200" cap="none" spc="0" normalizeH="0" baseline="0" noProof="0" dirty="0" smtClean="0">
              <a:ln>
                <a:noFill/>
              </a:ln>
              <a:solidFill>
                <a:srgbClr val="7E0004"/>
              </a:solidFill>
              <a:effectLst>
                <a:outerShdw blurRad="38100" dist="38100" dir="2700000" algn="tl">
                  <a:srgbClr val="C0C0C0"/>
                </a:outerShdw>
              </a:effectLst>
              <a:uLnTx/>
              <a:uFillTx/>
              <a:latin typeface="Cambria" pitchFamily="18" charset="0"/>
              <a:ea typeface="+mj-ea"/>
              <a:cs typeface="+mj-cs"/>
            </a:endParaRPr>
          </a:p>
          <a:p>
            <a:pPr marL="819150" marR="0" lvl="1" indent="-457200" algn="l" defTabSz="914400" rtl="0" eaLnBrk="1" fontAlgn="base" latinLnBrk="0" hangingPunct="1">
              <a:lnSpc>
                <a:spcPct val="80000"/>
              </a:lnSpc>
              <a:spcBef>
                <a:spcPts val="0"/>
              </a:spcBef>
              <a:spcAft>
                <a:spcPct val="0"/>
              </a:spcAft>
              <a:buClr>
                <a:srgbClr val="002060"/>
              </a:buClr>
              <a:buSzTx/>
              <a:buFont typeface="Georgia" pitchFamily="18" charset="0"/>
              <a:buNone/>
              <a:tabLst/>
              <a:defRPr/>
            </a:pPr>
            <a:r>
              <a:rPr kumimoji="0" lang="el-GR" sz="2400" b="1" i="0" u="sng" strike="noStrike" kern="1200" cap="none" spc="0" normalizeH="0" baseline="0" noProof="0" dirty="0" smtClean="0">
                <a:ln>
                  <a:noFill/>
                </a:ln>
                <a:solidFill>
                  <a:srgbClr val="7E0004"/>
                </a:solidFill>
                <a:effectLst>
                  <a:outerShdw blurRad="38100" dist="38100" dir="2700000" algn="tl">
                    <a:srgbClr val="C0C0C0"/>
                  </a:outerShdw>
                </a:effectLst>
                <a:uLnTx/>
                <a:uFillTx/>
                <a:latin typeface="Cambria" pitchFamily="18" charset="0"/>
                <a:ea typeface="+mj-ea"/>
                <a:cs typeface="+mj-cs"/>
              </a:rPr>
              <a:t>Σχεδίαση και Ανάπτυξη Ηλεκτρονικής Πλατφόρμας</a:t>
            </a:r>
            <a:endParaRPr kumimoji="0" lang="el-GR" sz="2400" b="1" i="0" u="sng" strike="noStrike" kern="1200" cap="none" spc="0" normalizeH="0" baseline="0" noProof="0" dirty="0" smtClean="0">
              <a:ln>
                <a:noFill/>
              </a:ln>
              <a:solidFill>
                <a:srgbClr val="000066"/>
              </a:solidFill>
              <a:effectLst>
                <a:outerShdw blurRad="38100" dist="38100" dir="2700000" algn="tl">
                  <a:srgbClr val="C0C0C0"/>
                </a:outerShdw>
              </a:effectLst>
              <a:uLnTx/>
              <a:uFillTx/>
              <a:latin typeface="Cambria" pitchFamily="18" charset="0"/>
              <a:ea typeface="+mj-ea"/>
              <a:cs typeface="+mj-cs"/>
            </a:endParaRPr>
          </a:p>
          <a:p>
            <a:pPr marL="360363" marR="0" lvl="0" indent="0" algn="l" defTabSz="914400" rtl="0" eaLnBrk="0" fontAlgn="base" latinLnBrk="0" hangingPunct="0">
              <a:lnSpc>
                <a:spcPct val="100000"/>
              </a:lnSpc>
              <a:spcBef>
                <a:spcPts val="0"/>
              </a:spcBef>
              <a:spcAft>
                <a:spcPct val="0"/>
              </a:spcAft>
              <a:buClr>
                <a:srgbClr val="A04DA3"/>
              </a:buClr>
              <a:buSzTx/>
              <a:buFont typeface="Georgia" pitchFamily="18" charset="0"/>
              <a:buNone/>
              <a:tabLst/>
              <a:defRPr/>
            </a:pPr>
            <a:endParaRPr kumimoji="0" lang="el-GR" sz="24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Cambria" pitchFamily="18" charset="0"/>
              <a:ea typeface="+mj-ea"/>
              <a:cs typeface="+mj-cs"/>
            </a:endParaRPr>
          </a:p>
          <a:p>
            <a:pPr marR="0" lvl="0" algn="l" defTabSz="914400" rtl="0" eaLnBrk="0" fontAlgn="base" latinLnBrk="0" hangingPunct="0">
              <a:lnSpc>
                <a:spcPct val="100000"/>
              </a:lnSpc>
              <a:spcBef>
                <a:spcPts val="0"/>
              </a:spcBef>
              <a:spcAft>
                <a:spcPct val="0"/>
              </a:spcAft>
              <a:buClr>
                <a:srgbClr val="A04DA3"/>
              </a:buClr>
              <a:buSzTx/>
              <a:buFont typeface="Georgia" pitchFamily="18" charset="0"/>
              <a:buNone/>
              <a:tabLst/>
              <a:defRPr/>
            </a:pPr>
            <a:r>
              <a:rPr kumimoji="0" lang="el-GR" sz="24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Cambria" pitchFamily="18" charset="0"/>
                <a:ea typeface="+mj-ea"/>
                <a:cs typeface="+mj-cs"/>
              </a:rPr>
              <a:t>1)Γεωγραφική κωδικοποίηση διεύθυνσης σχολικών μονάδων και σημείων επιβίβασης/αποβίβασης μαθητών</a:t>
            </a:r>
          </a:p>
          <a:p>
            <a:pPr marR="0" lvl="0" algn="l" defTabSz="914400" rtl="0" eaLnBrk="0" fontAlgn="base" latinLnBrk="0" hangingPunct="0">
              <a:lnSpc>
                <a:spcPct val="100000"/>
              </a:lnSpc>
              <a:spcBef>
                <a:spcPts val="0"/>
              </a:spcBef>
              <a:spcAft>
                <a:spcPct val="0"/>
              </a:spcAft>
              <a:buClr>
                <a:srgbClr val="A04DA3"/>
              </a:buClr>
              <a:buSzTx/>
              <a:buFont typeface="Georgia" pitchFamily="18" charset="0"/>
              <a:buNone/>
              <a:tabLst/>
              <a:defRPr/>
            </a:pPr>
            <a:endParaRPr kumimoji="0" lang="el-GR" sz="24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Cambria" pitchFamily="18" charset="0"/>
              <a:ea typeface="+mj-ea"/>
              <a:cs typeface="+mj-cs"/>
            </a:endParaRPr>
          </a:p>
          <a:p>
            <a:pPr marR="0" lvl="0" algn="l" defTabSz="914400" rtl="0" eaLnBrk="0" fontAlgn="base" latinLnBrk="0" hangingPunct="0">
              <a:lnSpc>
                <a:spcPct val="100000"/>
              </a:lnSpc>
              <a:spcBef>
                <a:spcPts val="0"/>
              </a:spcBef>
              <a:spcAft>
                <a:spcPct val="0"/>
              </a:spcAft>
              <a:buClr>
                <a:srgbClr val="A04DA3"/>
              </a:buClr>
              <a:buSzTx/>
              <a:buFont typeface="Georgia" pitchFamily="18" charset="0"/>
              <a:buNone/>
              <a:tabLst/>
              <a:defRPr/>
            </a:pPr>
            <a:r>
              <a:rPr kumimoji="0" lang="el-GR" sz="24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Cambria" pitchFamily="18" charset="0"/>
                <a:ea typeface="+mj-ea"/>
                <a:cs typeface="+mj-cs"/>
              </a:rPr>
              <a:t>2)Μοντελοποίηση οδικού δικτύου λαμβάνοντας υπόψη τα χαρακτηριστικά των οδών</a:t>
            </a:r>
          </a:p>
          <a:p>
            <a:pPr marL="360363" marR="0" lvl="0" indent="0" algn="l" defTabSz="914400" rtl="0" eaLnBrk="0" fontAlgn="base" latinLnBrk="0" hangingPunct="0">
              <a:lnSpc>
                <a:spcPct val="100000"/>
              </a:lnSpc>
              <a:spcBef>
                <a:spcPts val="0"/>
              </a:spcBef>
              <a:spcAft>
                <a:spcPct val="0"/>
              </a:spcAft>
              <a:buClr>
                <a:srgbClr val="A04DA3"/>
              </a:buClr>
              <a:buSzTx/>
              <a:buFont typeface="Georgia" pitchFamily="18" charset="0"/>
              <a:buNone/>
              <a:tabLst/>
              <a:defRPr/>
            </a:pPr>
            <a:endParaRPr kumimoji="0" lang="el-GR" sz="24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Cambria" pitchFamily="18" charset="0"/>
              <a:ea typeface="+mj-ea"/>
              <a:cs typeface="+mj-cs"/>
            </a:endParaRPr>
          </a:p>
          <a:p>
            <a:pPr marL="360363" marR="0" lvl="0" indent="0" algn="l" defTabSz="914400" rtl="0" eaLnBrk="0" fontAlgn="base" latinLnBrk="0" hangingPunct="0">
              <a:lnSpc>
                <a:spcPct val="100000"/>
              </a:lnSpc>
              <a:spcBef>
                <a:spcPts val="0"/>
              </a:spcBef>
              <a:spcAft>
                <a:spcPct val="0"/>
              </a:spcAft>
              <a:buClr>
                <a:srgbClr val="A04DA3"/>
              </a:buClr>
              <a:buSzTx/>
              <a:buFont typeface="Georgia" pitchFamily="18" charset="0"/>
              <a:buNone/>
              <a:tabLst/>
              <a:defRPr/>
            </a:pPr>
            <a:endParaRPr kumimoji="0" lang="el-GR" sz="24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Cambria" pitchFamily="18" charset="0"/>
              <a:ea typeface="+mj-ea"/>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5004048" y="548680"/>
            <a:ext cx="3871890" cy="3816424"/>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5940152" y="4005064"/>
            <a:ext cx="2998409" cy="2492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p:cNvSpPr>
          <p:nvPr/>
        </p:nvSpPr>
        <p:spPr bwMode="auto">
          <a:xfrm>
            <a:off x="0" y="692696"/>
            <a:ext cx="4499992" cy="5832648"/>
          </a:xfrm>
          <a:prstGeom prst="rect">
            <a:avLst/>
          </a:prstGeom>
          <a:solidFill>
            <a:schemeClr val="accent1">
              <a:lumMod val="20000"/>
              <a:lumOff val="80000"/>
            </a:schemeClr>
          </a:solidFill>
          <a:ln w="38100">
            <a:solidFill>
              <a:schemeClr val="accent3">
                <a:lumMod val="75000"/>
              </a:schemeClr>
            </a:solidFill>
            <a:miter lim="800000"/>
            <a:headEnd/>
            <a:tailEnd/>
          </a:ln>
        </p:spPr>
        <p:txBody>
          <a:bodyPr vert="horz" wrap="square" lIns="91440" tIns="45720" rIns="91440" bIns="45720" numCol="1" anchor="t" anchorCtr="0" compatLnSpc="1">
            <a:prstTxWarp prst="textNoShape">
              <a:avLst/>
            </a:prstTxWarp>
          </a:bodyPr>
          <a:lstStyle/>
          <a:p>
            <a:pPr marL="360363" lvl="1" indent="0" eaLnBrk="1" hangingPunct="1">
              <a:lnSpc>
                <a:spcPct val="80000"/>
              </a:lnSpc>
              <a:spcBef>
                <a:spcPts val="0"/>
              </a:spcBef>
              <a:buClr>
                <a:srgbClr val="002060"/>
              </a:buClr>
              <a:buNone/>
              <a:defRPr/>
            </a:pP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a:p>
            <a:pPr marL="0" lvl="1">
              <a:lnSpc>
                <a:spcPct val="80000"/>
              </a:lnSpc>
              <a:spcBef>
                <a:spcPts val="0"/>
              </a:spcBef>
              <a:buClr>
                <a:srgbClr val="002060"/>
              </a:buClr>
              <a:defRPr/>
            </a:pPr>
            <a:r>
              <a:rPr lang="el-GR" sz="2000" b="1" u="sng" dirty="0" smtClean="0">
                <a:solidFill>
                  <a:srgbClr val="7E0004"/>
                </a:solidFill>
                <a:effectLst>
                  <a:outerShdw blurRad="38100" dist="38100" dir="2700000" algn="tl">
                    <a:srgbClr val="C0C0C0"/>
                  </a:outerShdw>
                </a:effectLst>
                <a:latin typeface="Cambria" pitchFamily="18" charset="0"/>
              </a:rPr>
              <a:t>Σχεδίαση και Ανάπτυξη Ηλεκτρονικής Πλατφόρμας</a:t>
            </a:r>
          </a:p>
          <a:p>
            <a:pPr marL="0" lvl="1">
              <a:lnSpc>
                <a:spcPct val="80000"/>
              </a:lnSpc>
              <a:spcBef>
                <a:spcPts val="0"/>
              </a:spcBef>
              <a:buClr>
                <a:srgbClr val="002060"/>
              </a:buClr>
              <a:defRPr/>
            </a:pPr>
            <a:endParaRPr lang="el-GR" sz="2000" b="1" u="sng" dirty="0" smtClean="0">
              <a:solidFill>
                <a:srgbClr val="000066"/>
              </a:solidFill>
              <a:effectLst>
                <a:outerShdw blurRad="38100" dist="38100" dir="2700000" algn="tl">
                  <a:srgbClr val="C0C0C0"/>
                </a:outerShdw>
              </a:effectLst>
              <a:latin typeface="Cambria" pitchFamily="18" charset="0"/>
            </a:endParaRPr>
          </a:p>
          <a:p>
            <a:pPr marL="0" lvl="1">
              <a:lnSpc>
                <a:spcPct val="80000"/>
              </a:lnSpc>
              <a:spcBef>
                <a:spcPts val="0"/>
              </a:spcBef>
              <a:buClr>
                <a:srgbClr val="002060"/>
              </a:buClr>
              <a:defRPr/>
            </a:pPr>
            <a:r>
              <a:rPr lang="el-GR" sz="2000" b="1" dirty="0" smtClean="0">
                <a:solidFill>
                  <a:srgbClr val="000066"/>
                </a:solidFill>
                <a:effectLst>
                  <a:outerShdw blurRad="38100" dist="38100" dir="2700000" algn="tl">
                    <a:srgbClr val="C0C0C0"/>
                  </a:outerShdw>
                </a:effectLst>
                <a:latin typeface="Cambria" pitchFamily="18" charset="0"/>
              </a:rPr>
              <a:t>3)Ανάπτυξη μακροσκοπικού στατικού μοντέλου καταμερισμού κυκλοφορίας για μετακινήσεις που πραγματοποιούνται τις συνήθεις ώρες μεταφοράς των μαθητών</a:t>
            </a:r>
          </a:p>
          <a:p>
            <a:pPr marL="0" lvl="1">
              <a:lnSpc>
                <a:spcPct val="80000"/>
              </a:lnSpc>
              <a:spcBef>
                <a:spcPts val="0"/>
              </a:spcBef>
              <a:buClr>
                <a:srgbClr val="002060"/>
              </a:buClr>
              <a:defRPr/>
            </a:pPr>
            <a:endParaRPr lang="el-GR" sz="2000" b="1" dirty="0" smtClean="0">
              <a:solidFill>
                <a:srgbClr val="000066"/>
              </a:solidFill>
              <a:effectLst>
                <a:outerShdw blurRad="38100" dist="38100" dir="2700000" algn="tl">
                  <a:srgbClr val="C0C0C0"/>
                </a:outerShdw>
              </a:effectLst>
              <a:latin typeface="Cambria" pitchFamily="18" charset="0"/>
            </a:endParaRPr>
          </a:p>
          <a:p>
            <a:pPr marL="0" lvl="1">
              <a:lnSpc>
                <a:spcPct val="80000"/>
              </a:lnSpc>
              <a:spcBef>
                <a:spcPts val="0"/>
              </a:spcBef>
              <a:buClr>
                <a:srgbClr val="002060"/>
              </a:buClr>
              <a:defRPr/>
            </a:pPr>
            <a:r>
              <a:rPr lang="el-GR" sz="2000" b="1" dirty="0" smtClean="0">
                <a:solidFill>
                  <a:srgbClr val="000066"/>
                </a:solidFill>
                <a:effectLst>
                  <a:outerShdw blurRad="38100" dist="38100" dir="2700000" algn="tl">
                    <a:srgbClr val="C0C0C0"/>
                  </a:outerShdw>
                </a:effectLst>
                <a:latin typeface="Cambria" pitchFamily="18" charset="0"/>
              </a:rPr>
              <a:t>4)Καθορισμός σεναρίων για εισαγωγή, επεξεργασία, προβολή και δημιουργία στατιστικών δεδομένων</a:t>
            </a:r>
          </a:p>
          <a:p>
            <a:pPr marL="0" lvl="1" eaLnBrk="1" hangingPunct="1">
              <a:lnSpc>
                <a:spcPct val="80000"/>
              </a:lnSpc>
              <a:spcBef>
                <a:spcPts val="0"/>
              </a:spcBef>
              <a:buClr>
                <a:srgbClr val="002060"/>
              </a:buClr>
              <a:buNone/>
              <a:defRPr/>
            </a:pPr>
            <a:endParaRPr lang="el-GR" sz="2000" b="1" dirty="0" smtClean="0">
              <a:solidFill>
                <a:srgbClr val="000066"/>
              </a:solidFill>
              <a:effectLst>
                <a:outerShdw blurRad="38100" dist="38100" dir="2700000" algn="tl">
                  <a:srgbClr val="C0C0C0"/>
                </a:outerShdw>
              </a:effectLst>
              <a:latin typeface="Cambria" pitchFamily="18" charset="0"/>
              <a:ea typeface="+mj-ea"/>
              <a:cs typeface="+mj-cs"/>
            </a:endParaRPr>
          </a:p>
          <a:p>
            <a:pPr marL="0" lvl="1" eaLnBrk="1" hangingPunct="1">
              <a:lnSpc>
                <a:spcPct val="80000"/>
              </a:lnSpc>
              <a:spcBef>
                <a:spcPts val="0"/>
              </a:spcBef>
              <a:buClr>
                <a:srgbClr val="002060"/>
              </a:buClr>
              <a:buNone/>
              <a:defRPr/>
            </a:pPr>
            <a:r>
              <a:rPr lang="el-GR" sz="2000" b="1" dirty="0" smtClean="0">
                <a:solidFill>
                  <a:srgbClr val="000066"/>
                </a:solidFill>
                <a:effectLst>
                  <a:outerShdw blurRad="38100" dist="38100" dir="2700000" algn="tl">
                    <a:srgbClr val="C0C0C0"/>
                  </a:outerShdw>
                </a:effectLst>
                <a:latin typeface="Cambria" pitchFamily="18" charset="0"/>
                <a:ea typeface="+mj-ea"/>
                <a:cs typeface="+mj-cs"/>
              </a:rPr>
              <a:t>5)Καθορισμός δεδομένων που απαιτούνται για τη λειτουργία της πλατφόρμας </a:t>
            </a:r>
          </a:p>
          <a:p>
            <a:pPr marL="0" lvl="1" eaLnBrk="1" hangingPunct="1">
              <a:lnSpc>
                <a:spcPct val="80000"/>
              </a:lnSpc>
              <a:spcBef>
                <a:spcPts val="0"/>
              </a:spcBef>
              <a:buClr>
                <a:srgbClr val="002060"/>
              </a:buClr>
              <a:buNone/>
              <a:defRPr/>
            </a:pPr>
            <a:endParaRPr lang="el-GR" sz="2000" b="1" dirty="0" smtClean="0">
              <a:solidFill>
                <a:srgbClr val="000066"/>
              </a:solidFill>
              <a:effectLst>
                <a:outerShdw blurRad="38100" dist="38100" dir="2700000" algn="tl">
                  <a:srgbClr val="C0C0C0"/>
                </a:outerShdw>
              </a:effectLst>
              <a:latin typeface="Cambria" pitchFamily="18" charset="0"/>
              <a:ea typeface="+mj-ea"/>
              <a:cs typeface="+mj-cs"/>
            </a:endParaRPr>
          </a:p>
          <a:p>
            <a:pPr marL="0" lvl="1" eaLnBrk="1" hangingPunct="1">
              <a:lnSpc>
                <a:spcPct val="80000"/>
              </a:lnSpc>
              <a:spcBef>
                <a:spcPts val="0"/>
              </a:spcBef>
              <a:buClr>
                <a:srgbClr val="002060"/>
              </a:buClr>
              <a:buNone/>
              <a:defRPr/>
            </a:pPr>
            <a:r>
              <a:rPr lang="el-GR" sz="2000" b="1" dirty="0" smtClean="0">
                <a:solidFill>
                  <a:srgbClr val="000066"/>
                </a:solidFill>
                <a:effectLst>
                  <a:outerShdw blurRad="38100" dist="38100" dir="2700000" algn="tl">
                    <a:srgbClr val="C0C0C0"/>
                  </a:outerShdw>
                </a:effectLst>
                <a:latin typeface="Cambria" pitchFamily="18" charset="0"/>
                <a:ea typeface="+mj-ea"/>
                <a:cs typeface="+mj-cs"/>
              </a:rPr>
              <a:t>6)Δημιουργία της ηλεκτρονικής πλατφόρμας</a:t>
            </a:r>
          </a:p>
          <a:p>
            <a:pPr marL="360363" lvl="1" indent="0" eaLnBrk="1" hangingPunct="1">
              <a:lnSpc>
                <a:spcPct val="80000"/>
              </a:lnSpc>
              <a:spcBef>
                <a:spcPts val="0"/>
              </a:spcBef>
              <a:buClr>
                <a:srgbClr val="002060"/>
              </a:buClr>
              <a:buNone/>
              <a:defRPr/>
            </a:pPr>
            <a:endParaRPr lang="el-GR" sz="2400" b="1" dirty="0" smtClean="0">
              <a:solidFill>
                <a:srgbClr val="000066"/>
              </a:solidFill>
              <a:effectLst>
                <a:outerShdw blurRad="38100" dist="38100" dir="2700000" algn="tl">
                  <a:srgbClr val="C0C0C0"/>
                </a:outerShdw>
              </a:effectLst>
              <a:latin typeface="Cambria" pitchFamily="18" charset="0"/>
              <a:ea typeface="+mj-ea"/>
              <a:cs typeface="+mj-cs"/>
            </a:endParaRPr>
          </a:p>
          <a:p>
            <a:pPr marL="360363" lvl="1" indent="0" eaLnBrk="1" hangingPunct="1">
              <a:lnSpc>
                <a:spcPct val="80000"/>
              </a:lnSpc>
              <a:spcBef>
                <a:spcPts val="0"/>
              </a:spcBef>
              <a:buClr>
                <a:srgbClr val="002060"/>
              </a:buClr>
              <a:buNone/>
              <a:defRPr/>
            </a:pPr>
            <a:r>
              <a:rPr lang="el-GR" sz="2400" b="1" dirty="0" smtClean="0">
                <a:solidFill>
                  <a:srgbClr val="000066"/>
                </a:solidFill>
                <a:effectLst>
                  <a:outerShdw blurRad="38100" dist="38100" dir="2700000" algn="tl">
                    <a:srgbClr val="C0C0C0"/>
                  </a:outerShdw>
                </a:effectLst>
                <a:latin typeface="Cambria" pitchFamily="18" charset="0"/>
                <a:ea typeface="+mj-ea"/>
                <a:cs typeface="+mj-cs"/>
              </a:rPr>
              <a:t> </a:t>
            </a:r>
          </a:p>
          <a:p>
            <a:pPr marL="365125" marR="0" lvl="1" indent="-255588" algn="l" defTabSz="914400" rtl="0" eaLnBrk="1" fontAlgn="base" latinLnBrk="0" hangingPunct="1">
              <a:lnSpc>
                <a:spcPct val="100000"/>
              </a:lnSpc>
              <a:spcBef>
                <a:spcPts val="300"/>
              </a:spcBef>
              <a:spcAft>
                <a:spcPct val="0"/>
              </a:spcAft>
              <a:buClr>
                <a:srgbClr val="A04DA3"/>
              </a:buClr>
              <a:buSzTx/>
              <a:buFont typeface="Georgia" pitchFamily="18" charset="0"/>
              <a:buNone/>
              <a:tabLst/>
              <a:defRPr/>
            </a:pPr>
            <a:endParaRPr kumimoji="0" lang="el-GR" sz="2400" b="1" i="0" u="none" strike="noStrike" kern="1200" cap="none" spc="0" normalizeH="0" baseline="0" noProof="0" dirty="0" smtClean="0">
              <a:ln>
                <a:noFill/>
              </a:ln>
              <a:solidFill>
                <a:srgbClr val="000066"/>
              </a:solidFill>
              <a:effectLst>
                <a:outerShdw blurRad="38100" dist="38100" dir="2700000" algn="tl">
                  <a:srgbClr val="C0C0C0"/>
                </a:outerShdw>
              </a:effectLst>
              <a:uLnTx/>
              <a:uFillTx/>
              <a:latin typeface="Cambria" pitchFamily="18" charset="0"/>
              <a:ea typeface="+mn-ea"/>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4211960" y="116632"/>
            <a:ext cx="4302112" cy="3456384"/>
          </a:xfrm>
          <a:prstGeom prst="rect">
            <a:avLst/>
          </a:prstGeom>
          <a:noFill/>
          <a:ln w="9525">
            <a:solidFill>
              <a:schemeClr val="tx1"/>
            </a:solid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860032" y="3212976"/>
            <a:ext cx="4038084" cy="323329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p:cNvSpPr>
          <p:nvPr>
            <p:ph type="body" idx="1"/>
          </p:nvPr>
        </p:nvSpPr>
        <p:spPr>
          <a:xfrm>
            <a:off x="0" y="332656"/>
            <a:ext cx="4860032" cy="6525344"/>
          </a:xfrm>
          <a:solidFill>
            <a:schemeClr val="accent5">
              <a:lumMod val="60000"/>
              <a:lumOff val="40000"/>
            </a:schemeClr>
          </a:solidFill>
          <a:ln w="38100">
            <a:solidFill>
              <a:srgbClr val="002060"/>
            </a:solidFill>
          </a:ln>
        </p:spPr>
        <p:txBody>
          <a:bodyPr/>
          <a:lstStyle/>
          <a:p>
            <a:pPr marL="0" lvl="1" indent="0" eaLnBrk="1" hangingPunct="1">
              <a:lnSpc>
                <a:spcPct val="80000"/>
              </a:lnSpc>
              <a:spcBef>
                <a:spcPts val="0"/>
              </a:spcBef>
              <a:buClr>
                <a:srgbClr val="7E0004"/>
              </a:buClr>
              <a:buNone/>
              <a:defRPr/>
            </a:pPr>
            <a:r>
              <a:rPr lang="el-GR" sz="2000" b="1" dirty="0" smtClean="0">
                <a:solidFill>
                  <a:srgbClr val="7E0004"/>
                </a:solidFill>
                <a:effectLst>
                  <a:outerShdw blurRad="38100" dist="38100" dir="2700000" algn="tl">
                    <a:srgbClr val="C0C0C0"/>
                  </a:outerShdw>
                </a:effectLst>
                <a:latin typeface="Cambria" pitchFamily="18" charset="0"/>
                <a:ea typeface="+mj-ea"/>
                <a:cs typeface="+mj-cs"/>
              </a:rPr>
              <a:t>Παρεχόμενες Υπηρεσίες Ηλεκτρονικής Πλατφόρμας </a:t>
            </a:r>
          </a:p>
          <a:p>
            <a:pPr marL="0" lvl="1" indent="0" eaLnBrk="1" hangingPunct="1">
              <a:lnSpc>
                <a:spcPct val="80000"/>
              </a:lnSpc>
              <a:spcBef>
                <a:spcPts val="0"/>
              </a:spcBef>
              <a:buClr>
                <a:srgbClr val="002060"/>
              </a:buClr>
              <a:buNone/>
              <a:defRPr/>
            </a:pPr>
            <a:endParaRPr lang="el-GR" sz="2000" b="1" dirty="0" smtClean="0">
              <a:solidFill>
                <a:srgbClr val="000066"/>
              </a:solidFill>
              <a:effectLst>
                <a:outerShdw blurRad="38100" dist="38100" dir="2700000" algn="tl">
                  <a:srgbClr val="C0C0C0"/>
                </a:outerShdw>
              </a:effectLst>
              <a:latin typeface="Cambria" pitchFamily="18" charset="0"/>
              <a:ea typeface="+mj-ea"/>
              <a:cs typeface="+mj-cs"/>
            </a:endParaRPr>
          </a:p>
          <a:p>
            <a:pPr marL="0" lvl="0" indent="0">
              <a:buClr>
                <a:srgbClr val="002060"/>
              </a:buClr>
              <a:buFont typeface="Wingdings" pitchFamily="2" charset="2"/>
              <a:buChar char="ü"/>
            </a:pPr>
            <a:r>
              <a:rPr lang="el-GR" sz="2000" b="1" dirty="0" smtClean="0">
                <a:solidFill>
                  <a:srgbClr val="000066"/>
                </a:solidFill>
                <a:effectLst>
                  <a:outerShdw blurRad="38100" dist="38100" dir="2700000" algn="tl">
                    <a:srgbClr val="C0C0C0"/>
                  </a:outerShdw>
                </a:effectLst>
                <a:latin typeface="Cambria" pitchFamily="18" charset="0"/>
                <a:ea typeface="+mj-ea"/>
                <a:cs typeface="+mj-cs"/>
              </a:rPr>
              <a:t>Προβολή δρομολογίων και στάσεων και επιμέρους πληροφορίες (π.χ. πλήθος μαθητών, χιλιόμετρα διαδρομής, κόστος δρομολογίου κ.α.)</a:t>
            </a:r>
          </a:p>
          <a:p>
            <a:pPr marL="0" lvl="0" indent="0">
              <a:buClr>
                <a:srgbClr val="002060"/>
              </a:buClr>
              <a:buFont typeface="Wingdings" pitchFamily="2" charset="2"/>
              <a:buChar char="ü"/>
            </a:pPr>
            <a:r>
              <a:rPr lang="el-GR" sz="2000" b="1" dirty="0" smtClean="0">
                <a:solidFill>
                  <a:srgbClr val="000066"/>
                </a:solidFill>
                <a:effectLst>
                  <a:outerShdw blurRad="38100" dist="38100" dir="2700000" algn="tl">
                    <a:srgbClr val="C0C0C0"/>
                  </a:outerShdw>
                </a:effectLst>
                <a:latin typeface="Cambria" pitchFamily="18" charset="0"/>
                <a:ea typeface="+mj-ea"/>
                <a:cs typeface="+mj-cs"/>
              </a:rPr>
              <a:t>Εισαγωγή νέων δρομολογίων και στάσεων</a:t>
            </a:r>
          </a:p>
          <a:p>
            <a:pPr marL="0" lvl="0" indent="0">
              <a:buClr>
                <a:srgbClr val="002060"/>
              </a:buClr>
              <a:buFont typeface="Wingdings" pitchFamily="2" charset="2"/>
              <a:buChar char="ü"/>
            </a:pPr>
            <a:r>
              <a:rPr lang="el-GR" sz="2000" b="1" dirty="0" smtClean="0">
                <a:solidFill>
                  <a:srgbClr val="000066"/>
                </a:solidFill>
                <a:effectLst>
                  <a:outerShdw blurRad="38100" dist="38100" dir="2700000" algn="tl">
                    <a:srgbClr val="C0C0C0"/>
                  </a:outerShdw>
                </a:effectLst>
                <a:latin typeface="Cambria" pitchFamily="18" charset="0"/>
                <a:ea typeface="+mj-ea"/>
                <a:cs typeface="+mj-cs"/>
              </a:rPr>
              <a:t>Επεξεργασία - τροποποίηση δρομολογίων και στάσεων</a:t>
            </a:r>
          </a:p>
          <a:p>
            <a:pPr marL="0" lvl="0" indent="0">
              <a:buClr>
                <a:srgbClr val="002060"/>
              </a:buClr>
              <a:buFont typeface="Wingdings" pitchFamily="2" charset="2"/>
              <a:buChar char="ü"/>
            </a:pPr>
            <a:r>
              <a:rPr lang="el-GR" sz="2000" b="1" dirty="0" smtClean="0">
                <a:solidFill>
                  <a:srgbClr val="000066"/>
                </a:solidFill>
                <a:effectLst>
                  <a:outerShdw blurRad="38100" dist="38100" dir="2700000" algn="tl">
                    <a:srgbClr val="C0C0C0"/>
                  </a:outerShdw>
                </a:effectLst>
                <a:latin typeface="Cambria" pitchFamily="18" charset="0"/>
                <a:ea typeface="+mj-ea"/>
                <a:cs typeface="+mj-cs"/>
              </a:rPr>
              <a:t>Εξαγωγή δεδομένων ανά νομό σε μορφή </a:t>
            </a:r>
            <a:r>
              <a:rPr lang="el-GR" sz="2000" b="1" dirty="0" err="1" smtClean="0">
                <a:solidFill>
                  <a:srgbClr val="000066"/>
                </a:solidFill>
                <a:effectLst>
                  <a:outerShdw blurRad="38100" dist="38100" dir="2700000" algn="tl">
                    <a:srgbClr val="C0C0C0"/>
                  </a:outerShdw>
                </a:effectLst>
                <a:latin typeface="Cambria" pitchFamily="18" charset="0"/>
                <a:ea typeface="+mj-ea"/>
                <a:cs typeface="+mj-cs"/>
              </a:rPr>
              <a:t>excel</a:t>
            </a:r>
            <a:r>
              <a:rPr lang="el-GR" sz="2000" b="1" dirty="0" smtClean="0">
                <a:solidFill>
                  <a:srgbClr val="000066"/>
                </a:solidFill>
                <a:effectLst>
                  <a:outerShdw blurRad="38100" dist="38100" dir="2700000" algn="tl">
                    <a:srgbClr val="C0C0C0"/>
                  </a:outerShdw>
                </a:effectLst>
                <a:latin typeface="Cambria" pitchFamily="18" charset="0"/>
                <a:ea typeface="+mj-ea"/>
                <a:cs typeface="+mj-cs"/>
              </a:rPr>
              <a:t> και χαρτογράφηση αυτών</a:t>
            </a:r>
          </a:p>
          <a:p>
            <a:pPr marL="0" lvl="0" indent="0">
              <a:buClr>
                <a:srgbClr val="002060"/>
              </a:buClr>
              <a:buFont typeface="Wingdings" pitchFamily="2" charset="2"/>
              <a:buChar char="ü"/>
            </a:pPr>
            <a:r>
              <a:rPr lang="el-GR" sz="2000" b="1" dirty="0" smtClean="0">
                <a:solidFill>
                  <a:srgbClr val="000066"/>
                </a:solidFill>
                <a:effectLst>
                  <a:outerShdw blurRad="38100" dist="38100" dir="2700000" algn="tl">
                    <a:srgbClr val="C0C0C0"/>
                  </a:outerShdw>
                </a:effectLst>
                <a:latin typeface="Cambria" pitchFamily="18" charset="0"/>
                <a:ea typeface="+mj-ea"/>
                <a:cs typeface="+mj-cs"/>
              </a:rPr>
              <a:t>Παρακολούθηση προσθήκης στοιχείων/ νομό</a:t>
            </a:r>
          </a:p>
          <a:p>
            <a:pPr marL="0" lvl="0" indent="0">
              <a:buClr>
                <a:srgbClr val="002060"/>
              </a:buClr>
              <a:buFont typeface="Wingdings" pitchFamily="2" charset="2"/>
              <a:buChar char="ü"/>
            </a:pPr>
            <a:r>
              <a:rPr lang="el-GR" sz="2000" b="1" dirty="0" smtClean="0">
                <a:solidFill>
                  <a:srgbClr val="000066"/>
                </a:solidFill>
                <a:effectLst>
                  <a:outerShdw blurRad="38100" dist="38100" dir="2700000" algn="tl">
                    <a:srgbClr val="C0C0C0"/>
                  </a:outerShdw>
                </a:effectLst>
                <a:latin typeface="Cambria" pitchFamily="18" charset="0"/>
                <a:ea typeface="+mj-ea"/>
                <a:cs typeface="+mj-cs"/>
              </a:rPr>
              <a:t>Στατιστικά στοιχεία μαθητών, διαδρομών/νομό</a:t>
            </a:r>
          </a:p>
          <a:p>
            <a:pPr marL="0" lvl="0" indent="0">
              <a:buClr>
                <a:srgbClr val="002060"/>
              </a:buClr>
              <a:buFont typeface="Wingdings" pitchFamily="2" charset="2"/>
              <a:buChar char="ü"/>
            </a:pPr>
            <a:r>
              <a:rPr lang="el-GR" sz="2000" b="1" dirty="0" smtClean="0">
                <a:solidFill>
                  <a:srgbClr val="000066"/>
                </a:solidFill>
                <a:effectLst>
                  <a:outerShdw blurRad="38100" dist="38100" dir="2700000" algn="tl">
                    <a:srgbClr val="C0C0C0"/>
                  </a:outerShdw>
                </a:effectLst>
                <a:latin typeface="Cambria" pitchFamily="18" charset="0"/>
                <a:ea typeface="+mj-ea"/>
                <a:cs typeface="+mj-cs"/>
              </a:rPr>
              <a:t>Δυναμικός υπολογισμός στατιστικών στοιχείων – δεικτών/νομό</a:t>
            </a:r>
          </a:p>
          <a:p>
            <a:pPr marL="0" lvl="1" indent="0" eaLnBrk="1" hangingPunct="1">
              <a:lnSpc>
                <a:spcPct val="80000"/>
              </a:lnSpc>
              <a:spcBef>
                <a:spcPts val="0"/>
              </a:spcBef>
              <a:buClr>
                <a:srgbClr val="002060"/>
              </a:buClr>
              <a:buNone/>
              <a:defRPr/>
            </a:pPr>
            <a:endParaRPr lang="el-GR" sz="2000" b="1" dirty="0" smtClean="0">
              <a:solidFill>
                <a:srgbClr val="000066"/>
              </a:solidFill>
              <a:effectLst>
                <a:outerShdw blurRad="38100" dist="38100" dir="2700000" algn="tl">
                  <a:srgbClr val="C0C0C0"/>
                </a:outerShdw>
              </a:effectLst>
              <a:latin typeface="Cambria" pitchFamily="18" charset="0"/>
              <a:ea typeface="+mj-ea"/>
              <a:cs typeface="+mj-cs"/>
            </a:endParaRPr>
          </a:p>
          <a:p>
            <a:pPr marL="0" lvl="1" indent="0" eaLnBrk="1" hangingPunct="1">
              <a:lnSpc>
                <a:spcPct val="80000"/>
              </a:lnSpc>
              <a:spcBef>
                <a:spcPts val="0"/>
              </a:spcBef>
              <a:buClr>
                <a:srgbClr val="A04DA3"/>
              </a:buClr>
              <a:buAutoNum type="arabicPeriod"/>
              <a:defRPr/>
            </a:pPr>
            <a:endParaRPr lang="el-GR" sz="2000" b="1" dirty="0" smtClean="0">
              <a:solidFill>
                <a:srgbClr val="000066"/>
              </a:solidFill>
              <a:effectLst>
                <a:outerShdw blurRad="38100" dist="38100" dir="2700000" algn="tl">
                  <a:srgbClr val="C0C0C0"/>
                </a:outerShdw>
              </a:effectLst>
              <a:latin typeface="Cambria" pitchFamily="18" charset="0"/>
              <a:ea typeface="+mj-ea"/>
              <a:cs typeface="+mj-cs"/>
            </a:endParaRPr>
          </a:p>
          <a:p>
            <a:pPr marL="0" lvl="1" indent="0" eaLnBrk="1" hangingPunct="1">
              <a:buClr>
                <a:srgbClr val="A04DA3"/>
              </a:buClr>
              <a:buNone/>
              <a:defRPr/>
            </a:pPr>
            <a:r>
              <a:rPr lang="el-GR" sz="2000" b="1" dirty="0" smtClean="0">
                <a:solidFill>
                  <a:srgbClr val="000066"/>
                </a:solidFill>
                <a:effectLst>
                  <a:outerShdw blurRad="38100" dist="38100" dir="2700000" algn="tl">
                    <a:srgbClr val="C0C0C0"/>
                  </a:outerShdw>
                </a:effectLst>
                <a:latin typeface="Cambria" pitchFamily="18" charset="0"/>
              </a:rPr>
              <a:t> </a:t>
            </a:r>
          </a:p>
          <a:p>
            <a:pPr marL="0" indent="0" eaLnBrk="1" hangingPunct="1">
              <a:buFont typeface="Georgia" pitchFamily="18" charset="0"/>
              <a:buNone/>
              <a:defRPr/>
            </a:pPr>
            <a:endParaRPr lang="el-GR" sz="2000" dirty="0" smtClean="0"/>
          </a:p>
          <a:p>
            <a:pPr marL="0" indent="0" eaLnBrk="1" hangingPunct="1">
              <a:buFont typeface="Georgia" pitchFamily="18" charset="0"/>
              <a:buNone/>
              <a:defRPr/>
            </a:pPr>
            <a:endParaRPr lang="el-GR" sz="2000" dirty="0" smtClean="0"/>
          </a:p>
          <a:p>
            <a:pPr marL="0" indent="0" eaLnBrk="1" hangingPunct="1">
              <a:defRPr/>
            </a:pPr>
            <a:endParaRPr lang="el-GR" sz="2000" dirty="0"/>
          </a:p>
        </p:txBody>
      </p:sp>
      <p:pic>
        <p:nvPicPr>
          <p:cNvPr id="3" name="Picture 2"/>
          <p:cNvPicPr>
            <a:picLocks noChangeAspect="1" noChangeArrowheads="1"/>
          </p:cNvPicPr>
          <p:nvPr/>
        </p:nvPicPr>
        <p:blipFill>
          <a:blip r:embed="rId2" cstate="print"/>
          <a:srcRect/>
          <a:stretch>
            <a:fillRect/>
          </a:stretch>
        </p:blipFill>
        <p:spPr bwMode="auto">
          <a:xfrm>
            <a:off x="4716016" y="188640"/>
            <a:ext cx="3834059" cy="3888432"/>
          </a:xfrm>
          <a:prstGeom prst="rect">
            <a:avLst/>
          </a:prstGeom>
          <a:noFill/>
          <a:ln w="9525">
            <a:solidFill>
              <a:schemeClr val="tx1"/>
            </a:solidFill>
            <a:miter lim="800000"/>
            <a:headEnd/>
            <a:tailEnd/>
          </a:ln>
          <a:effectLst/>
        </p:spPr>
      </p:pic>
      <p:pic>
        <p:nvPicPr>
          <p:cNvPr id="3074" name="Picture 2"/>
          <p:cNvPicPr>
            <a:picLocks noChangeAspect="1" noChangeArrowheads="1"/>
          </p:cNvPicPr>
          <p:nvPr/>
        </p:nvPicPr>
        <p:blipFill>
          <a:blip r:embed="rId3" cstate="print"/>
          <a:srcRect/>
          <a:stretch>
            <a:fillRect/>
          </a:stretch>
        </p:blipFill>
        <p:spPr bwMode="auto">
          <a:xfrm>
            <a:off x="5555573" y="3861048"/>
            <a:ext cx="3588427" cy="287325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908050" y="260350"/>
            <a:ext cx="7704138" cy="431800"/>
          </a:xfrm>
          <a:prstGeom prst="rect">
            <a:avLst/>
          </a:prstGeom>
          <a:noFill/>
          <a:ln>
            <a:miter lim="800000"/>
            <a:headEnd/>
            <a:tailEnd/>
          </a:ln>
        </p:spPr>
        <p:txBody>
          <a:bodyPr/>
          <a:lstStyle/>
          <a:p>
            <a:pPr marL="3175" indent="4763" algn="l">
              <a:lnSpc>
                <a:spcPct val="80000"/>
              </a:lnSpc>
              <a:spcBef>
                <a:spcPct val="0"/>
              </a:spcBef>
              <a:defRPr/>
            </a:pPr>
            <a:r>
              <a:rPr lang="el-GR" sz="2800" b="1" dirty="0" smtClean="0">
                <a:solidFill>
                  <a:schemeClr val="tx2"/>
                </a:solidFill>
                <a:latin typeface="Calibri" pitchFamily="34" charset="0"/>
                <a:ea typeface="+mj-ea"/>
                <a:cs typeface="+mj-cs"/>
              </a:rPr>
              <a:t>Βασικά Συμπεράσματα της Μελέτης…</a:t>
            </a:r>
            <a:endParaRPr lang="el-GR" sz="2800" b="1" dirty="0">
              <a:solidFill>
                <a:schemeClr val="tx2"/>
              </a:solidFill>
              <a:latin typeface="Calibri" pitchFamily="34" charset="0"/>
              <a:ea typeface="+mj-ea"/>
              <a:cs typeface="+mj-cs"/>
            </a:endParaRPr>
          </a:p>
        </p:txBody>
      </p:sp>
      <p:sp>
        <p:nvSpPr>
          <p:cNvPr id="3" name="TextBox 2"/>
          <p:cNvSpPr txBox="1"/>
          <p:nvPr/>
        </p:nvSpPr>
        <p:spPr>
          <a:xfrm>
            <a:off x="179512" y="822325"/>
            <a:ext cx="8785101" cy="5775027"/>
          </a:xfrm>
          <a:prstGeom prst="rect">
            <a:avLst/>
          </a:prstGeom>
          <a:solidFill>
            <a:schemeClr val="accent5">
              <a:lumMod val="60000"/>
              <a:lumOff val="40000"/>
            </a:schemeClr>
          </a:solidFill>
          <a:ln w="38100">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lvl="1" eaLnBrk="0" hangingPunct="0">
              <a:lnSpc>
                <a:spcPct val="80000"/>
              </a:lnSpc>
              <a:spcBef>
                <a:spcPts val="0"/>
              </a:spcBef>
              <a:buClr>
                <a:srgbClr val="993366"/>
              </a:buClr>
              <a:buFont typeface="Wingdings" pitchFamily="2" charset="2"/>
              <a:buChar char="ü"/>
              <a:defRPr/>
            </a:pPr>
            <a:r>
              <a:rPr lang="el-GR" dirty="0">
                <a:solidFill>
                  <a:schemeClr val="accent6">
                    <a:lumMod val="50000"/>
                  </a:schemeClr>
                </a:solidFill>
                <a:effectLst>
                  <a:outerShdw blurRad="38100" dist="38100" dir="2700000" algn="tl">
                    <a:srgbClr val="C0C0C0"/>
                  </a:outerShdw>
                </a:effectLst>
                <a:latin typeface="Cambria" pitchFamily="18" charset="0"/>
                <a:ea typeface="+mj-ea"/>
                <a:cs typeface="+mj-cs"/>
              </a:rPr>
              <a:t>Απαραίτητη η πλήρης συνέργια των εμπλεκόμενων φορέων των Υπουργείων Εσωτερικών και Παιδείας ώστε να καθοριστούν η μορφή, τα λειτουργικά αλλά και τα ποιοτικά χαρακτηριστικά του συστήματος μεταφοράς μαθητών</a:t>
            </a:r>
            <a:r>
              <a:rPr lang="en-US" dirty="0" smtClean="0">
                <a:solidFill>
                  <a:schemeClr val="accent6">
                    <a:lumMod val="50000"/>
                  </a:schemeClr>
                </a:solidFill>
                <a:effectLst>
                  <a:outerShdw blurRad="38100" dist="38100" dir="2700000" algn="tl">
                    <a:srgbClr val="C0C0C0"/>
                  </a:outerShdw>
                </a:effectLst>
                <a:latin typeface="Cambria" pitchFamily="18" charset="0"/>
                <a:ea typeface="+mj-ea"/>
                <a:cs typeface="+mj-cs"/>
              </a:rPr>
              <a:t>.</a:t>
            </a:r>
            <a:endParaRPr lang="el-GR" dirty="0" smtClean="0">
              <a:solidFill>
                <a:schemeClr val="accent6">
                  <a:lumMod val="50000"/>
                </a:schemeClr>
              </a:solidFill>
              <a:effectLst>
                <a:outerShdw blurRad="38100" dist="38100" dir="2700000" algn="tl">
                  <a:srgbClr val="C0C0C0"/>
                </a:outerShdw>
              </a:effectLst>
              <a:latin typeface="Cambria" pitchFamily="18" charset="0"/>
              <a:ea typeface="+mj-ea"/>
              <a:cs typeface="+mj-cs"/>
            </a:endParaRPr>
          </a:p>
          <a:p>
            <a:pPr marL="0" lvl="1" eaLnBrk="0" hangingPunct="0">
              <a:lnSpc>
                <a:spcPct val="80000"/>
              </a:lnSpc>
              <a:spcBef>
                <a:spcPts val="0"/>
              </a:spcBef>
              <a:buClr>
                <a:srgbClr val="993366"/>
              </a:buClr>
              <a:buFont typeface="Wingdings" pitchFamily="2" charset="2"/>
              <a:buChar char="ü"/>
              <a:defRPr/>
            </a:pPr>
            <a:endParaRPr lang="el-GR" dirty="0">
              <a:solidFill>
                <a:schemeClr val="accent6">
                  <a:lumMod val="50000"/>
                </a:schemeClr>
              </a:solidFill>
              <a:effectLst>
                <a:outerShdw blurRad="38100" dist="38100" dir="2700000" algn="tl">
                  <a:srgbClr val="C0C0C0"/>
                </a:outerShdw>
              </a:effectLst>
              <a:latin typeface="Cambria" pitchFamily="18" charset="0"/>
              <a:ea typeface="+mj-ea"/>
              <a:cs typeface="+mj-cs"/>
            </a:endParaRPr>
          </a:p>
          <a:p>
            <a:pPr marL="0" lvl="1" eaLnBrk="0" hangingPunct="0">
              <a:lnSpc>
                <a:spcPct val="80000"/>
              </a:lnSpc>
              <a:spcBef>
                <a:spcPts val="0"/>
              </a:spcBef>
              <a:buClr>
                <a:srgbClr val="993366"/>
              </a:buClr>
              <a:buFont typeface="Wingdings" pitchFamily="2" charset="2"/>
              <a:buChar char="ü"/>
              <a:defRPr/>
            </a:pPr>
            <a:r>
              <a:rPr lang="el-GR" dirty="0">
                <a:solidFill>
                  <a:schemeClr val="accent6">
                    <a:lumMod val="50000"/>
                  </a:schemeClr>
                </a:solidFill>
                <a:effectLst>
                  <a:outerShdw blurRad="38100" dist="38100" dir="2700000" algn="tl">
                    <a:srgbClr val="C0C0C0"/>
                  </a:outerShdw>
                </a:effectLst>
                <a:latin typeface="Cambria" pitchFamily="18" charset="0"/>
                <a:ea typeface="+mj-ea"/>
                <a:cs typeface="+mj-cs"/>
              </a:rPr>
              <a:t>Η νέα μορφή και καθήκοντα της Τοπικής Αυτοδιοίκησης καθιστούν αναγκαία την ύπαρξη εξειδικευμένου προσωπικού τα οποία θα επωμιστούν την ευθύνη για την ανάλυση των δεδομένων μεταφοράς  μαθητών αλλά και απαιτήσεων των πολιτών ως προς τη δημόσια μετακίνηση τους και θα προτείνουν το εφικτό για τη δυναμική του Δήμου και των αναγκών του πλαίσιο μέσα στο οποίο θα οργανωθεί η σχολική μεταφορά</a:t>
            </a:r>
            <a:r>
              <a:rPr lang="el-GR" dirty="0" smtClean="0">
                <a:solidFill>
                  <a:schemeClr val="accent6">
                    <a:lumMod val="50000"/>
                  </a:schemeClr>
                </a:solidFill>
                <a:effectLst>
                  <a:outerShdw blurRad="38100" dist="38100" dir="2700000" algn="tl">
                    <a:srgbClr val="C0C0C0"/>
                  </a:outerShdw>
                </a:effectLst>
                <a:latin typeface="Cambria" pitchFamily="18" charset="0"/>
                <a:ea typeface="+mj-ea"/>
                <a:cs typeface="+mj-cs"/>
              </a:rPr>
              <a:t>.</a:t>
            </a:r>
          </a:p>
          <a:p>
            <a:pPr marL="0" lvl="1" eaLnBrk="0" hangingPunct="0">
              <a:lnSpc>
                <a:spcPct val="80000"/>
              </a:lnSpc>
              <a:spcBef>
                <a:spcPts val="0"/>
              </a:spcBef>
              <a:buClr>
                <a:srgbClr val="993366"/>
              </a:buClr>
              <a:buFont typeface="Wingdings" pitchFamily="2" charset="2"/>
              <a:buChar char="ü"/>
              <a:defRPr/>
            </a:pPr>
            <a:endParaRPr lang="en-US" dirty="0">
              <a:solidFill>
                <a:schemeClr val="accent6">
                  <a:lumMod val="50000"/>
                </a:schemeClr>
              </a:solidFill>
              <a:effectLst>
                <a:outerShdw blurRad="38100" dist="38100" dir="2700000" algn="tl">
                  <a:srgbClr val="C0C0C0"/>
                </a:outerShdw>
              </a:effectLst>
              <a:latin typeface="Cambria" pitchFamily="18" charset="0"/>
              <a:ea typeface="+mj-ea"/>
              <a:cs typeface="+mj-cs"/>
            </a:endParaRPr>
          </a:p>
          <a:p>
            <a:pPr marL="0" lvl="1" eaLnBrk="0" hangingPunct="0">
              <a:lnSpc>
                <a:spcPct val="80000"/>
              </a:lnSpc>
              <a:spcBef>
                <a:spcPts val="0"/>
              </a:spcBef>
              <a:buClr>
                <a:srgbClr val="993366"/>
              </a:buClr>
              <a:buFont typeface="Wingdings" pitchFamily="2" charset="2"/>
              <a:buChar char="ü"/>
              <a:defRPr/>
            </a:pPr>
            <a:r>
              <a:rPr lang="el-GR" dirty="0">
                <a:solidFill>
                  <a:schemeClr val="accent6">
                    <a:lumMod val="50000"/>
                  </a:schemeClr>
                </a:solidFill>
                <a:effectLst>
                  <a:outerShdw blurRad="38100" dist="38100" dir="2700000" algn="tl">
                    <a:srgbClr val="C0C0C0"/>
                  </a:outerShdw>
                </a:effectLst>
                <a:latin typeface="Cambria" pitchFamily="18" charset="0"/>
                <a:ea typeface="+mj-ea"/>
                <a:cs typeface="+mj-cs"/>
              </a:rPr>
              <a:t>Η συλλογή στοιχείων αποτελεί πρωταρχικό και βασικό παράγοντα για την επιτυχή και οικονομική υλοποίηση του μεταφορικού έργου. Η συλλογή αυτή θα πρέπει να πραγματοποιείται μέσα στο Εθνικό Ηλεκτρονικό Μητρώο Μεταφοράς  Μαθητών που ένας εξειδικευμένος φορέας θα πρέπει να υποστηρίζει, επικαιροποιεί και επιβλέπει</a:t>
            </a:r>
            <a:r>
              <a:rPr lang="el-GR" dirty="0" smtClean="0">
                <a:solidFill>
                  <a:schemeClr val="accent6">
                    <a:lumMod val="50000"/>
                  </a:schemeClr>
                </a:solidFill>
                <a:effectLst>
                  <a:outerShdw blurRad="38100" dist="38100" dir="2700000" algn="tl">
                    <a:srgbClr val="C0C0C0"/>
                  </a:outerShdw>
                </a:effectLst>
                <a:latin typeface="Cambria" pitchFamily="18" charset="0"/>
                <a:ea typeface="+mj-ea"/>
                <a:cs typeface="+mj-cs"/>
              </a:rPr>
              <a:t>.</a:t>
            </a:r>
          </a:p>
          <a:p>
            <a:pPr marL="0" lvl="1" eaLnBrk="0" hangingPunct="0">
              <a:lnSpc>
                <a:spcPct val="80000"/>
              </a:lnSpc>
              <a:spcBef>
                <a:spcPts val="0"/>
              </a:spcBef>
              <a:buClr>
                <a:srgbClr val="993366"/>
              </a:buClr>
              <a:buFont typeface="Wingdings" pitchFamily="2" charset="2"/>
              <a:buChar char="ü"/>
              <a:defRPr/>
            </a:pPr>
            <a:endParaRPr lang="en-US" dirty="0">
              <a:solidFill>
                <a:schemeClr val="accent6">
                  <a:lumMod val="50000"/>
                </a:schemeClr>
              </a:solidFill>
              <a:effectLst>
                <a:outerShdw blurRad="38100" dist="38100" dir="2700000" algn="tl">
                  <a:srgbClr val="C0C0C0"/>
                </a:outerShdw>
              </a:effectLst>
              <a:latin typeface="Cambria" pitchFamily="18" charset="0"/>
              <a:ea typeface="+mj-ea"/>
              <a:cs typeface="+mj-cs"/>
            </a:endParaRPr>
          </a:p>
          <a:p>
            <a:pPr marL="0" lvl="1" eaLnBrk="0" hangingPunct="0">
              <a:lnSpc>
                <a:spcPct val="80000"/>
              </a:lnSpc>
              <a:spcBef>
                <a:spcPts val="0"/>
              </a:spcBef>
              <a:buClr>
                <a:srgbClr val="993366"/>
              </a:buClr>
              <a:buFont typeface="Wingdings" pitchFamily="2" charset="2"/>
              <a:buChar char="ü"/>
              <a:defRPr/>
            </a:pPr>
            <a:r>
              <a:rPr lang="el-GR" dirty="0">
                <a:solidFill>
                  <a:schemeClr val="accent6">
                    <a:lumMod val="50000"/>
                  </a:schemeClr>
                </a:solidFill>
                <a:effectLst>
                  <a:outerShdw blurRad="38100" dist="38100" dir="2700000" algn="tl">
                    <a:srgbClr val="C0C0C0"/>
                  </a:outerShdw>
                </a:effectLst>
                <a:latin typeface="Cambria" pitchFamily="18" charset="0"/>
                <a:ea typeface="+mj-ea"/>
                <a:cs typeface="+mj-cs"/>
              </a:rPr>
              <a:t>Το σχήμα συνεργασίας Δήμων – Ιδιωτών για την εκτέλεση μεταφοράς μαθητών θα πρέπει να καλύψει με το βέλτιστο τρόπο τις ανάγκες των μαθητών και συγχρόνως να αποτελέσει έναυσμα για τη βελτίωση της προσβασιμότητας στις περιοχές που εξυπηρετεί. Βασική προϋπόθεση αποτελεί η δημιουργία μιας πολυετούς συνεργασίας με ένα πλάνο ανάπτυξης προς όφελος των πολιτών του κάθε Δήμου</a:t>
            </a:r>
            <a:r>
              <a:rPr lang="el-GR" dirty="0" smtClean="0">
                <a:solidFill>
                  <a:schemeClr val="accent6">
                    <a:lumMod val="50000"/>
                  </a:schemeClr>
                </a:solidFill>
                <a:effectLst>
                  <a:outerShdw blurRad="38100" dist="38100" dir="2700000" algn="tl">
                    <a:srgbClr val="C0C0C0"/>
                  </a:outerShdw>
                </a:effectLst>
                <a:latin typeface="Cambria" pitchFamily="18" charset="0"/>
                <a:ea typeface="+mj-ea"/>
                <a:cs typeface="+mj-cs"/>
              </a:rPr>
              <a:t>.</a:t>
            </a:r>
          </a:p>
          <a:p>
            <a:pPr marL="0" lvl="1" eaLnBrk="0" hangingPunct="0">
              <a:lnSpc>
                <a:spcPct val="80000"/>
              </a:lnSpc>
              <a:spcBef>
                <a:spcPts val="0"/>
              </a:spcBef>
              <a:buClr>
                <a:srgbClr val="993366"/>
              </a:buClr>
              <a:buFont typeface="Wingdings" pitchFamily="2" charset="2"/>
              <a:buChar char="ü"/>
              <a:defRPr/>
            </a:pPr>
            <a:endParaRPr lang="en-US" dirty="0">
              <a:solidFill>
                <a:schemeClr val="accent6">
                  <a:lumMod val="50000"/>
                </a:schemeClr>
              </a:solidFill>
              <a:effectLst>
                <a:outerShdw blurRad="38100" dist="38100" dir="2700000" algn="tl">
                  <a:srgbClr val="C0C0C0"/>
                </a:outerShdw>
              </a:effectLst>
              <a:latin typeface="Cambria" pitchFamily="18" charset="0"/>
              <a:ea typeface="+mj-ea"/>
              <a:cs typeface="+mj-cs"/>
            </a:endParaRPr>
          </a:p>
          <a:p>
            <a:pPr marL="0" lvl="1" eaLnBrk="0" hangingPunct="0">
              <a:lnSpc>
                <a:spcPct val="80000"/>
              </a:lnSpc>
              <a:spcBef>
                <a:spcPts val="0"/>
              </a:spcBef>
              <a:buClr>
                <a:srgbClr val="993366"/>
              </a:buClr>
              <a:buFont typeface="Wingdings" pitchFamily="2" charset="2"/>
              <a:buChar char="ü"/>
              <a:defRPr/>
            </a:pPr>
            <a:r>
              <a:rPr lang="el-GR" dirty="0">
                <a:solidFill>
                  <a:schemeClr val="accent6">
                    <a:lumMod val="50000"/>
                  </a:schemeClr>
                </a:solidFill>
                <a:effectLst>
                  <a:outerShdw blurRad="38100" dist="38100" dir="2700000" algn="tl">
                    <a:srgbClr val="C0C0C0"/>
                  </a:outerShdw>
                </a:effectLst>
                <a:latin typeface="Cambria" pitchFamily="18" charset="0"/>
                <a:ea typeface="+mj-ea"/>
                <a:cs typeface="+mj-cs"/>
              </a:rPr>
              <a:t>Για την επίτευξη των παραπάνω είναι αναγκαία η οργανωμένη και μεθοδική αποτύπωση των χαρακτηριστικών κάθε Δήμου που εμπλέκεται στη μεταφορά  μαθητών ώστε να εκτιμηθούν ορθά οι ανάγκες τις μεταφοράς μαθητών αλλά και η υφιστάμενη και μελλοντική ζήτηση πιθανών γραμμών Δημοτικής Συγκοινωνίας</a:t>
            </a:r>
            <a:r>
              <a:rPr lang="el-GR" dirty="0" smtClean="0">
                <a:solidFill>
                  <a:schemeClr val="accent6">
                    <a:lumMod val="50000"/>
                  </a:schemeClr>
                </a:solidFill>
                <a:effectLst>
                  <a:outerShdw blurRad="38100" dist="38100" dir="2700000" algn="tl">
                    <a:srgbClr val="C0C0C0"/>
                  </a:outerShdw>
                </a:effectLst>
                <a:latin typeface="Cambria" pitchFamily="18" charset="0"/>
                <a:ea typeface="+mj-ea"/>
                <a:cs typeface="+mj-cs"/>
              </a:rPr>
              <a:t>.</a:t>
            </a:r>
            <a:endParaRPr lang="en-US" dirty="0">
              <a:solidFill>
                <a:schemeClr val="accent6">
                  <a:lumMod val="50000"/>
                </a:schemeClr>
              </a:solidFill>
              <a:effectLst>
                <a:outerShdw blurRad="38100" dist="38100" dir="2700000" algn="tl">
                  <a:srgbClr val="C0C0C0"/>
                </a:outerShdw>
              </a:effectLst>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755576" y="116632"/>
            <a:ext cx="7704138" cy="431800"/>
          </a:xfrm>
          <a:prstGeom prst="rect">
            <a:avLst/>
          </a:prstGeom>
          <a:noFill/>
          <a:ln>
            <a:miter lim="800000"/>
            <a:headEnd/>
            <a:tailEnd/>
          </a:ln>
        </p:spPr>
        <p:txBody>
          <a:bodyPr/>
          <a:lstStyle/>
          <a:p>
            <a:pPr marL="3175" indent="4763">
              <a:lnSpc>
                <a:spcPct val="80000"/>
              </a:lnSpc>
              <a:defRPr/>
            </a:pPr>
            <a:r>
              <a:rPr lang="el-GR" sz="2800" b="1" dirty="0" smtClean="0">
                <a:solidFill>
                  <a:schemeClr val="tx2"/>
                </a:solidFill>
                <a:latin typeface="Calibri" pitchFamily="34" charset="0"/>
              </a:rPr>
              <a:t>Προτεινόμενο σύστημα ορθολογικής οργάνωσης…</a:t>
            </a:r>
            <a:endParaRPr lang="el-GR" sz="2800" b="1" dirty="0">
              <a:solidFill>
                <a:schemeClr val="tx2"/>
              </a:solidFill>
              <a:latin typeface="Calibri" pitchFamily="34" charset="0"/>
            </a:endParaRPr>
          </a:p>
        </p:txBody>
      </p:sp>
      <p:pic>
        <p:nvPicPr>
          <p:cNvPr id="4099" name="Picture 3"/>
          <p:cNvPicPr>
            <a:picLocks noChangeAspect="1" noChangeArrowheads="1"/>
          </p:cNvPicPr>
          <p:nvPr/>
        </p:nvPicPr>
        <p:blipFill>
          <a:blip r:embed="rId2" cstate="print"/>
          <a:srcRect/>
          <a:stretch>
            <a:fillRect/>
          </a:stretch>
        </p:blipFill>
        <p:spPr bwMode="auto">
          <a:xfrm>
            <a:off x="467544" y="548680"/>
            <a:ext cx="8207375" cy="6088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T_Greek_Templat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Urban">
      <a:majorFont>
        <a:latin typeface="Trebuchet MS"/>
        <a:ea typeface=""/>
        <a:cs typeface=""/>
        <a:font script="Jpan" typeface="HGｺﾞｼｯｸM"/>
        <a:font script="Hang" typeface="맑은 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100000" r="280000" b="28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100000" r="280000" b="280000"/>
          </a:path>
        </a:gradFill>
      </a:fillStyleLst>
      <a:lnStyleLst>
        <a:ln w="4444"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93000"/>
                <a:satMod val="200000"/>
              </a:schemeClr>
            </a:gs>
            <a:gs pos="80000">
              <a:schemeClr val="phClr">
                <a:shade val="55000"/>
                <a:satMod val="175000"/>
              </a:schemeClr>
            </a:gs>
            <a:gs pos="100000">
              <a:schemeClr val="phClr">
                <a:shade val="37000"/>
                <a:satMod val="175000"/>
              </a:schemeClr>
            </a:gs>
          </a:gsLst>
          <a:lin ang="5400000" scaled="0"/>
        </a:gradFill>
        <a:blipFill>
          <a:blip xmlns:r="http://schemas.openxmlformats.org/officeDocument/2006/relationships" r:embed="rId1">
            <a:duotone>
              <a:schemeClr val="phClr">
                <a:shade val="70000"/>
              </a:schemeClr>
              <a:schemeClr val="phClr">
                <a:tint val="80000"/>
                <a:satMod val="120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HIT_Greek_Template</Template>
  <TotalTime>0</TotalTime>
  <Words>977</Words>
  <Application>Microsoft Office PowerPoint</Application>
  <PresentationFormat>On-screen Show (4:3)</PresentationFormat>
  <Paragraphs>140</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HIT_Greek_Template</vt:lpstr>
      <vt:lpstr>‘Οι Δράσεις του ΙΜΕΤ για τη βέλτιστη και καινοτόμο σχολική μεταφορά'</vt:lpstr>
      <vt:lpstr>Δημιουργία Εθνικού Ηλεκτρονικού Μητρώου Μεταφοράς Μαθητών </vt:lpstr>
      <vt:lpstr>Δράσεις που υλοποιήθηκαν στα πλαίσια της μελέτης  </vt:lpstr>
      <vt:lpstr>Εθνικό Ηλεκτρονικό Μητρώο Μεταφοράς Μαθητών </vt:lpstr>
      <vt:lpstr>Εθνικό Ηλεκτρονικό Μητρώο Μεταφοράς Μαθητών </vt:lpstr>
      <vt:lpstr>Slide 6</vt:lpstr>
      <vt:lpstr>Slide 7</vt:lpstr>
      <vt:lpstr>Slide 8</vt:lpstr>
      <vt:lpstr>Slide 9</vt:lpstr>
      <vt:lpstr>Υποστήριξη Μεταφοράς Μαθητών στην Περιφέρεια Νοτίου Αιγαίου</vt:lpstr>
      <vt:lpstr>Αντικείμενο του Έργου</vt:lpstr>
      <vt:lpstr>Πιλοτική Εφαρμογή Τηλεματικής Παρακολούθησης Δρομολογίων στην Τήνο</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10</cp:revision>
  <dcterms:created xsi:type="dcterms:W3CDTF">2009-11-16T10:16:21Z</dcterms:created>
  <dcterms:modified xsi:type="dcterms:W3CDTF">2015-03-27T10:44:10Z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TC101671241033</vt:lpwstr>
  </property>
</Properties>
</file>