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56" r:id="rId2"/>
    <p:sldId id="425" r:id="rId3"/>
    <p:sldId id="454" r:id="rId4"/>
    <p:sldId id="531" r:id="rId5"/>
    <p:sldId id="534" r:id="rId6"/>
    <p:sldId id="535" r:id="rId7"/>
    <p:sldId id="548" r:id="rId8"/>
    <p:sldId id="549" r:id="rId9"/>
    <p:sldId id="533" r:id="rId10"/>
    <p:sldId id="532" r:id="rId11"/>
    <p:sldId id="536" r:id="rId12"/>
    <p:sldId id="537" r:id="rId13"/>
    <p:sldId id="525" r:id="rId14"/>
    <p:sldId id="528" r:id="rId15"/>
    <p:sldId id="538" r:id="rId16"/>
    <p:sldId id="539" r:id="rId17"/>
    <p:sldId id="540" r:id="rId18"/>
    <p:sldId id="541" r:id="rId19"/>
    <p:sldId id="542" r:id="rId20"/>
    <p:sldId id="543" r:id="rId21"/>
    <p:sldId id="544" r:id="rId22"/>
    <p:sldId id="545" r:id="rId23"/>
    <p:sldId id="546" r:id="rId24"/>
    <p:sldId id="547" r:id="rId25"/>
    <p:sldId id="524" r:id="rId26"/>
    <p:sldId id="520" r:id="rId27"/>
    <p:sldId id="309" r:id="rId28"/>
    <p:sldId id="312" r:id="rId29"/>
    <p:sldId id="383" r:id="rId30"/>
    <p:sldId id="303" r:id="rId31"/>
    <p:sldId id="470" r:id="rId32"/>
    <p:sldId id="474" r:id="rId33"/>
    <p:sldId id="523" r:id="rId3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79"/>
    <a:srgbClr val="7E0004"/>
    <a:srgbClr val="A50021"/>
    <a:srgbClr val="990033"/>
    <a:srgbClr val="D5C8A7"/>
    <a:srgbClr val="FFFFFF"/>
    <a:srgbClr val="8A008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4638" autoAdjust="0"/>
  </p:normalViewPr>
  <p:slideViewPr>
    <p:cSldViewPr>
      <p:cViewPr varScale="1">
        <p:scale>
          <a:sx n="66" d="100"/>
          <a:sy n="66" d="100"/>
        </p:scale>
        <p:origin x="8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0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56039AB-2DAF-4D0B-8C39-53E7A2A73137}" type="datetimeFigureOut">
              <a:rPr lang="el-GR" smtClean="0"/>
              <a:t>27/3/2015</a:t>
            </a:fld>
            <a:endParaRPr lang="el-GR"/>
          </a:p>
        </p:txBody>
      </p:sp>
      <p:sp>
        <p:nvSpPr>
          <p:cNvPr id="4" name="3 - Θέση υποσέλιδου"/>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E372EFB4-AA9C-45CA-93C9-A6EFE55398B2}" type="slidenum">
              <a:rPr lang="el-GR" smtClean="0"/>
              <a:t>‹#›</a:t>
            </a:fld>
            <a:endParaRPr lang="el-GR"/>
          </a:p>
        </p:txBody>
      </p:sp>
    </p:spTree>
    <p:extLst>
      <p:ext uri="{BB962C8B-B14F-4D97-AF65-F5344CB8AC3E}">
        <p14:creationId xmlns:p14="http://schemas.microsoft.com/office/powerpoint/2010/main" val="78300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2763"/>
          </a:xfrm>
          <a:prstGeom prst="rect">
            <a:avLst/>
          </a:prstGeom>
          <a:noFill/>
          <a:ln w="9525">
            <a:noFill/>
            <a:miter lim="800000"/>
            <a:headEnd/>
            <a:tailEnd/>
          </a:ln>
        </p:spPr>
        <p:txBody>
          <a:bodyPr vert="horz" wrap="square" lIns="96569" tIns="48285" rIns="96569" bIns="48285" numCol="1" anchor="t" anchorCtr="0" compatLnSpc="1">
            <a:prstTxWarp prst="textNoShape">
              <a:avLst/>
            </a:prstTxWarp>
          </a:bodyPr>
          <a:lstStyle>
            <a:lvl1pPr defTabSz="965200">
              <a:defRPr sz="1200">
                <a:latin typeface="Calibri" pitchFamily="34" charset="0"/>
              </a:defRPr>
            </a:lvl1pPr>
          </a:lstStyle>
          <a:p>
            <a:pPr>
              <a:defRPr/>
            </a:pPr>
            <a:endParaRPr lang="el-GR"/>
          </a:p>
        </p:txBody>
      </p:sp>
      <p:sp>
        <p:nvSpPr>
          <p:cNvPr id="3" name="Date Placeholder 2"/>
          <p:cNvSpPr>
            <a:spLocks noGrp="1"/>
          </p:cNvSpPr>
          <p:nvPr>
            <p:ph type="dt" idx="1"/>
          </p:nvPr>
        </p:nvSpPr>
        <p:spPr bwMode="auto">
          <a:xfrm>
            <a:off x="4021138" y="0"/>
            <a:ext cx="3076575" cy="512763"/>
          </a:xfrm>
          <a:prstGeom prst="rect">
            <a:avLst/>
          </a:prstGeom>
          <a:noFill/>
          <a:ln w="9525">
            <a:noFill/>
            <a:miter lim="800000"/>
            <a:headEnd/>
            <a:tailEnd/>
          </a:ln>
        </p:spPr>
        <p:txBody>
          <a:bodyPr vert="horz" wrap="square" lIns="96569" tIns="48285" rIns="96569" bIns="48285" numCol="1" anchor="t" anchorCtr="0" compatLnSpc="1">
            <a:prstTxWarp prst="textNoShape">
              <a:avLst/>
            </a:prstTxWarp>
          </a:bodyPr>
          <a:lstStyle>
            <a:lvl1pPr algn="r" defTabSz="965200">
              <a:defRPr sz="1200">
                <a:latin typeface="Calibri" pitchFamily="34" charset="0"/>
              </a:defRPr>
            </a:lvl1pPr>
          </a:lstStyle>
          <a:p>
            <a:pPr>
              <a:defRPr/>
            </a:pPr>
            <a:fld id="{BE116FE3-EAA7-4FAC-87CA-BE061C646A38}" type="datetimeFigureOut">
              <a:rPr lang="en-US"/>
              <a:pPr>
                <a:defRPr/>
              </a:pPr>
              <a:t>3/27/2015</a:t>
            </a:fld>
            <a:endParaRPr lang="en-US"/>
          </a:p>
        </p:txBody>
      </p:sp>
      <p:sp>
        <p:nvSpPr>
          <p:cNvPr id="4" name="Slide Image Placeholder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bwMode="auto">
          <a:xfrm>
            <a:off x="711200" y="4862513"/>
            <a:ext cx="5676900" cy="4603750"/>
          </a:xfrm>
          <a:prstGeom prst="rect">
            <a:avLst/>
          </a:prstGeom>
          <a:noFill/>
          <a:ln w="9525">
            <a:noFill/>
            <a:miter lim="800000"/>
            <a:headEnd/>
            <a:tailEnd/>
          </a:ln>
        </p:spPr>
        <p:txBody>
          <a:bodyPr vert="horz" wrap="square" lIns="96569" tIns="48285" rIns="96569" bIns="482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720263"/>
            <a:ext cx="3076575" cy="512762"/>
          </a:xfrm>
          <a:prstGeom prst="rect">
            <a:avLst/>
          </a:prstGeom>
          <a:noFill/>
          <a:ln w="9525">
            <a:noFill/>
            <a:miter lim="800000"/>
            <a:headEnd/>
            <a:tailEnd/>
          </a:ln>
        </p:spPr>
        <p:txBody>
          <a:bodyPr vert="horz" wrap="square" lIns="96569" tIns="48285" rIns="96569" bIns="48285" numCol="1" anchor="b" anchorCtr="0" compatLnSpc="1">
            <a:prstTxWarp prst="textNoShape">
              <a:avLst/>
            </a:prstTxWarp>
          </a:bodyPr>
          <a:lstStyle>
            <a:lvl1pPr defTabSz="965200">
              <a:defRPr sz="1200">
                <a:latin typeface="Calibri" pitchFamily="34" charset="0"/>
              </a:defRPr>
            </a:lvl1pPr>
          </a:lstStyle>
          <a:p>
            <a:pPr>
              <a:defRPr/>
            </a:pPr>
            <a:endParaRPr lang="el-GR"/>
          </a:p>
        </p:txBody>
      </p:sp>
      <p:sp>
        <p:nvSpPr>
          <p:cNvPr id="7" name="Slide Number Placeholder 6"/>
          <p:cNvSpPr>
            <a:spLocks noGrp="1"/>
          </p:cNvSpPr>
          <p:nvPr>
            <p:ph type="sldNum" sz="quarter" idx="5"/>
          </p:nvPr>
        </p:nvSpPr>
        <p:spPr bwMode="auto">
          <a:xfrm>
            <a:off x="4021138" y="9720263"/>
            <a:ext cx="3076575" cy="512762"/>
          </a:xfrm>
          <a:prstGeom prst="rect">
            <a:avLst/>
          </a:prstGeom>
          <a:noFill/>
          <a:ln w="9525">
            <a:noFill/>
            <a:miter lim="800000"/>
            <a:headEnd/>
            <a:tailEnd/>
          </a:ln>
        </p:spPr>
        <p:txBody>
          <a:bodyPr vert="horz" wrap="square" lIns="96569" tIns="48285" rIns="96569" bIns="48285" numCol="1" anchor="b" anchorCtr="0" compatLnSpc="1">
            <a:prstTxWarp prst="textNoShape">
              <a:avLst/>
            </a:prstTxWarp>
          </a:bodyPr>
          <a:lstStyle>
            <a:lvl1pPr algn="r" defTabSz="965200">
              <a:defRPr sz="1200">
                <a:latin typeface="Calibri" pitchFamily="34" charset="0"/>
              </a:defRPr>
            </a:lvl1pPr>
          </a:lstStyle>
          <a:p>
            <a:pPr>
              <a:defRPr/>
            </a:pPr>
            <a:fld id="{5C4A47A6-FC17-4443-8243-D75BCDE6D7FA}" type="slidenum">
              <a:rPr lang="en-US"/>
              <a:pPr>
                <a:defRPr/>
              </a:pPr>
              <a:t>‹#›</a:t>
            </a:fld>
            <a:endParaRPr lang="en-US"/>
          </a:p>
        </p:txBody>
      </p:sp>
    </p:spTree>
    <p:extLst>
      <p:ext uri="{BB962C8B-B14F-4D97-AF65-F5344CB8AC3E}">
        <p14:creationId xmlns:p14="http://schemas.microsoft.com/office/powerpoint/2010/main" val="2813984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a:noFill/>
          <a:ln/>
        </p:spPr>
        <p:txBody>
          <a:bodyPr/>
          <a:lstStyle/>
          <a:p>
            <a:pPr eaLnBrk="1" hangingPunct="1">
              <a:spcBef>
                <a:spcPct val="0"/>
              </a:spcBef>
            </a:pPr>
            <a:endParaRPr lang="el-GR" altLang="el-GR" smtClean="0"/>
          </a:p>
        </p:txBody>
      </p:sp>
      <p:sp>
        <p:nvSpPr>
          <p:cNvPr id="51204" name="Slide Number Placeholder 3"/>
          <p:cNvSpPr>
            <a:spLocks noGrp="1"/>
          </p:cNvSpPr>
          <p:nvPr>
            <p:ph type="sldNum" sz="quarter" idx="5"/>
          </p:nvPr>
        </p:nvSpPr>
        <p:spPr>
          <a:noFill/>
        </p:spPr>
        <p:txBody>
          <a:bodyPr/>
          <a:lstStyle/>
          <a:p>
            <a:fld id="{2DB1CFFD-124D-4A8F-AEC8-69F641CC82C2}" type="slidenum">
              <a:rPr lang="en-US" altLang="el-GR" smtClean="0"/>
              <a:pPr/>
              <a:t>1</a:t>
            </a:fld>
            <a:endParaRPr lang="en-US" altLang="el-GR" smtClean="0"/>
          </a:p>
        </p:txBody>
      </p:sp>
    </p:spTree>
    <p:extLst>
      <p:ext uri="{BB962C8B-B14F-4D97-AF65-F5344CB8AC3E}">
        <p14:creationId xmlns:p14="http://schemas.microsoft.com/office/powerpoint/2010/main" val="835862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9395" name="2 - Θέση σημειώσεων"/>
          <p:cNvSpPr>
            <a:spLocks noGrp="1"/>
          </p:cNvSpPr>
          <p:nvPr>
            <p:ph type="body" idx="1"/>
          </p:nvPr>
        </p:nvSpPr>
        <p:spPr>
          <a:noFill/>
          <a:ln/>
        </p:spPr>
        <p:txBody>
          <a:bodyPr/>
          <a:lstStyle/>
          <a:p>
            <a:pPr eaLnBrk="1" hangingPunct="1">
              <a:spcBef>
                <a:spcPct val="0"/>
              </a:spcBef>
            </a:pPr>
            <a:endParaRPr lang="el-GR" altLang="el-GR" smtClean="0"/>
          </a:p>
        </p:txBody>
      </p:sp>
      <p:sp>
        <p:nvSpPr>
          <p:cNvPr id="59396" name="3 - Θέση αριθμού διαφάνειας"/>
          <p:cNvSpPr>
            <a:spLocks noGrp="1"/>
          </p:cNvSpPr>
          <p:nvPr>
            <p:ph type="sldNum" sz="quarter" idx="5"/>
          </p:nvPr>
        </p:nvSpPr>
        <p:spPr>
          <a:noFill/>
        </p:spPr>
        <p:txBody>
          <a:bodyPr/>
          <a:lstStyle/>
          <a:p>
            <a:fld id="{8B6DA7DE-510F-4C20-B5AB-8B0C749A4D32}" type="slidenum">
              <a:rPr lang="el-GR" altLang="el-GR" smtClean="0"/>
              <a:pPr/>
              <a:t>22</a:t>
            </a:fld>
            <a:endParaRPr lang="el-GR" altLang="el-GR" smtClean="0"/>
          </a:p>
        </p:txBody>
      </p:sp>
    </p:spTree>
    <p:extLst>
      <p:ext uri="{BB962C8B-B14F-4D97-AF65-F5344CB8AC3E}">
        <p14:creationId xmlns:p14="http://schemas.microsoft.com/office/powerpoint/2010/main" val="336511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0419" name="2 - Θέση σημειώσεων"/>
          <p:cNvSpPr>
            <a:spLocks noGrp="1"/>
          </p:cNvSpPr>
          <p:nvPr>
            <p:ph type="body" idx="1"/>
          </p:nvPr>
        </p:nvSpPr>
        <p:spPr>
          <a:noFill/>
          <a:ln/>
        </p:spPr>
        <p:txBody>
          <a:bodyPr/>
          <a:lstStyle/>
          <a:p>
            <a:pPr eaLnBrk="1" hangingPunct="1">
              <a:spcBef>
                <a:spcPct val="0"/>
              </a:spcBef>
            </a:pPr>
            <a:endParaRPr lang="el-GR" altLang="el-GR" smtClean="0"/>
          </a:p>
        </p:txBody>
      </p:sp>
      <p:sp>
        <p:nvSpPr>
          <p:cNvPr id="60420" name="3 - Θέση αριθμού διαφάνειας"/>
          <p:cNvSpPr>
            <a:spLocks noGrp="1"/>
          </p:cNvSpPr>
          <p:nvPr>
            <p:ph type="sldNum" sz="quarter" idx="5"/>
          </p:nvPr>
        </p:nvSpPr>
        <p:spPr>
          <a:noFill/>
        </p:spPr>
        <p:txBody>
          <a:bodyPr/>
          <a:lstStyle/>
          <a:p>
            <a:fld id="{4EE273C1-0DD5-4554-99CF-103B0181641E}" type="slidenum">
              <a:rPr lang="el-GR" altLang="el-GR" smtClean="0"/>
              <a:pPr/>
              <a:t>23</a:t>
            </a:fld>
            <a:endParaRPr lang="el-GR" altLang="el-GR" smtClean="0"/>
          </a:p>
        </p:txBody>
      </p:sp>
    </p:spTree>
    <p:extLst>
      <p:ext uri="{BB962C8B-B14F-4D97-AF65-F5344CB8AC3E}">
        <p14:creationId xmlns:p14="http://schemas.microsoft.com/office/powerpoint/2010/main" val="318831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BCFA039-02A9-41E1-B017-8E61479990B3}" type="slidenum">
              <a:rPr lang="en-US" altLang="el-GR" smtClean="0"/>
              <a:pPr/>
              <a:t>2</a:t>
            </a:fld>
            <a:endParaRPr lang="en-US" altLang="el-GR" smtClean="0"/>
          </a:p>
        </p:txBody>
      </p:sp>
      <p:sp>
        <p:nvSpPr>
          <p:cNvPr id="52227" name="Rectangle 2"/>
          <p:cNvSpPr>
            <a:spLocks noGrp="1" noRot="1" noChangeAspect="1" noChangeArrowheads="1" noTextEdit="1"/>
          </p:cNvSpPr>
          <p:nvPr>
            <p:ph type="sldImg"/>
          </p:nvPr>
        </p:nvSpPr>
        <p:spPr bwMode="auto">
          <a:xfrm>
            <a:off x="995363" y="769938"/>
            <a:ext cx="5111750" cy="3833812"/>
          </a:xfrm>
          <a:noFill/>
          <a:ln>
            <a:solidFill>
              <a:srgbClr val="000000"/>
            </a:solidFill>
            <a:miter lim="800000"/>
            <a:headEnd/>
            <a:tailEnd/>
          </a:ln>
        </p:spPr>
      </p:sp>
      <p:sp>
        <p:nvSpPr>
          <p:cNvPr id="52228" name="Rectangle 3"/>
          <p:cNvSpPr>
            <a:spLocks noGrp="1" noChangeArrowheads="1"/>
          </p:cNvSpPr>
          <p:nvPr>
            <p:ph type="body" idx="1"/>
          </p:nvPr>
        </p:nvSpPr>
        <p:spPr>
          <a:xfrm>
            <a:off x="712788" y="4860925"/>
            <a:ext cx="5673725" cy="4603750"/>
          </a:xfrm>
          <a:noFill/>
          <a:ln/>
        </p:spPr>
        <p:txBody>
          <a:bodyPr/>
          <a:lstStyle/>
          <a:p>
            <a:pPr eaLnBrk="1" hangingPunct="1"/>
            <a:endParaRPr lang="en-GB" altLang="el-GR" smtClean="0"/>
          </a:p>
        </p:txBody>
      </p:sp>
    </p:spTree>
    <p:extLst>
      <p:ext uri="{BB962C8B-B14F-4D97-AF65-F5344CB8AC3E}">
        <p14:creationId xmlns:p14="http://schemas.microsoft.com/office/powerpoint/2010/main" val="333831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
        <p:nvSpPr>
          <p:cNvPr id="6246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chemeClr val="tx1"/>
                </a:solidFill>
                <a:latin typeface="Arial" panose="020B0604020202020204" pitchFamily="34" charset="0"/>
              </a:defRPr>
            </a:lvl1pPr>
            <a:lvl2pPr marL="742950" indent="-285750" defTabSz="965200" eaLnBrk="0" hangingPunct="0">
              <a:defRPr>
                <a:solidFill>
                  <a:schemeClr val="tx1"/>
                </a:solidFill>
                <a:latin typeface="Arial" panose="020B0604020202020204" pitchFamily="34" charset="0"/>
              </a:defRPr>
            </a:lvl2pPr>
            <a:lvl3pPr marL="1143000" indent="-228600" defTabSz="965200" eaLnBrk="0" hangingPunct="0">
              <a:defRPr>
                <a:solidFill>
                  <a:schemeClr val="tx1"/>
                </a:solidFill>
                <a:latin typeface="Arial" panose="020B0604020202020204" pitchFamily="34" charset="0"/>
              </a:defRPr>
            </a:lvl3pPr>
            <a:lvl4pPr marL="1600200" indent="-228600" defTabSz="965200" eaLnBrk="0" hangingPunct="0">
              <a:defRPr>
                <a:solidFill>
                  <a:schemeClr val="tx1"/>
                </a:solidFill>
                <a:latin typeface="Arial" panose="020B0604020202020204" pitchFamily="34" charset="0"/>
              </a:defRPr>
            </a:lvl4pPr>
            <a:lvl5pPr marL="2057400" indent="-228600" defTabSz="965200" eaLnBrk="0" hangingPunct="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D1B4AA-1819-479B-BF47-B43E83D4A03F}" type="slidenum">
              <a:rPr lang="el-GR" altLang="el-GR">
                <a:latin typeface="Calibri" panose="020F0502020204030204" pitchFamily="34" charset="0"/>
              </a:rPr>
              <a:pPr eaLnBrk="1" hangingPunct="1"/>
              <a:t>11</a:t>
            </a:fld>
            <a:endParaRPr lang="el-GR" altLang="el-GR">
              <a:latin typeface="Calibri" panose="020F0502020204030204" pitchFamily="34" charset="0"/>
            </a:endParaRPr>
          </a:p>
        </p:txBody>
      </p:sp>
    </p:spTree>
    <p:extLst>
      <p:ext uri="{BB962C8B-B14F-4D97-AF65-F5344CB8AC3E}">
        <p14:creationId xmlns:p14="http://schemas.microsoft.com/office/powerpoint/2010/main" val="90542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3491" name="2 - Θέση σημειώσεων"/>
          <p:cNvSpPr>
            <a:spLocks noGrp="1"/>
          </p:cNvSpPr>
          <p:nvPr>
            <p:ph type="body" idx="1"/>
          </p:nvPr>
        </p:nvSpPr>
        <p:spPr>
          <a:noFill/>
          <a:ln/>
        </p:spPr>
        <p:txBody>
          <a:bodyPr/>
          <a:lstStyle/>
          <a:p>
            <a:pPr eaLnBrk="1" hangingPunct="1">
              <a:spcBef>
                <a:spcPct val="0"/>
              </a:spcBef>
            </a:pPr>
            <a:endParaRPr lang="el-GR" altLang="el-GR" smtClean="0"/>
          </a:p>
        </p:txBody>
      </p:sp>
      <p:sp>
        <p:nvSpPr>
          <p:cNvPr id="63492" name="3 - Θέση αριθμού διαφάνειας"/>
          <p:cNvSpPr>
            <a:spLocks noGrp="1"/>
          </p:cNvSpPr>
          <p:nvPr>
            <p:ph type="sldNum" sz="quarter" idx="5"/>
          </p:nvPr>
        </p:nvSpPr>
        <p:spPr>
          <a:noFill/>
        </p:spPr>
        <p:txBody>
          <a:bodyPr/>
          <a:lstStyle/>
          <a:p>
            <a:fld id="{D3A8E26D-D743-4CAD-B88A-1FC80F8C8A8B}" type="slidenum">
              <a:rPr lang="el-GR" altLang="el-GR" smtClean="0"/>
              <a:pPr/>
              <a:t>12</a:t>
            </a:fld>
            <a:endParaRPr lang="el-GR" altLang="el-GR" smtClean="0"/>
          </a:p>
        </p:txBody>
      </p:sp>
    </p:spTree>
    <p:extLst>
      <p:ext uri="{BB962C8B-B14F-4D97-AF65-F5344CB8AC3E}">
        <p14:creationId xmlns:p14="http://schemas.microsoft.com/office/powerpoint/2010/main" val="355079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3251" name="2 - Θέση σημειώσεων"/>
          <p:cNvSpPr>
            <a:spLocks noGrp="1"/>
          </p:cNvSpPr>
          <p:nvPr>
            <p:ph type="body" idx="1"/>
          </p:nvPr>
        </p:nvSpPr>
        <p:spPr>
          <a:noFill/>
          <a:ln/>
        </p:spPr>
        <p:txBody>
          <a:bodyPr/>
          <a:lstStyle/>
          <a:p>
            <a:pPr eaLnBrk="1" hangingPunct="1">
              <a:spcBef>
                <a:spcPct val="0"/>
              </a:spcBef>
            </a:pPr>
            <a:endParaRPr lang="el-GR" altLang="el-GR" smtClean="0"/>
          </a:p>
        </p:txBody>
      </p:sp>
      <p:sp>
        <p:nvSpPr>
          <p:cNvPr id="53252" name="3 - Θέση αριθμού διαφάνειας"/>
          <p:cNvSpPr>
            <a:spLocks noGrp="1"/>
          </p:cNvSpPr>
          <p:nvPr>
            <p:ph type="sldNum" sz="quarter" idx="5"/>
          </p:nvPr>
        </p:nvSpPr>
        <p:spPr>
          <a:noFill/>
        </p:spPr>
        <p:txBody>
          <a:bodyPr/>
          <a:lstStyle/>
          <a:p>
            <a:fld id="{44C7F6D7-5289-4809-8340-FF9AB2F80077}" type="slidenum">
              <a:rPr lang="el-GR" altLang="el-GR" smtClean="0"/>
              <a:pPr/>
              <a:t>16</a:t>
            </a:fld>
            <a:endParaRPr lang="el-GR" altLang="el-GR" smtClean="0"/>
          </a:p>
        </p:txBody>
      </p:sp>
    </p:spTree>
    <p:extLst>
      <p:ext uri="{BB962C8B-B14F-4D97-AF65-F5344CB8AC3E}">
        <p14:creationId xmlns:p14="http://schemas.microsoft.com/office/powerpoint/2010/main" val="209023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a:noFill/>
          <a:ln/>
        </p:spPr>
        <p:txBody>
          <a:bodyPr/>
          <a:lstStyle/>
          <a:p>
            <a:pPr eaLnBrk="1" hangingPunct="1">
              <a:spcBef>
                <a:spcPct val="0"/>
              </a:spcBef>
            </a:pPr>
            <a:endParaRPr lang="el-GR" altLang="el-GR" smtClean="0"/>
          </a:p>
        </p:txBody>
      </p:sp>
      <p:sp>
        <p:nvSpPr>
          <p:cNvPr id="54276" name="3 - Θέση αριθμού διαφάνειας"/>
          <p:cNvSpPr>
            <a:spLocks noGrp="1"/>
          </p:cNvSpPr>
          <p:nvPr>
            <p:ph type="sldNum" sz="quarter" idx="5"/>
          </p:nvPr>
        </p:nvSpPr>
        <p:spPr>
          <a:noFill/>
        </p:spPr>
        <p:txBody>
          <a:bodyPr/>
          <a:lstStyle/>
          <a:p>
            <a:fld id="{47F1E286-25C4-4DA8-8A1E-D1ED21A0042F}" type="slidenum">
              <a:rPr lang="el-GR" altLang="el-GR" smtClean="0"/>
              <a:pPr/>
              <a:t>17</a:t>
            </a:fld>
            <a:endParaRPr lang="el-GR" altLang="el-GR" smtClean="0"/>
          </a:p>
        </p:txBody>
      </p:sp>
    </p:spTree>
    <p:extLst>
      <p:ext uri="{BB962C8B-B14F-4D97-AF65-F5344CB8AC3E}">
        <p14:creationId xmlns:p14="http://schemas.microsoft.com/office/powerpoint/2010/main" val="114365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5299" name="2 - Θέση σημειώσεων"/>
          <p:cNvSpPr>
            <a:spLocks noGrp="1"/>
          </p:cNvSpPr>
          <p:nvPr>
            <p:ph type="body" idx="1"/>
          </p:nvPr>
        </p:nvSpPr>
        <p:spPr>
          <a:noFill/>
          <a:ln/>
        </p:spPr>
        <p:txBody>
          <a:bodyPr/>
          <a:lstStyle/>
          <a:p>
            <a:pPr eaLnBrk="1" hangingPunct="1">
              <a:spcBef>
                <a:spcPct val="0"/>
              </a:spcBef>
            </a:pPr>
            <a:endParaRPr lang="el-GR" altLang="el-GR" smtClean="0"/>
          </a:p>
        </p:txBody>
      </p:sp>
      <p:sp>
        <p:nvSpPr>
          <p:cNvPr id="55300" name="3 - Θέση αριθμού διαφάνειας"/>
          <p:cNvSpPr>
            <a:spLocks noGrp="1"/>
          </p:cNvSpPr>
          <p:nvPr>
            <p:ph type="sldNum" sz="quarter" idx="5"/>
          </p:nvPr>
        </p:nvSpPr>
        <p:spPr>
          <a:noFill/>
        </p:spPr>
        <p:txBody>
          <a:bodyPr/>
          <a:lstStyle/>
          <a:p>
            <a:fld id="{5FE12299-02A3-4BF1-AC05-A38C0C185279}" type="slidenum">
              <a:rPr lang="el-GR" altLang="el-GR" smtClean="0"/>
              <a:pPr/>
              <a:t>18</a:t>
            </a:fld>
            <a:endParaRPr lang="el-GR" altLang="el-GR" smtClean="0"/>
          </a:p>
        </p:txBody>
      </p:sp>
    </p:spTree>
    <p:extLst>
      <p:ext uri="{BB962C8B-B14F-4D97-AF65-F5344CB8AC3E}">
        <p14:creationId xmlns:p14="http://schemas.microsoft.com/office/powerpoint/2010/main" val="73590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6323" name="2 - Θέση σημειώσεων"/>
          <p:cNvSpPr>
            <a:spLocks noGrp="1"/>
          </p:cNvSpPr>
          <p:nvPr>
            <p:ph type="body" idx="1"/>
          </p:nvPr>
        </p:nvSpPr>
        <p:spPr>
          <a:noFill/>
          <a:ln/>
        </p:spPr>
        <p:txBody>
          <a:bodyPr/>
          <a:lstStyle/>
          <a:p>
            <a:pPr eaLnBrk="1" hangingPunct="1">
              <a:spcBef>
                <a:spcPct val="0"/>
              </a:spcBef>
            </a:pPr>
            <a:endParaRPr lang="el-GR" altLang="el-GR" smtClean="0"/>
          </a:p>
        </p:txBody>
      </p:sp>
      <p:sp>
        <p:nvSpPr>
          <p:cNvPr id="56324" name="3 - Θέση αριθμού διαφάνειας"/>
          <p:cNvSpPr>
            <a:spLocks noGrp="1"/>
          </p:cNvSpPr>
          <p:nvPr>
            <p:ph type="sldNum" sz="quarter" idx="5"/>
          </p:nvPr>
        </p:nvSpPr>
        <p:spPr>
          <a:noFill/>
        </p:spPr>
        <p:txBody>
          <a:bodyPr/>
          <a:lstStyle/>
          <a:p>
            <a:fld id="{1A8BAA01-7003-463E-B606-61E6BD5CD9C0}" type="slidenum">
              <a:rPr lang="el-GR" altLang="el-GR" smtClean="0"/>
              <a:pPr/>
              <a:t>19</a:t>
            </a:fld>
            <a:endParaRPr lang="el-GR" altLang="el-GR" smtClean="0"/>
          </a:p>
        </p:txBody>
      </p:sp>
    </p:spTree>
    <p:extLst>
      <p:ext uri="{BB962C8B-B14F-4D97-AF65-F5344CB8AC3E}">
        <p14:creationId xmlns:p14="http://schemas.microsoft.com/office/powerpoint/2010/main" val="119897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a:noFill/>
          <a:ln/>
        </p:spPr>
        <p:txBody>
          <a:bodyPr/>
          <a:lstStyle/>
          <a:p>
            <a:pPr eaLnBrk="1" hangingPunct="1">
              <a:spcBef>
                <a:spcPct val="0"/>
              </a:spcBef>
            </a:pPr>
            <a:endParaRPr lang="el-GR" altLang="el-GR" smtClean="0"/>
          </a:p>
        </p:txBody>
      </p:sp>
      <p:sp>
        <p:nvSpPr>
          <p:cNvPr id="58372" name="3 - Θέση αριθμού διαφάνειας"/>
          <p:cNvSpPr>
            <a:spLocks noGrp="1"/>
          </p:cNvSpPr>
          <p:nvPr>
            <p:ph type="sldNum" sz="quarter" idx="5"/>
          </p:nvPr>
        </p:nvSpPr>
        <p:spPr>
          <a:noFill/>
        </p:spPr>
        <p:txBody>
          <a:bodyPr/>
          <a:lstStyle/>
          <a:p>
            <a:fld id="{E22EBECC-8752-48C1-9D54-99A058448910}" type="slidenum">
              <a:rPr lang="el-GR" altLang="el-GR" smtClean="0"/>
              <a:pPr/>
              <a:t>21</a:t>
            </a:fld>
            <a:endParaRPr lang="el-GR" altLang="el-GR" smtClean="0"/>
          </a:p>
        </p:txBody>
      </p:sp>
    </p:spTree>
    <p:extLst>
      <p:ext uri="{BB962C8B-B14F-4D97-AF65-F5344CB8AC3E}">
        <p14:creationId xmlns:p14="http://schemas.microsoft.com/office/powerpoint/2010/main" val="2144748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2"/>
          <p:cNvSpPr>
            <a:spLocks noChangeArrowheads="1"/>
          </p:cNvSpPr>
          <p:nvPr/>
        </p:nvSpPr>
        <p:spPr bwMode="auto">
          <a:xfrm flipV="1">
            <a:off x="5410200" y="3897313"/>
            <a:ext cx="3733800" cy="192087"/>
          </a:xfrm>
          <a:prstGeom prst="rect">
            <a:avLst/>
          </a:prstGeom>
          <a:solidFill>
            <a:srgbClr val="760076">
              <a:alpha val="50195"/>
            </a:srgbClr>
          </a:solidFill>
          <a:ln>
            <a:noFill/>
          </a:ln>
          <a:extLst/>
        </p:spPr>
        <p:txBody>
          <a:bodyPr rot="10800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l-GR" altLang="el-GR" smtClean="0">
              <a:solidFill>
                <a:srgbClr val="FFFFFF"/>
              </a:solidFill>
              <a:latin typeface="Georgia" pitchFamily="18" charset="0"/>
            </a:endParaRPr>
          </a:p>
        </p:txBody>
      </p:sp>
      <p:sp>
        <p:nvSpPr>
          <p:cNvPr id="6" name="Rectangle 13"/>
          <p:cNvSpPr>
            <a:spLocks noChangeArrowheads="1"/>
          </p:cNvSpPr>
          <p:nvPr/>
        </p:nvSpPr>
        <p:spPr bwMode="auto">
          <a:xfrm flipV="1">
            <a:off x="5410200" y="4114800"/>
            <a:ext cx="3733800" cy="9525"/>
          </a:xfrm>
          <a:prstGeom prst="rect">
            <a:avLst/>
          </a:prstGeom>
          <a:solidFill>
            <a:srgbClr val="8A008A">
              <a:alpha val="65097"/>
            </a:srgbClr>
          </a:solidFill>
          <a:ln>
            <a:noFill/>
          </a:ln>
          <a:extLst/>
        </p:spPr>
        <p:txBody>
          <a:bodyPr rot="10800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l-GR" altLang="el-GR" smtClean="0">
              <a:solidFill>
                <a:srgbClr val="FFFFFF"/>
              </a:solidFill>
              <a:latin typeface="Georgia" pitchFamily="18" charset="0"/>
            </a:endParaRPr>
          </a:p>
        </p:txBody>
      </p:sp>
      <p:sp>
        <p:nvSpPr>
          <p:cNvPr id="7" name="Rectangle 14"/>
          <p:cNvSpPr>
            <a:spLocks noChangeArrowheads="1"/>
          </p:cNvSpPr>
          <p:nvPr/>
        </p:nvSpPr>
        <p:spPr bwMode="auto">
          <a:xfrm flipV="1">
            <a:off x="5410200" y="4164013"/>
            <a:ext cx="1965325" cy="19050"/>
          </a:xfrm>
          <a:prstGeom prst="rect">
            <a:avLst/>
          </a:prstGeom>
          <a:solidFill>
            <a:srgbClr val="8A008A">
              <a:alpha val="59999"/>
            </a:srgbClr>
          </a:solidFill>
          <a:ln>
            <a:noFill/>
          </a:ln>
          <a:extLst/>
        </p:spPr>
        <p:txBody>
          <a:bodyPr rot="10800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l-GR" altLang="el-GR" smtClean="0">
              <a:solidFill>
                <a:srgbClr val="FFFFFF"/>
              </a:solidFill>
              <a:latin typeface="Georgia" pitchFamily="18" charset="0"/>
            </a:endParaRPr>
          </a:p>
        </p:txBody>
      </p:sp>
      <p:sp>
        <p:nvSpPr>
          <p:cNvPr id="10" name="Rectangle 15"/>
          <p:cNvSpPr>
            <a:spLocks noChangeArrowheads="1"/>
          </p:cNvSpPr>
          <p:nvPr/>
        </p:nvSpPr>
        <p:spPr bwMode="auto">
          <a:xfrm flipV="1">
            <a:off x="5410200" y="4198938"/>
            <a:ext cx="1965325" cy="9525"/>
          </a:xfrm>
          <a:prstGeom prst="rect">
            <a:avLst/>
          </a:prstGeom>
          <a:solidFill>
            <a:srgbClr val="8A008A">
              <a:alpha val="65097"/>
            </a:srgbClr>
          </a:solidFill>
          <a:ln>
            <a:noFill/>
          </a:ln>
          <a:extLst/>
        </p:spPr>
        <p:txBody>
          <a:bodyPr rot="10800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l-GR" altLang="el-GR" smtClean="0">
              <a:solidFill>
                <a:srgbClr val="FFFFFF"/>
              </a:solidFill>
              <a:latin typeface="Georgia" pitchFamily="18" charset="0"/>
            </a:endParaRPr>
          </a:p>
        </p:txBody>
      </p:sp>
      <p:sp>
        <p:nvSpPr>
          <p:cNvPr id="11" name="Rounded Rectangle 16"/>
          <p:cNvSpPr/>
          <p:nvPr/>
        </p:nvSpPr>
        <p:spPr>
          <a:xfrm>
            <a:off x="5407025" y="3960813"/>
            <a:ext cx="3063875" cy="28575"/>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7"/>
          <p:cNvSpPr/>
          <p:nvPr/>
        </p:nvSpPr>
        <p:spPr>
          <a:xfrm>
            <a:off x="7373938" y="4060825"/>
            <a:ext cx="1600200" cy="36513"/>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8"/>
          <p:cNvSpPr>
            <a:spLocks noChangeArrowheads="1"/>
          </p:cNvSpPr>
          <p:nvPr/>
        </p:nvSpPr>
        <p:spPr bwMode="auto">
          <a:xfrm>
            <a:off x="0" y="3649663"/>
            <a:ext cx="9144000" cy="244475"/>
          </a:xfrm>
          <a:prstGeom prst="rect">
            <a:avLst/>
          </a:prstGeom>
          <a:solidFill>
            <a:srgbClr val="760076">
              <a:alpha val="50195"/>
            </a:srgbClr>
          </a:solid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l-GR" altLang="el-GR" smtClean="0">
              <a:solidFill>
                <a:srgbClr val="FFFFFF"/>
              </a:solidFill>
              <a:latin typeface="Georgia" pitchFamily="18" charset="0"/>
            </a:endParaRPr>
          </a:p>
        </p:txBody>
      </p:sp>
      <p:sp>
        <p:nvSpPr>
          <p:cNvPr id="14" name="Rectangle 19"/>
          <p:cNvSpPr>
            <a:spLocks noChangeArrowheads="1"/>
          </p:cNvSpPr>
          <p:nvPr/>
        </p:nvSpPr>
        <p:spPr bwMode="auto">
          <a:xfrm>
            <a:off x="0" y="3675063"/>
            <a:ext cx="9144000" cy="141287"/>
          </a:xfrm>
          <a:prstGeom prst="rect">
            <a:avLst/>
          </a:prstGeom>
          <a:solidFill>
            <a:srgbClr val="000066"/>
          </a:solid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l-GR" altLang="el-GR" smtClean="0">
              <a:solidFill>
                <a:srgbClr val="FFFFFF"/>
              </a:solidFill>
              <a:latin typeface="Georgia" pitchFamily="18" charset="0"/>
            </a:endParaRPr>
          </a:p>
        </p:txBody>
      </p:sp>
      <p:pic>
        <p:nvPicPr>
          <p:cNvPr id="16" name="Picture 22" descr="ΙΜΕΤ_2012.bmp"/>
          <p:cNvPicPr>
            <a:picLocks noChangeAspect="1"/>
          </p:cNvPicPr>
          <p:nvPr userDrawn="1"/>
        </p:nvPicPr>
        <p:blipFill>
          <a:blip r:embed="rId2" cstate="print"/>
          <a:srcRect/>
          <a:stretch>
            <a:fillRect/>
          </a:stretch>
        </p:blipFill>
        <p:spPr bwMode="auto">
          <a:xfrm>
            <a:off x="611188" y="333375"/>
            <a:ext cx="684212" cy="979488"/>
          </a:xfrm>
          <a:prstGeom prst="rect">
            <a:avLst/>
          </a:prstGeom>
          <a:noFill/>
          <a:ln w="9525">
            <a:noFill/>
            <a:miter lim="800000"/>
            <a:headEnd/>
            <a:tailEnd/>
          </a:ln>
        </p:spPr>
      </p:pic>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28596" y="385762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pic>
        <p:nvPicPr>
          <p:cNvPr id="17" name="Picture 21"/>
          <p:cNvPicPr>
            <a:picLocks noChangeAspect="1"/>
          </p:cNvPicPr>
          <p:nvPr userDrawn="1"/>
        </p:nvPicPr>
        <p:blipFill>
          <a:blip r:embed="rId3" cstate="print"/>
          <a:srcRect/>
          <a:stretch>
            <a:fillRect/>
          </a:stretch>
        </p:blipFill>
        <p:spPr bwMode="auto">
          <a:xfrm>
            <a:off x="7877175" y="333375"/>
            <a:ext cx="593725" cy="9255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115888"/>
            <a:ext cx="7667625" cy="9080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196975"/>
            <a:ext cx="4171950" cy="5040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96975"/>
            <a:ext cx="4171950" cy="244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92538"/>
            <a:ext cx="4171950" cy="244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690688" y="6524625"/>
            <a:ext cx="6049962" cy="333375"/>
          </a:xfrm>
          <a:prstGeom prst="rect">
            <a:avLst/>
          </a:prstGeom>
        </p:spPr>
        <p:txBody>
          <a:bodyPr/>
          <a:lstStyle>
            <a:lvl1pPr>
              <a:defRPr/>
            </a:lvl1pPr>
          </a:lstStyle>
          <a:p>
            <a:pPr>
              <a:defRPr/>
            </a:pPr>
            <a:r>
              <a:rPr lang="en-US"/>
              <a:t>??????, ??-?? May 2008, Thessaloniki</a:t>
            </a:r>
            <a:endParaRPr lang="el-GR"/>
          </a:p>
        </p:txBody>
      </p:sp>
      <p:sp>
        <p:nvSpPr>
          <p:cNvPr id="7" name="Slide Number Placeholder 6"/>
          <p:cNvSpPr>
            <a:spLocks noGrp="1"/>
          </p:cNvSpPr>
          <p:nvPr>
            <p:ph type="sldNum" sz="quarter" idx="11"/>
          </p:nvPr>
        </p:nvSpPr>
        <p:spPr>
          <a:xfrm>
            <a:off x="8721725" y="6524625"/>
            <a:ext cx="468313" cy="333375"/>
          </a:xfrm>
          <a:prstGeom prst="rect">
            <a:avLst/>
          </a:prstGeom>
        </p:spPr>
        <p:txBody>
          <a:bodyPr/>
          <a:lstStyle>
            <a:lvl1pPr>
              <a:defRPr/>
            </a:lvl1pPr>
          </a:lstStyle>
          <a:p>
            <a:pPr>
              <a:defRPr/>
            </a:pPr>
            <a:fld id="{46444C14-D1C0-48C9-881C-58F663A4629C}" type="slidenum">
              <a:rPr lang="el-GR"/>
              <a:pPr>
                <a:defRPr/>
              </a:pPr>
              <a:t>‹#›</a:t>
            </a:fld>
            <a:endParaRPr lang="el-GR"/>
          </a:p>
        </p:txBody>
      </p:sp>
    </p:spTree>
    <p:extLst>
      <p:ext uri="{BB962C8B-B14F-4D97-AF65-F5344CB8AC3E}">
        <p14:creationId xmlns:p14="http://schemas.microsoft.com/office/powerpoint/2010/main" val="415990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735013" y="2249488"/>
            <a:ext cx="4038600" cy="20859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Content Placeholder 3"/>
          <p:cNvSpPr>
            <a:spLocks noGrp="1"/>
          </p:cNvSpPr>
          <p:nvPr>
            <p:ph sz="quarter" idx="2"/>
          </p:nvPr>
        </p:nvSpPr>
        <p:spPr>
          <a:xfrm>
            <a:off x="4926013" y="2249488"/>
            <a:ext cx="4038600" cy="208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735013" y="4487863"/>
            <a:ext cx="4038600" cy="208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926013" y="4487863"/>
            <a:ext cx="4038600" cy="208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507413" cy="629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l-GR"/>
          </a:p>
        </p:txBody>
      </p:sp>
      <p:sp>
        <p:nvSpPr>
          <p:cNvPr id="3" name="Table Placeholder 2"/>
          <p:cNvSpPr>
            <a:spLocks noGrp="1"/>
          </p:cNvSpPr>
          <p:nvPr>
            <p:ph type="tbl" idx="1"/>
          </p:nvPr>
        </p:nvSpPr>
        <p:spPr>
          <a:xfrm>
            <a:off x="735013" y="2249488"/>
            <a:ext cx="8229600" cy="4324350"/>
          </a:xfrm>
        </p:spPr>
        <p:txBody>
          <a:bodyPr/>
          <a:lstStyle/>
          <a:p>
            <a:pPr lvl="0"/>
            <a:endParaRPr lang="el-G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735013" y="2249488"/>
            <a:ext cx="4038600"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926013" y="2249488"/>
            <a:ext cx="4038600"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35" name="Rectangle 34"/>
          <p:cNvSpPr/>
          <p:nvPr/>
        </p:nvSpPr>
        <p:spPr>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80" name="Text Placeholder 12"/>
          <p:cNvSpPr>
            <a:spLocks noGrp="1"/>
          </p:cNvSpPr>
          <p:nvPr>
            <p:ph type="body" idx="1"/>
          </p:nvPr>
        </p:nvSpPr>
        <p:spPr bwMode="auto">
          <a:xfrm>
            <a:off x="735013"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pic>
        <p:nvPicPr>
          <p:cNvPr id="3083" name="Picture 11" descr="ΙΜΕΤ_2012.bmp"/>
          <p:cNvPicPr>
            <a:picLocks noChangeAspect="1"/>
          </p:cNvPicPr>
          <p:nvPr userDrawn="1"/>
        </p:nvPicPr>
        <p:blipFill>
          <a:blip r:embed="rId13" cstate="print"/>
          <a:srcRect/>
          <a:stretch>
            <a:fillRect/>
          </a:stretch>
        </p:blipFill>
        <p:spPr bwMode="auto">
          <a:xfrm>
            <a:off x="0" y="0"/>
            <a:ext cx="539552" cy="773649"/>
          </a:xfrm>
          <a:prstGeom prst="rect">
            <a:avLst/>
          </a:prstGeom>
          <a:noFill/>
          <a:ln w="9525">
            <a:noFill/>
            <a:miter lim="800000"/>
            <a:headEnd/>
            <a:tailEnd/>
          </a:ln>
        </p:spPr>
      </p:pic>
      <p:pic>
        <p:nvPicPr>
          <p:cNvPr id="12" name="Picture 21"/>
          <p:cNvPicPr>
            <a:picLocks noChangeAspect="1"/>
          </p:cNvPicPr>
          <p:nvPr userDrawn="1"/>
        </p:nvPicPr>
        <p:blipFill>
          <a:blip r:embed="rId14" cstate="print"/>
          <a:srcRect/>
          <a:stretch>
            <a:fillRect/>
          </a:stretch>
        </p:blipFill>
        <p:spPr bwMode="auto">
          <a:xfrm>
            <a:off x="8550275" y="0"/>
            <a:ext cx="593725" cy="9255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7"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8" r:id="rId10"/>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sz="1400" kern="1200" baseline="0">
          <a:solidFill>
            <a:schemeClr val="accent3"/>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me.gr/?getwhat=1&amp;oid=1395&amp;id=&amp;tid=152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hyperlink" Target="TAVERNA_OXI%20APOSPE.WMV"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BAR_OXI%20APOPSE.WMV" TargetMode="External"/><Relationship Id="rId5" Type="http://schemas.openxmlformats.org/officeDocument/2006/relationships/image" Target="file:///F:\TRAINER\E-mail\Foerst\temp\Photo%20Textured%20Computer%20Graphics%20July%202000\bild09.bmp" TargetMode="External"/><Relationship Id="rId4" Type="http://schemas.openxmlformats.org/officeDocument/2006/relationships/image" Target="../media/image25.pn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Documents/Specific/EKPAIDEYSH/FINAL%20VIDEOS/Zwnh_Kranos_Tsalikis_NEW/Zwnh_kranos.WMV"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5" Type="http://schemas.openxmlformats.org/officeDocument/2006/relationships/image" Target="../media/image62.jpe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subTitle" idx="1"/>
          </p:nvPr>
        </p:nvSpPr>
        <p:spPr>
          <a:xfrm>
            <a:off x="684213" y="4005263"/>
            <a:ext cx="7842250" cy="2016125"/>
          </a:xfrm>
          <a:solidFill>
            <a:srgbClr val="FFFFFF"/>
          </a:solidFill>
        </p:spPr>
        <p:txBody>
          <a:bodyPr/>
          <a:lstStyle/>
          <a:p>
            <a:pPr marL="63500" eaLnBrk="1" hangingPunct="1">
              <a:defRPr/>
            </a:pPr>
            <a:r>
              <a:rPr lang="el-GR" sz="2800" dirty="0" smtClean="0">
                <a:effectLst>
                  <a:outerShdw blurRad="38100" dist="38100" dir="2700000" algn="tl">
                    <a:srgbClr val="C0C0C0"/>
                  </a:outerShdw>
                </a:effectLst>
              </a:rPr>
              <a:t>Καθ. Γ. Γιαννόπουλος</a:t>
            </a:r>
            <a:endParaRPr lang="el-GR" sz="2800" dirty="0">
              <a:effectLst>
                <a:outerShdw blurRad="38100" dist="38100" dir="2700000" algn="tl">
                  <a:srgbClr val="C0C0C0"/>
                </a:outerShdw>
              </a:effectLst>
            </a:endParaRPr>
          </a:p>
          <a:p>
            <a:pPr marL="63500" eaLnBrk="1" hangingPunct="1">
              <a:defRPr/>
            </a:pPr>
            <a:r>
              <a:rPr lang="el-GR" sz="2800" dirty="0" smtClean="0">
                <a:effectLst>
                  <a:outerShdw blurRad="38100" dist="38100" dir="2700000" algn="tl">
                    <a:srgbClr val="C0C0C0"/>
                  </a:outerShdw>
                </a:effectLst>
              </a:rPr>
              <a:t>Διευθυντής ΙΜΕΤ/ΕΚΕΤΑ</a:t>
            </a:r>
            <a:endParaRPr lang="el-GR" sz="2800" dirty="0">
              <a:effectLst>
                <a:outerShdw blurRad="38100" dist="38100" dir="2700000" algn="tl">
                  <a:srgbClr val="C0C0C0"/>
                </a:outerShdw>
              </a:effectLst>
            </a:endParaRPr>
          </a:p>
        </p:txBody>
      </p:sp>
      <p:sp>
        <p:nvSpPr>
          <p:cNvPr id="22" name="Title Placeholder 21"/>
          <p:cNvSpPr>
            <a:spLocks noGrp="1"/>
          </p:cNvSpPr>
          <p:nvPr>
            <p:ph type="title" idx="4294967295"/>
          </p:nvPr>
        </p:nvSpPr>
        <p:spPr bwMode="auto">
          <a:xfrm>
            <a:off x="395288" y="1341438"/>
            <a:ext cx="8388350" cy="1800225"/>
          </a:xfrm>
          <a:prstGeom prst="rect">
            <a:avLst/>
          </a:prstGeom>
          <a:ln>
            <a:miter lim="800000"/>
            <a:headEnd/>
            <a:tailEnd/>
          </a:ln>
        </p:spPr>
        <p:txBody>
          <a:bodyPr anchor="ctr"/>
          <a:lstStyle/>
          <a:p>
            <a:pPr algn="ctr" eaLnBrk="1" hangingPunct="1">
              <a:defRPr/>
            </a:pPr>
            <a:r>
              <a:rPr lang="el-GR" sz="3200" b="1" i="1" dirty="0"/>
              <a:t>Ινστιτούτο Βιώσιμης Κινητικότητας &amp; Δικτύων Μεταφορών (ΙΜΕΤ</a:t>
            </a:r>
            <a:r>
              <a:rPr lang="el-GR" sz="3200" b="1" i="1" dirty="0" smtClean="0"/>
              <a:t>):</a:t>
            </a:r>
            <a:br>
              <a:rPr lang="el-GR" sz="3200" b="1" i="1" dirty="0" smtClean="0"/>
            </a:br>
            <a:r>
              <a:rPr lang="el-GR" sz="1200" b="1" i="1" dirty="0" smtClean="0"/>
              <a:t/>
            </a:r>
            <a:br>
              <a:rPr lang="el-GR" sz="1200" b="1" i="1" dirty="0" smtClean="0"/>
            </a:br>
            <a:r>
              <a:rPr lang="el-GR" sz="3200" b="1" i="1" dirty="0" smtClean="0">
                <a:solidFill>
                  <a:srgbClr val="C00000"/>
                </a:solidFill>
              </a:rPr>
              <a:t>Δράσεις του ΙΜΕΤ για την Οδική Ασφάλεια</a:t>
            </a:r>
            <a:endParaRPr lang="en-US" sz="3200" dirty="0" smtClean="0">
              <a:solidFill>
                <a:srgbClr val="C00000"/>
              </a:solidFill>
              <a:effectLst/>
            </a:endParaRPr>
          </a:p>
        </p:txBody>
      </p:sp>
      <p:pic>
        <p:nvPicPr>
          <p:cNvPr id="6148" name="Picture 8" descr="tuv logo"/>
          <p:cNvPicPr>
            <a:picLocks noChangeAspect="1" noChangeArrowheads="1"/>
          </p:cNvPicPr>
          <p:nvPr/>
        </p:nvPicPr>
        <p:blipFill>
          <a:blip r:embed="rId3" cstate="print"/>
          <a:srcRect/>
          <a:stretch>
            <a:fillRect/>
          </a:stretch>
        </p:blipFill>
        <p:spPr bwMode="auto">
          <a:xfrm>
            <a:off x="8159750" y="5861050"/>
            <a:ext cx="733425" cy="808038"/>
          </a:xfrm>
          <a:prstGeom prst="rect">
            <a:avLst/>
          </a:prstGeom>
          <a:noFill/>
          <a:ln w="9525">
            <a:noFill/>
            <a:miter lim="800000"/>
            <a:headEnd/>
            <a:tailEnd/>
          </a:ln>
        </p:spPr>
      </p:pic>
      <p:pic>
        <p:nvPicPr>
          <p:cNvPr id="6150" name="Picture 3" descr="C:\Users\AChristodoulou\Desktop\hr%20excellence%20logo.jpg"/>
          <p:cNvPicPr>
            <a:picLocks noChangeAspect="1" noChangeArrowheads="1"/>
          </p:cNvPicPr>
          <p:nvPr/>
        </p:nvPicPr>
        <p:blipFill>
          <a:blip r:embed="rId4" cstate="print"/>
          <a:srcRect/>
          <a:stretch>
            <a:fillRect/>
          </a:stretch>
        </p:blipFill>
        <p:spPr bwMode="auto">
          <a:xfrm>
            <a:off x="250825" y="5949950"/>
            <a:ext cx="1041400" cy="701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 </a:t>
            </a:r>
            <a:endParaRPr lang="el-GR" dirty="0"/>
          </a:p>
        </p:txBody>
      </p:sp>
      <p:sp>
        <p:nvSpPr>
          <p:cNvPr id="48131" name="Content Placeholder 2"/>
          <p:cNvSpPr>
            <a:spLocks noGrp="1"/>
          </p:cNvSpPr>
          <p:nvPr>
            <p:ph idx="1"/>
          </p:nvPr>
        </p:nvSpPr>
        <p:spPr>
          <a:xfrm>
            <a:off x="755576" y="1484784"/>
            <a:ext cx="8229600" cy="4968552"/>
          </a:xfrm>
        </p:spPr>
        <p:txBody>
          <a:bodyPr/>
          <a:lstStyle/>
          <a:p>
            <a:pPr marL="109537" indent="0" algn="just">
              <a:spcBef>
                <a:spcPct val="0"/>
              </a:spcBef>
              <a:buClr>
                <a:schemeClr val="accent2"/>
              </a:buClr>
              <a:buNone/>
            </a:pPr>
            <a:r>
              <a:rPr lang="el-GR" altLang="el-GR" sz="2400" b="1" dirty="0" smtClean="0">
                <a:solidFill>
                  <a:schemeClr val="accent2">
                    <a:lumMod val="75000"/>
                  </a:schemeClr>
                </a:solidFill>
                <a:effectLst>
                  <a:outerShdw blurRad="38100" dist="38100" dir="2700000" algn="tl">
                    <a:srgbClr val="000000">
                      <a:alpha val="43137"/>
                    </a:srgbClr>
                  </a:outerShdw>
                </a:effectLst>
              </a:rPr>
              <a:t>Α.  Ανάπτυξη </a:t>
            </a:r>
            <a:r>
              <a:rPr lang="el-GR" altLang="el-GR" sz="2400" b="1" dirty="0" smtClean="0">
                <a:solidFill>
                  <a:srgbClr val="C00000"/>
                </a:solidFill>
                <a:effectLst>
                  <a:outerShdw blurRad="38100" dist="38100" dir="2700000" algn="tl">
                    <a:srgbClr val="000000">
                      <a:alpha val="43137"/>
                    </a:srgbClr>
                  </a:outerShdw>
                </a:effectLst>
              </a:rPr>
              <a:t>εκπαιδευτικού προγράμματος </a:t>
            </a:r>
            <a:r>
              <a:rPr lang="el-GR" altLang="el-GR" sz="2400" b="1" dirty="0" smtClean="0">
                <a:solidFill>
                  <a:schemeClr val="accent2">
                    <a:lumMod val="75000"/>
                  </a:schemeClr>
                </a:solidFill>
                <a:effectLst>
                  <a:outerShdw blurRad="38100" dist="38100" dir="2700000" algn="tl">
                    <a:srgbClr val="000000">
                      <a:alpha val="43137"/>
                    </a:srgbClr>
                  </a:outerShdw>
                </a:effectLst>
              </a:rPr>
              <a:t>και υλικού για την εκπαίδευση των υποψήφιων </a:t>
            </a:r>
            <a:r>
              <a:rPr lang="el-GR" altLang="el-GR" sz="2400" b="1" dirty="0" smtClean="0">
                <a:solidFill>
                  <a:srgbClr val="C00000"/>
                </a:solidFill>
                <a:effectLst>
                  <a:outerShdw blurRad="38100" dist="38100" dir="2700000" algn="tl">
                    <a:srgbClr val="000000">
                      <a:alpha val="43137"/>
                    </a:srgbClr>
                  </a:outerShdw>
                </a:effectLst>
              </a:rPr>
              <a:t>Ελεγκτών Οδικής Ασφάλειας στην Ελλάδα</a:t>
            </a:r>
            <a:r>
              <a:rPr lang="el-GR" altLang="el-GR" sz="2400" b="1" dirty="0" smtClean="0">
                <a:solidFill>
                  <a:schemeClr val="accent2">
                    <a:lumMod val="75000"/>
                  </a:schemeClr>
                </a:solidFill>
                <a:effectLst>
                  <a:outerShdw blurRad="38100" dist="38100" dir="2700000" algn="tl">
                    <a:srgbClr val="000000">
                      <a:alpha val="43137"/>
                    </a:srgbClr>
                  </a:outerShdw>
                </a:effectLst>
              </a:rPr>
              <a:t> – Υπουργείο Υποδομών, Μεταφορών και Δικτύων</a:t>
            </a:r>
          </a:p>
          <a:p>
            <a:pPr>
              <a:spcBef>
                <a:spcPct val="0"/>
              </a:spcBef>
              <a:buClr>
                <a:schemeClr val="accent2"/>
              </a:buClr>
              <a:buFont typeface="Wingdings" pitchFamily="2" charset="2"/>
              <a:buChar char="Ø"/>
            </a:pPr>
            <a:endParaRPr lang="en-US" altLang="el-GR" sz="2400" dirty="0" smtClean="0"/>
          </a:p>
          <a:p>
            <a:pPr marL="109537" indent="0" algn="just">
              <a:spcBef>
                <a:spcPct val="0"/>
              </a:spcBef>
              <a:buClr>
                <a:schemeClr val="accent2"/>
              </a:buClr>
              <a:buNone/>
            </a:pPr>
            <a:r>
              <a:rPr lang="el-GR" altLang="el-GR" sz="2400" b="1" dirty="0" smtClean="0">
                <a:solidFill>
                  <a:srgbClr val="C00000"/>
                </a:solidFill>
              </a:rPr>
              <a:t>Β. </a:t>
            </a:r>
            <a:r>
              <a:rPr lang="en-US" altLang="el-GR" sz="2400" b="1" dirty="0" err="1" smtClean="0">
                <a:solidFill>
                  <a:srgbClr val="C00000"/>
                </a:solidFill>
              </a:rPr>
              <a:t>eDrive</a:t>
            </a:r>
            <a:r>
              <a:rPr lang="en-US" altLang="el-GR" sz="2400" b="1" dirty="0" smtClean="0">
                <a:solidFill>
                  <a:srgbClr val="C00000"/>
                </a:solidFill>
              </a:rPr>
              <a:t> Academy </a:t>
            </a:r>
            <a:r>
              <a:rPr lang="en-US" altLang="el-GR" sz="2400" dirty="0" smtClean="0"/>
              <a:t>- </a:t>
            </a:r>
            <a:r>
              <a:rPr lang="el-GR" altLang="el-GR" sz="2400" i="1" dirty="0" smtClean="0">
                <a:solidFill>
                  <a:schemeClr val="accent2">
                    <a:lumMod val="50000"/>
                  </a:schemeClr>
                </a:solidFill>
                <a:effectLst>
                  <a:outerShdw blurRad="38100" dist="38100" dir="2700000" algn="tl">
                    <a:srgbClr val="000000">
                      <a:alpha val="43137"/>
                    </a:srgbClr>
                  </a:outerShdw>
                </a:effectLst>
              </a:rPr>
              <a:t>Δημιουργία ενός συνεχώς εξελισσόμενου κόμβου ευθύνης του Υπουργείου Υποδομών Μεταφορών και Δικτύων (ΥΥΠΜΕΔΙ), μέσα από τον οποίο θα παρέχεται ένα </a:t>
            </a:r>
            <a:r>
              <a:rPr lang="el-GR" altLang="el-GR" sz="2400" i="1" dirty="0" smtClean="0">
                <a:solidFill>
                  <a:srgbClr val="FF0000"/>
                </a:solidFill>
                <a:effectLst>
                  <a:outerShdw blurRad="38100" dist="38100" dir="2700000" algn="tl">
                    <a:srgbClr val="000000">
                      <a:alpha val="43137"/>
                    </a:srgbClr>
                  </a:outerShdw>
                </a:effectLst>
              </a:rPr>
              <a:t>ολοκληρωμένο πρόγραμμα εκπαίδευσης και δια βίου μάθησης, προσαρμοσμένο έτσι ώστε να απευθύνεται σε κάθε </a:t>
            </a:r>
            <a:r>
              <a:rPr lang="el-GR" altLang="el-GR" sz="2400" i="1" dirty="0" smtClean="0">
                <a:solidFill>
                  <a:srgbClr val="FF0000"/>
                </a:solidFill>
                <a:effectLst>
                  <a:outerShdw blurRad="38100" dist="38100" dir="2700000" algn="tl">
                    <a:srgbClr val="000000">
                      <a:alpha val="43137"/>
                    </a:srgbClr>
                  </a:outerShdw>
                </a:effectLst>
              </a:rPr>
              <a:t>ηλικία.</a:t>
            </a:r>
            <a:endParaRPr lang="el-GR" altLang="el-GR" sz="2400" i="1" dirty="0" smtClean="0">
              <a:solidFill>
                <a:schemeClr val="accent2">
                  <a:lumMod val="50000"/>
                </a:schemeClr>
              </a:solidFill>
              <a:effectLst>
                <a:outerShdw blurRad="38100" dist="38100" dir="2700000" algn="tl">
                  <a:srgbClr val="000000">
                    <a:alpha val="43137"/>
                  </a:srgbClr>
                </a:outerShdw>
              </a:effectLst>
            </a:endParaRPr>
          </a:p>
          <a:p>
            <a:endParaRPr lang="el-GR" altLang="el-GR" sz="2200" dirty="0" smtClean="0"/>
          </a:p>
        </p:txBody>
      </p:sp>
      <p:sp>
        <p:nvSpPr>
          <p:cNvPr id="4" name="Rectangle 2"/>
          <p:cNvSpPr txBox="1">
            <a:spLocks noChangeArrowheads="1"/>
          </p:cNvSpPr>
          <p:nvPr/>
        </p:nvSpPr>
        <p:spPr bwMode="auto">
          <a:xfrm>
            <a:off x="685800" y="188913"/>
            <a:ext cx="8458200" cy="868362"/>
          </a:xfrm>
          <a:prstGeom prst="rect">
            <a:avLst/>
          </a:prstGeom>
          <a:noFill/>
          <a:extLst/>
        </p:spPr>
        <p:txBody>
          <a:bodyPr/>
          <a:lstStyle>
            <a:lvl1pPr algn="l" rtl="0" eaLnBrk="0" fontAlgn="base" hangingPunct="0">
              <a:spcBef>
                <a:spcPct val="0"/>
              </a:spcBef>
              <a:spcAft>
                <a:spcPct val="0"/>
              </a:spcAft>
              <a:defRPr sz="40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pPr algn="ctr" eaLnBrk="1" fontAlgn="auto" hangingPunct="1">
              <a:spcAft>
                <a:spcPts val="0"/>
              </a:spcAft>
              <a:defRPr/>
            </a:pPr>
            <a:r>
              <a:rPr lang="el-GR" altLang="el-GR" sz="3600" i="1" dirty="0" smtClean="0">
                <a:solidFill>
                  <a:srgbClr val="C00000"/>
                </a:solidFill>
              </a:rPr>
              <a:t>Ενεργά έργα ΙΜΕΤ σε θέματα Εκπαίδευσης για οδική Ασφάλεια</a:t>
            </a:r>
            <a:endParaRPr lang="el-GR" altLang="el-GR" sz="3600" i="1" dirty="0">
              <a:solidFill>
                <a:srgbClr val="C00000"/>
              </a:solidFill>
            </a:endParaRPr>
          </a:p>
        </p:txBody>
      </p:sp>
    </p:spTree>
    <p:extLst>
      <p:ext uri="{BB962C8B-B14F-4D97-AF65-F5344CB8AC3E}">
        <p14:creationId xmlns:p14="http://schemas.microsoft.com/office/powerpoint/2010/main" val="349094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8131">
                                            <p:txEl>
                                              <p:pRg st="2" end="2"/>
                                            </p:txEl>
                                          </p:spTgt>
                                        </p:tgtEl>
                                        <p:attrNameLst>
                                          <p:attrName>style.visibility</p:attrName>
                                        </p:attrNameLst>
                                      </p:cBhvr>
                                      <p:to>
                                        <p:strVal val="visible"/>
                                      </p:to>
                                    </p:set>
                                    <p:animEffect transition="in" filter="wipe(down)">
                                      <p:cBhvr>
                                        <p:cTn id="14"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1187450" y="1409700"/>
            <a:ext cx="7596188" cy="5448300"/>
          </a:xfrm>
          <a:prstGeom prst="rect">
            <a:avLst/>
          </a:prstGeom>
          <a:noFill/>
          <a:ln w="9525">
            <a:noFill/>
            <a:miter lim="800000"/>
            <a:headEnd/>
            <a:tailEnd/>
          </a:ln>
        </p:spPr>
        <p:txBody>
          <a:bodyPr>
            <a:spAutoFit/>
          </a:bodyPr>
          <a:lstStyle/>
          <a:p>
            <a:pPr>
              <a:buClr>
                <a:schemeClr val="accent2"/>
              </a:buClr>
              <a:buFont typeface="Wingdings" pitchFamily="2" charset="2"/>
              <a:buChar char="Ø"/>
              <a:defRPr/>
            </a:pPr>
            <a:r>
              <a:rPr lang="el-GR" sz="2200" b="1" dirty="0">
                <a:latin typeface="+mn-lt"/>
              </a:rPr>
              <a:t>Δράση 1: </a:t>
            </a:r>
            <a:r>
              <a:rPr lang="el-GR" sz="2200" dirty="0">
                <a:latin typeface="+mn-lt"/>
              </a:rPr>
              <a:t>Αναβάθμιση της εκπαίδευσης των μαθητών </a:t>
            </a:r>
          </a:p>
          <a:p>
            <a:pPr>
              <a:buClr>
                <a:schemeClr val="accent2"/>
              </a:buClr>
              <a:defRPr/>
            </a:pPr>
            <a:r>
              <a:rPr lang="el-GR" sz="2200" dirty="0">
                <a:latin typeface="+mn-lt"/>
              </a:rPr>
              <a:t>γυμνασίων και λυκείων της χώρας:</a:t>
            </a:r>
          </a:p>
          <a:p>
            <a:pPr>
              <a:buClr>
                <a:schemeClr val="accent2"/>
              </a:buClr>
              <a:defRPr/>
            </a:pPr>
            <a:r>
              <a:rPr lang="el-GR" sz="2200" i="1" dirty="0">
                <a:solidFill>
                  <a:srgbClr val="1740B5"/>
                </a:solidFill>
                <a:latin typeface="+mn-lt"/>
              </a:rPr>
              <a:t>- Ενέργεια 1: Κυκλοφοριακή αγωγή στα Γυμνάσια. </a:t>
            </a:r>
            <a:br>
              <a:rPr lang="el-GR" sz="2200" i="1" dirty="0">
                <a:solidFill>
                  <a:srgbClr val="1740B5"/>
                </a:solidFill>
                <a:latin typeface="+mn-lt"/>
              </a:rPr>
            </a:br>
            <a:r>
              <a:rPr lang="el-GR" sz="2200" i="1" dirty="0">
                <a:solidFill>
                  <a:srgbClr val="1740B5"/>
                </a:solidFill>
                <a:latin typeface="+mn-lt"/>
              </a:rPr>
              <a:t>- Ενέργεια 2: Θεωρητική εκπαίδευση οδήγησης στα Λύκεια.</a:t>
            </a:r>
            <a:endParaRPr lang="el-GR" sz="2200" dirty="0">
              <a:latin typeface="+mn-lt"/>
            </a:endParaRPr>
          </a:p>
          <a:p>
            <a:pPr>
              <a:buClr>
                <a:schemeClr val="accent2"/>
              </a:buClr>
              <a:defRPr/>
            </a:pPr>
            <a:r>
              <a:rPr lang="el-GR" sz="2200" i="1" dirty="0">
                <a:solidFill>
                  <a:srgbClr val="1740B5"/>
                </a:solidFill>
                <a:latin typeface="+mn-lt"/>
              </a:rPr>
              <a:t>- Ενέργεια 3: Επιμόρφωση και υποβοήθηση των καθηγητών.</a:t>
            </a:r>
          </a:p>
          <a:p>
            <a:pPr>
              <a:buClr>
                <a:schemeClr val="accent2"/>
              </a:buClr>
              <a:defRPr/>
            </a:pPr>
            <a:endParaRPr lang="el-GR" sz="2200" i="1" dirty="0">
              <a:solidFill>
                <a:srgbClr val="1740B5"/>
              </a:solidFill>
              <a:latin typeface="+mn-lt"/>
            </a:endParaRPr>
          </a:p>
          <a:p>
            <a:pPr>
              <a:buClr>
                <a:schemeClr val="accent2"/>
              </a:buClr>
              <a:buFont typeface="Wingdings" pitchFamily="2" charset="2"/>
              <a:buChar char="Ø"/>
              <a:defRPr/>
            </a:pPr>
            <a:r>
              <a:rPr lang="el-GR" sz="2200" b="1" dirty="0">
                <a:latin typeface="+mn-lt"/>
              </a:rPr>
              <a:t>Δράση 2: </a:t>
            </a:r>
            <a:r>
              <a:rPr lang="el-GR" sz="2200" dirty="0">
                <a:latin typeface="+mn-lt"/>
              </a:rPr>
              <a:t>Αναβάθμιση της κατάρτισης και του ρόλου των εκπαιδευτών οδήγησης:</a:t>
            </a:r>
          </a:p>
          <a:p>
            <a:pPr>
              <a:defRPr/>
            </a:pPr>
            <a:r>
              <a:rPr lang="el-GR" sz="2200" i="1" dirty="0">
                <a:solidFill>
                  <a:srgbClr val="1740B5"/>
                </a:solidFill>
                <a:latin typeface="+mn-lt"/>
              </a:rPr>
              <a:t>- Ενέργεια 1: Διδασκαλία σε σχολεία και πάρκα </a:t>
            </a:r>
            <a:r>
              <a:rPr lang="el-GR" sz="2200" i="1" dirty="0" err="1">
                <a:solidFill>
                  <a:srgbClr val="1740B5"/>
                </a:solidFill>
                <a:latin typeface="+mn-lt"/>
              </a:rPr>
              <a:t>κυκλοφ</a:t>
            </a:r>
            <a:r>
              <a:rPr lang="el-GR" sz="2200" i="1" dirty="0">
                <a:solidFill>
                  <a:srgbClr val="1740B5"/>
                </a:solidFill>
                <a:latin typeface="+mn-lt"/>
              </a:rPr>
              <a:t>. Αγωγής. </a:t>
            </a:r>
            <a:br>
              <a:rPr lang="el-GR" sz="2200" i="1" dirty="0">
                <a:solidFill>
                  <a:srgbClr val="1740B5"/>
                </a:solidFill>
                <a:latin typeface="+mn-lt"/>
              </a:rPr>
            </a:br>
            <a:r>
              <a:rPr lang="el-GR" sz="2200" i="1" dirty="0">
                <a:solidFill>
                  <a:srgbClr val="1740B5"/>
                </a:solidFill>
                <a:latin typeface="+mn-lt"/>
              </a:rPr>
              <a:t>- Ενέργεια 2: Κίνητρα για εκμάθηση σε ειδικές ομάδες (π.χ. άτομα με κινητικές αναπηρίες).</a:t>
            </a:r>
            <a:r>
              <a:rPr lang="el-GR" sz="2200" dirty="0">
                <a:latin typeface="+mn-lt"/>
              </a:rPr>
              <a:t> </a:t>
            </a:r>
          </a:p>
          <a:p>
            <a:pPr>
              <a:defRPr/>
            </a:pPr>
            <a:r>
              <a:rPr lang="el-GR" sz="2200" i="1" dirty="0">
                <a:solidFill>
                  <a:srgbClr val="1740B5"/>
                </a:solidFill>
                <a:latin typeface="+mn-lt"/>
              </a:rPr>
              <a:t>- Ενέργεια 3: Καθιέρωση ενιαίου φορέα εκπαίδευσης και εξέτασης.</a:t>
            </a:r>
          </a:p>
          <a:p>
            <a:pPr>
              <a:buClr>
                <a:schemeClr val="accent2"/>
              </a:buClr>
              <a:defRPr/>
            </a:pPr>
            <a:endParaRPr lang="el-GR" dirty="0">
              <a:latin typeface="Calibri" pitchFamily="34" charset="0"/>
            </a:endParaRPr>
          </a:p>
        </p:txBody>
      </p:sp>
      <p:sp>
        <p:nvSpPr>
          <p:cNvPr id="28676" name="Rectangle 3"/>
          <p:cNvSpPr>
            <a:spLocks noGrp="1" noChangeArrowheads="1"/>
          </p:cNvSpPr>
          <p:nvPr>
            <p:ph type="title"/>
          </p:nvPr>
        </p:nvSpPr>
        <p:spPr>
          <a:xfrm>
            <a:off x="971600" y="0"/>
            <a:ext cx="7726363" cy="1143000"/>
          </a:xfrm>
        </p:spPr>
        <p:txBody>
          <a:bodyPr rtlCol="0" anchor="t">
            <a:noAutofit/>
          </a:bodyPr>
          <a:lstStyle/>
          <a:p>
            <a:pPr algn="ctr" eaLnBrk="1" fontAlgn="auto" hangingPunct="1">
              <a:spcAft>
                <a:spcPts val="0"/>
              </a:spcAft>
              <a:defRPr/>
            </a:pPr>
            <a:r>
              <a:rPr lang="el-GR" sz="2800" b="1" i="1" dirty="0" smtClean="0">
                <a:solidFill>
                  <a:srgbClr val="C00000"/>
                </a:solidFill>
              </a:rPr>
              <a:t>Αναβάθμιση της εκπαίδευσης σε θέματα κυκλοφορίας και κυκλοφοριακής αγωγής  στην Ελλάδα (2005-2006)</a:t>
            </a:r>
          </a:p>
        </p:txBody>
      </p:sp>
    </p:spTree>
    <p:extLst>
      <p:ext uri="{BB962C8B-B14F-4D97-AF65-F5344CB8AC3E}">
        <p14:creationId xmlns:p14="http://schemas.microsoft.com/office/powerpoint/2010/main" val="30198739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899592" y="1484784"/>
            <a:ext cx="4535488" cy="5016758"/>
          </a:xfrm>
          <a:prstGeom prst="rect">
            <a:avLst/>
          </a:prstGeom>
          <a:noFill/>
          <a:ln w="9525">
            <a:noFill/>
            <a:miter lim="800000"/>
            <a:headEnd/>
            <a:tailEnd/>
          </a:ln>
        </p:spPr>
        <p:txBody>
          <a:bodyPr>
            <a:spAutoFit/>
          </a:bodyPr>
          <a:lstStyle/>
          <a:p>
            <a:pPr>
              <a:buClr>
                <a:schemeClr val="accent2"/>
              </a:buClr>
              <a:buFont typeface="Wingdings" pitchFamily="2" charset="2"/>
              <a:buChar char="Ø"/>
              <a:defRPr/>
            </a:pPr>
            <a:r>
              <a:rPr lang="el-GR" sz="2000" dirty="0" smtClean="0">
                <a:latin typeface="+mn-lt"/>
              </a:rPr>
              <a:t>3 </a:t>
            </a:r>
            <a:r>
              <a:rPr lang="el-GR" sz="2000" dirty="0">
                <a:latin typeface="+mn-lt"/>
              </a:rPr>
              <a:t>βιβλία για τους μαθητές Γυμνασίου, Β’ &amp; </a:t>
            </a:r>
            <a:r>
              <a:rPr lang="el-GR" sz="2000" dirty="0" err="1">
                <a:latin typeface="+mn-lt"/>
              </a:rPr>
              <a:t>Γ΄Λυκείου</a:t>
            </a:r>
            <a:r>
              <a:rPr lang="el-GR" sz="2000" dirty="0">
                <a:latin typeface="+mn-lt"/>
              </a:rPr>
              <a:t>. </a:t>
            </a:r>
          </a:p>
          <a:p>
            <a:pPr>
              <a:buClr>
                <a:schemeClr val="accent2"/>
              </a:buClr>
              <a:buFont typeface="Wingdings" pitchFamily="2" charset="2"/>
              <a:buChar char="Ø"/>
              <a:defRPr/>
            </a:pPr>
            <a:r>
              <a:rPr lang="el-GR" sz="2000" dirty="0">
                <a:latin typeface="+mn-lt"/>
              </a:rPr>
              <a:t>350 σελίδες και πάνω από 500 φωτογραφίες και επεξηγηματικά σχήματα.</a:t>
            </a:r>
          </a:p>
          <a:p>
            <a:pPr>
              <a:buClr>
                <a:schemeClr val="accent2"/>
              </a:buClr>
              <a:buFont typeface="Wingdings" pitchFamily="2" charset="2"/>
              <a:buChar char="Ø"/>
              <a:defRPr/>
            </a:pPr>
            <a:r>
              <a:rPr lang="el-GR" sz="2000" dirty="0">
                <a:latin typeface="+mn-lt"/>
              </a:rPr>
              <a:t>1 βιβλίο για τους καθηγητές.</a:t>
            </a:r>
          </a:p>
          <a:p>
            <a:pPr>
              <a:buClr>
                <a:schemeClr val="accent2"/>
              </a:buClr>
              <a:buFont typeface="Wingdings" pitchFamily="2" charset="2"/>
              <a:buChar char="Ø"/>
              <a:defRPr/>
            </a:pPr>
            <a:r>
              <a:rPr lang="el-GR" sz="2000" dirty="0">
                <a:latin typeface="+mn-lt"/>
              </a:rPr>
              <a:t>3 λογισμικά πολυμέσων (</a:t>
            </a:r>
            <a:r>
              <a:rPr lang="en-US" sz="2000" dirty="0">
                <a:latin typeface="+mn-lt"/>
              </a:rPr>
              <a:t>CDs)</a:t>
            </a:r>
            <a:r>
              <a:rPr lang="el-GR" sz="2000" dirty="0">
                <a:latin typeface="+mn-lt"/>
              </a:rPr>
              <a:t>.</a:t>
            </a:r>
          </a:p>
          <a:p>
            <a:pPr>
              <a:buClr>
                <a:schemeClr val="accent2"/>
              </a:buClr>
              <a:buFont typeface="Wingdings" pitchFamily="2" charset="2"/>
              <a:buChar char="Ø"/>
              <a:defRPr/>
            </a:pPr>
            <a:r>
              <a:rPr lang="en-US" sz="2000" dirty="0">
                <a:latin typeface="+mn-lt"/>
              </a:rPr>
              <a:t>40 </a:t>
            </a:r>
            <a:r>
              <a:rPr lang="el-GR" sz="2000" dirty="0">
                <a:latin typeface="+mn-lt"/>
              </a:rPr>
              <a:t>εκπαιδευτικά βίντεο με τη μορφή σποτ σωστού – λάθους</a:t>
            </a:r>
            <a:r>
              <a:rPr lang="el-GR" sz="2000" dirty="0" smtClean="0">
                <a:latin typeface="+mn-lt"/>
              </a:rPr>
              <a:t>.</a:t>
            </a:r>
          </a:p>
          <a:p>
            <a:pPr>
              <a:buClr>
                <a:schemeClr val="accent2"/>
              </a:buClr>
              <a:buFont typeface="Wingdings" pitchFamily="2" charset="2"/>
              <a:buChar char="Ø"/>
              <a:defRPr/>
            </a:pPr>
            <a:endParaRPr lang="el-GR" sz="2000" dirty="0">
              <a:latin typeface="+mn-lt"/>
            </a:endParaRPr>
          </a:p>
          <a:p>
            <a:pPr>
              <a:buClr>
                <a:schemeClr val="accent2"/>
              </a:buClr>
              <a:defRPr/>
            </a:pPr>
            <a:r>
              <a:rPr lang="el-GR" altLang="el-GR" b="1" dirty="0"/>
              <a:t>11/11/2013</a:t>
            </a:r>
            <a:r>
              <a:rPr lang="el-GR" altLang="el-GR" dirty="0"/>
              <a:t>- Ανάρτηση των εγχειριδίων για μαθητές Γυμνασίου και Λυκείου στην ιστοσελίδα του ΥΜΕ [</a:t>
            </a:r>
            <a:r>
              <a:rPr lang="en-US" altLang="el-GR" u="sng" dirty="0">
                <a:hlinkClick r:id="rId3"/>
              </a:rPr>
              <a:t>http</a:t>
            </a:r>
            <a:r>
              <a:rPr lang="el-GR" altLang="el-GR" u="sng" dirty="0">
                <a:hlinkClick r:id="rId3"/>
              </a:rPr>
              <a:t>://</a:t>
            </a:r>
            <a:r>
              <a:rPr lang="en-US" altLang="el-GR" u="sng" dirty="0">
                <a:hlinkClick r:id="rId3"/>
              </a:rPr>
              <a:t>www</a:t>
            </a:r>
            <a:r>
              <a:rPr lang="el-GR" altLang="el-GR" u="sng" dirty="0">
                <a:hlinkClick r:id="rId3"/>
              </a:rPr>
              <a:t>.</a:t>
            </a:r>
            <a:r>
              <a:rPr lang="en-US" altLang="el-GR" u="sng" dirty="0" err="1">
                <a:hlinkClick r:id="rId3"/>
              </a:rPr>
              <a:t>yme</a:t>
            </a:r>
            <a:r>
              <a:rPr lang="el-GR" altLang="el-GR" u="sng" dirty="0">
                <a:hlinkClick r:id="rId3"/>
              </a:rPr>
              <a:t>.</a:t>
            </a:r>
            <a:r>
              <a:rPr lang="en-US" altLang="el-GR" u="sng" dirty="0" err="1">
                <a:hlinkClick r:id="rId3"/>
              </a:rPr>
              <a:t>gr</a:t>
            </a:r>
            <a:r>
              <a:rPr lang="el-GR" altLang="el-GR" u="sng" dirty="0">
                <a:hlinkClick r:id="rId3"/>
              </a:rPr>
              <a:t>/?</a:t>
            </a:r>
            <a:r>
              <a:rPr lang="en-US" altLang="el-GR" u="sng" dirty="0" err="1">
                <a:hlinkClick r:id="rId3"/>
              </a:rPr>
              <a:t>getwhat</a:t>
            </a:r>
            <a:r>
              <a:rPr lang="el-GR" altLang="el-GR" u="sng" dirty="0">
                <a:hlinkClick r:id="rId3"/>
              </a:rPr>
              <a:t>=1&amp;</a:t>
            </a:r>
            <a:r>
              <a:rPr lang="en-US" altLang="el-GR" u="sng" dirty="0" err="1">
                <a:hlinkClick r:id="rId3"/>
              </a:rPr>
              <a:t>oid</a:t>
            </a:r>
            <a:r>
              <a:rPr lang="el-GR" altLang="el-GR" u="sng" dirty="0">
                <a:hlinkClick r:id="rId3"/>
              </a:rPr>
              <a:t>=1395&amp;</a:t>
            </a:r>
            <a:r>
              <a:rPr lang="en-US" altLang="el-GR" u="sng" dirty="0">
                <a:hlinkClick r:id="rId3"/>
              </a:rPr>
              <a:t>id</a:t>
            </a:r>
            <a:r>
              <a:rPr lang="el-GR" altLang="el-GR" u="sng" dirty="0">
                <a:hlinkClick r:id="rId3"/>
              </a:rPr>
              <a:t>=&amp;</a:t>
            </a:r>
            <a:r>
              <a:rPr lang="en-US" altLang="el-GR" u="sng" dirty="0" err="1">
                <a:hlinkClick r:id="rId3"/>
              </a:rPr>
              <a:t>tid</a:t>
            </a:r>
            <a:r>
              <a:rPr lang="el-GR" altLang="el-GR" u="sng" dirty="0">
                <a:hlinkClick r:id="rId3"/>
              </a:rPr>
              <a:t>=1526</a:t>
            </a:r>
            <a:r>
              <a:rPr lang="el-GR" altLang="el-GR" dirty="0"/>
              <a:t>]</a:t>
            </a:r>
          </a:p>
          <a:p>
            <a:pPr>
              <a:buClr>
                <a:schemeClr val="accent2"/>
              </a:buClr>
              <a:buFont typeface="Wingdings" pitchFamily="2" charset="2"/>
              <a:buChar char="Ø"/>
              <a:defRPr/>
            </a:pPr>
            <a:endParaRPr lang="el-GR" sz="2000" dirty="0">
              <a:latin typeface="+mn-lt"/>
            </a:endParaRPr>
          </a:p>
        </p:txBody>
      </p:sp>
      <p:sp>
        <p:nvSpPr>
          <p:cNvPr id="32773" name="Rectangle 4"/>
          <p:cNvSpPr>
            <a:spLocks noGrp="1" noChangeArrowheads="1"/>
          </p:cNvSpPr>
          <p:nvPr>
            <p:ph type="title"/>
          </p:nvPr>
        </p:nvSpPr>
        <p:spPr>
          <a:xfrm>
            <a:off x="827088" y="188913"/>
            <a:ext cx="8208962" cy="1143000"/>
          </a:xfrm>
        </p:spPr>
        <p:txBody>
          <a:bodyPr rtlCol="0" anchor="t">
            <a:noAutofit/>
          </a:bodyPr>
          <a:lstStyle/>
          <a:p>
            <a:pPr eaLnBrk="1" fontAlgn="auto" hangingPunct="1">
              <a:spcAft>
                <a:spcPts val="0"/>
              </a:spcAft>
              <a:defRPr/>
            </a:pPr>
            <a:r>
              <a:rPr lang="el-GR" sz="3200" dirty="0" smtClean="0"/>
              <a:t>Δημιουργία Εγχειριδίων Κυκλοφοριακής Αγωγής σε Γυμνάσια – Λύκεια</a:t>
            </a:r>
          </a:p>
        </p:txBody>
      </p:sp>
      <p:pic>
        <p:nvPicPr>
          <p:cNvPr id="46084" name="Picture 5" descr="B_Lykeiou.jpg"/>
          <p:cNvPicPr>
            <a:picLocks noChangeAspect="1"/>
          </p:cNvPicPr>
          <p:nvPr/>
        </p:nvPicPr>
        <p:blipFill>
          <a:blip r:embed="rId4" cstate="print"/>
          <a:srcRect/>
          <a:stretch>
            <a:fillRect/>
          </a:stretch>
        </p:blipFill>
        <p:spPr bwMode="auto">
          <a:xfrm>
            <a:off x="5508104" y="1556792"/>
            <a:ext cx="3347864" cy="4468380"/>
          </a:xfrm>
          <a:prstGeom prst="rect">
            <a:avLst/>
          </a:prstGeom>
          <a:noFill/>
          <a:ln w="9525">
            <a:noFill/>
            <a:miter lim="800000"/>
            <a:headEnd/>
            <a:tailEnd/>
          </a:ln>
        </p:spPr>
      </p:pic>
    </p:spTree>
    <p:extLst>
      <p:ext uri="{BB962C8B-B14F-4D97-AF65-F5344CB8AC3E}">
        <p14:creationId xmlns:p14="http://schemas.microsoft.com/office/powerpoint/2010/main" val="40898742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 </a:t>
            </a:r>
            <a:endParaRPr lang="el-GR" dirty="0"/>
          </a:p>
        </p:txBody>
      </p:sp>
      <p:sp>
        <p:nvSpPr>
          <p:cNvPr id="39939" name="Rectangle 3"/>
          <p:cNvSpPr>
            <a:spLocks noChangeArrowheads="1"/>
          </p:cNvSpPr>
          <p:nvPr/>
        </p:nvSpPr>
        <p:spPr bwMode="auto">
          <a:xfrm>
            <a:off x="868363" y="2351088"/>
            <a:ext cx="739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l-GR" altLang="el-GR" sz="2000" b="1">
              <a:solidFill>
                <a:schemeClr val="folHlink"/>
              </a:solidFill>
            </a:endParaRPr>
          </a:p>
        </p:txBody>
      </p:sp>
      <p:sp>
        <p:nvSpPr>
          <p:cNvPr id="5" name="Rectangle 4"/>
          <p:cNvSpPr>
            <a:spLocks noChangeArrowheads="1"/>
          </p:cNvSpPr>
          <p:nvPr/>
        </p:nvSpPr>
        <p:spPr bwMode="auto">
          <a:xfrm>
            <a:off x="639763" y="979488"/>
            <a:ext cx="4892675" cy="76200"/>
          </a:xfrm>
          <a:prstGeom prst="rect">
            <a:avLst/>
          </a:prstGeom>
          <a:solidFill>
            <a:srgbClr val="860000">
              <a:alpha val="50000"/>
            </a:srgbClr>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kumimoji="1" lang="el-GR"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9941" name="Rectangle 5"/>
          <p:cNvSpPr>
            <a:spLocks noChangeArrowheads="1"/>
          </p:cNvSpPr>
          <p:nvPr/>
        </p:nvSpPr>
        <p:spPr bwMode="auto">
          <a:xfrm>
            <a:off x="563563" y="88166"/>
            <a:ext cx="8162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b="1" i="1" dirty="0">
                <a:solidFill>
                  <a:schemeClr val="accent2">
                    <a:lumMod val="50000"/>
                  </a:schemeClr>
                </a:solidFill>
                <a:effectLst>
                  <a:outerShdw blurRad="38100" dist="38100" dir="2700000" algn="tl">
                    <a:srgbClr val="000000">
                      <a:alpha val="43137"/>
                    </a:srgbClr>
                  </a:outerShdw>
                </a:effectLst>
              </a:rPr>
              <a:t>Εκπαιδευτικά σεμινάρια </a:t>
            </a:r>
            <a:r>
              <a:rPr lang="el-GR" altLang="el-GR" sz="2400" b="1" i="1" dirty="0" smtClean="0">
                <a:solidFill>
                  <a:schemeClr val="accent2">
                    <a:lumMod val="50000"/>
                  </a:schemeClr>
                </a:solidFill>
                <a:effectLst>
                  <a:outerShdw blurRad="38100" dist="38100" dir="2700000" algn="tl">
                    <a:srgbClr val="000000">
                      <a:alpha val="43137"/>
                    </a:srgbClr>
                  </a:outerShdw>
                </a:effectLst>
              </a:rPr>
              <a:t>σε ΥΠΕΧΩΔΕ </a:t>
            </a:r>
            <a:r>
              <a:rPr lang="el-GR" altLang="el-GR" sz="2400" b="1" i="1" dirty="0">
                <a:solidFill>
                  <a:schemeClr val="accent2">
                    <a:lumMod val="50000"/>
                  </a:schemeClr>
                </a:solidFill>
                <a:effectLst>
                  <a:outerShdw blurRad="38100" dist="38100" dir="2700000" algn="tl">
                    <a:srgbClr val="000000">
                      <a:alpha val="43137"/>
                    </a:srgbClr>
                  </a:outerShdw>
                </a:effectLst>
              </a:rPr>
              <a:t>και </a:t>
            </a:r>
            <a:r>
              <a:rPr lang="el-GR" altLang="el-GR" sz="2400" b="1" i="1" dirty="0" smtClean="0">
                <a:solidFill>
                  <a:schemeClr val="accent2">
                    <a:lumMod val="50000"/>
                  </a:schemeClr>
                </a:solidFill>
                <a:effectLst>
                  <a:outerShdw blurRad="38100" dist="38100" dir="2700000" algn="tl">
                    <a:srgbClr val="000000">
                      <a:alpha val="43137"/>
                    </a:srgbClr>
                  </a:outerShdw>
                </a:effectLst>
              </a:rPr>
              <a:t>ΕΚΔΔΑ για ασφάλεια κατά την κατασκευή οδικών έργων</a:t>
            </a:r>
            <a:r>
              <a:rPr lang="en-US" altLang="el-GR" sz="2400" b="1" i="1" dirty="0" smtClean="0">
                <a:solidFill>
                  <a:schemeClr val="accent2">
                    <a:lumMod val="50000"/>
                  </a:schemeClr>
                </a:solidFill>
                <a:effectLst>
                  <a:outerShdw blurRad="38100" dist="38100" dir="2700000" algn="tl">
                    <a:srgbClr val="000000">
                      <a:alpha val="43137"/>
                    </a:srgbClr>
                  </a:outerShdw>
                </a:effectLst>
              </a:rPr>
              <a:t> </a:t>
            </a:r>
            <a:endParaRPr lang="en-GB" altLang="el-GR" sz="2400" b="1" i="1" dirty="0">
              <a:solidFill>
                <a:schemeClr val="accent2">
                  <a:lumMod val="50000"/>
                </a:schemeClr>
              </a:solidFill>
              <a:effectLst>
                <a:outerShdw blurRad="38100" dist="38100" dir="2700000" algn="tl">
                  <a:srgbClr val="000000">
                    <a:alpha val="43137"/>
                  </a:srgbClr>
                </a:outerShdw>
              </a:effectLst>
            </a:endParaRPr>
          </a:p>
        </p:txBody>
      </p:sp>
      <p:sp>
        <p:nvSpPr>
          <p:cNvPr id="39942" name="Rectangle 6"/>
          <p:cNvSpPr>
            <a:spLocks noChangeArrowheads="1"/>
          </p:cNvSpPr>
          <p:nvPr/>
        </p:nvSpPr>
        <p:spPr bwMode="auto">
          <a:xfrm>
            <a:off x="417513" y="968375"/>
            <a:ext cx="8305800"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190500" indent="101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just" eaLnBrk="1" hangingPunct="1">
              <a:spcBef>
                <a:spcPct val="50000"/>
              </a:spcBef>
              <a:buClr>
                <a:schemeClr val="folHlink"/>
              </a:buClr>
              <a:buFont typeface="Wingdings" panose="05000000000000000000" pitchFamily="2" charset="2"/>
              <a:buChar char="Ø"/>
            </a:pPr>
            <a:r>
              <a:rPr lang="el-GR" altLang="el-GR" sz="1400" b="1">
                <a:solidFill>
                  <a:srgbClr val="990033"/>
                </a:solidFill>
              </a:rPr>
              <a:t>Θεσσαλονίκη, Οκτώβριος 2005: </a:t>
            </a:r>
            <a:r>
              <a:rPr lang="el-GR" altLang="el-GR" sz="1400" b="1"/>
              <a:t>Μονοήμερο σεμινάριο για τους μηχανικούς του ΥΠΕΧΩΔΕ, με τίτλο «Με στόχο την ασφάλεια στις περιοχές εκτέλεσης οδικών έργων» και αντικείμενο την κατανόηση των προδιαγραφών ασφαλείας (σήμανση, ένδυση, προστατευτικός εξοπλισμός κ.λ.π)  στις ζώνες εκτέλεσης οδικών έργων.</a:t>
            </a:r>
          </a:p>
          <a:p>
            <a:pPr lvl="1" algn="just" eaLnBrk="1" hangingPunct="1">
              <a:spcBef>
                <a:spcPct val="50000"/>
              </a:spcBef>
              <a:buClr>
                <a:schemeClr val="folHlink"/>
              </a:buClr>
              <a:buFont typeface="Wingdings" panose="05000000000000000000" pitchFamily="2" charset="2"/>
              <a:buChar char="Ø"/>
            </a:pPr>
            <a:r>
              <a:rPr lang="el-GR" altLang="el-GR" sz="1400" b="1">
                <a:solidFill>
                  <a:srgbClr val="990033"/>
                </a:solidFill>
              </a:rPr>
              <a:t>Αθήνα, Μάρτιος 2007: </a:t>
            </a:r>
            <a:r>
              <a:rPr lang="el-GR" altLang="el-GR" sz="1400" b="1"/>
              <a:t>Μονοήμερη εισήγηση στο επιμορφωτικό πρόγραμμα  «ΚΥΚΛΟΦΟΡΙΑΚΕΣ ΡΥΘΜΙΣΕΙΣ ΓΙΑ ΑΣΤΙΚΕΣ ΠΕΡΙΟΧΕΣ» που οργανώθηκε από το Ινστιτούτο Επιμόρφωσης του ΕΚΔΔΑ, για τους μηχανικούς του Δημοσίου Τομέα της ευρύτερης περιοχής της Αθήνας.  </a:t>
            </a:r>
          </a:p>
          <a:p>
            <a:pPr lvl="1" algn="just" eaLnBrk="1" hangingPunct="1">
              <a:spcBef>
                <a:spcPct val="50000"/>
              </a:spcBef>
              <a:buClr>
                <a:schemeClr val="folHlink"/>
              </a:buClr>
              <a:buFont typeface="Wingdings" panose="05000000000000000000" pitchFamily="2" charset="2"/>
              <a:buChar char="Ø"/>
            </a:pPr>
            <a:r>
              <a:rPr lang="el-GR" altLang="el-GR" sz="1400" b="1">
                <a:solidFill>
                  <a:srgbClr val="990033"/>
                </a:solidFill>
              </a:rPr>
              <a:t>Θεσσαλονίκη, Μάιος 2007</a:t>
            </a:r>
            <a:r>
              <a:rPr lang="el-GR" altLang="el-GR" sz="1400" b="1"/>
              <a:t>: Μονοήμερη εισήγηση στο επιμορφωτικό πρόγραμμα  «ΚΥΚΛΟΦΟΡΙΑΚΕΣ ΡΥΘΜΙΣΕΙΣ ΓΙΑ ΑΣΤΙΚΕΣ ΠΕΡΙΟΧΕΣ» που οργανώθηκε από το Ινστιτούτο Επιμόρφωσης του ΕΚΔΔΑ, για τους μηχανικούς του Δημοσίου Τομέα της ευρύτερης περιοχής της Θεσσαλονίκης.  </a:t>
            </a:r>
          </a:p>
          <a:p>
            <a:pPr lvl="1" algn="just" eaLnBrk="1" hangingPunct="1">
              <a:spcBef>
                <a:spcPct val="50000"/>
              </a:spcBef>
              <a:buClr>
                <a:schemeClr val="folHlink"/>
              </a:buClr>
              <a:buFont typeface="Wingdings" panose="05000000000000000000" pitchFamily="2" charset="2"/>
              <a:buChar char="Ø"/>
            </a:pPr>
            <a:r>
              <a:rPr lang="el-GR" altLang="el-GR" sz="1400" b="1">
                <a:solidFill>
                  <a:srgbClr val="990033"/>
                </a:solidFill>
              </a:rPr>
              <a:t>Κοζάνη, Ιούνιος 2007</a:t>
            </a:r>
            <a:r>
              <a:rPr lang="el-GR" altLang="el-GR" sz="1400" b="1"/>
              <a:t>: Μονοήμερη εισήγηση στο επιμορφωτικό πρόγραμμα  «ΚΥΚΛΟΦΟΡΙΑΚΕΣ ΡΥΘΜΙΣΕΙΣ ΓΙΑ ΑΣΤΙΚΕΣ ΠΕΡΙΟΧΕΣ» που οργανώθηκε από το Ινστιτούτο Επιμόρφωσης του ΕΚΔΔΑ, για τους μηχανικούς του Δημοσίου Τομέα της ευρύτερης περιοχής της Κοζάνης.  </a:t>
            </a:r>
          </a:p>
          <a:p>
            <a:pPr lvl="1" algn="just" eaLnBrk="1" hangingPunct="1">
              <a:spcBef>
                <a:spcPct val="50000"/>
              </a:spcBef>
              <a:buClr>
                <a:schemeClr val="folHlink"/>
              </a:buClr>
              <a:buFont typeface="Wingdings" panose="05000000000000000000" pitchFamily="2" charset="2"/>
              <a:buChar char="Ø"/>
            </a:pPr>
            <a:r>
              <a:rPr lang="el-GR" altLang="el-GR" sz="1400" b="1">
                <a:solidFill>
                  <a:srgbClr val="990033"/>
                </a:solidFill>
              </a:rPr>
              <a:t>Πάτρα, Οκτώβριος 2007</a:t>
            </a:r>
            <a:r>
              <a:rPr lang="el-GR" altLang="el-GR" sz="1400" b="1"/>
              <a:t>: Μονοήμερη εισήγηση στο επιμορφωτικό πρόγραμμα  «ΚΥΚΛΟΦΟΡΙΑΚΕΣ ΡΥΘΜΙΣΕΙΣ ΓΙΑ ΑΣΤΙΚΕΣ ΠΕΡΙΟΧΕΣ» που οργανώθηκε από το Ινστιτούτο Επιμόρφωσης του ΕΚΔΔΑ, για τους μηχανικούς του Δημοσίου Τομέα της ευρύτερης περιοχής της Πάτρας.  </a:t>
            </a:r>
          </a:p>
          <a:p>
            <a:pPr lvl="1" algn="just" eaLnBrk="1" hangingPunct="1">
              <a:spcBef>
                <a:spcPct val="50000"/>
              </a:spcBef>
              <a:buClr>
                <a:schemeClr val="folHlink"/>
              </a:buClr>
              <a:buFont typeface="Wingdings" panose="05000000000000000000" pitchFamily="2" charset="2"/>
              <a:buChar char="Ø"/>
            </a:pPr>
            <a:r>
              <a:rPr lang="el-GR" altLang="el-GR" sz="1400" b="1">
                <a:solidFill>
                  <a:srgbClr val="990033"/>
                </a:solidFill>
              </a:rPr>
              <a:t>Θεσσαλονίκη, Αθήνα, Πάτρα (τηλεδιάσκεψη)</a:t>
            </a:r>
            <a:r>
              <a:rPr lang="el-GR" altLang="el-GR" sz="1400" b="1"/>
              <a:t>,  Δεκέμβριος 2007: Μονοήμερη εισήγηση στο επιμορφωτικό πρόγραμμα  «ΚΥΚΛΟΦΟΡΙΑΚΕΣ ΡΥΘΜΙΣΕΙΣ ΓΙΑ ΑΣΤΙΚΕΣ ΠΕΡΙΟΧΕΣ» που οργανώθηκε από το Ινστιτούτο Επιμόρφωσης του ΕΚΔΔΑ, για τους μηχανικούς του Δημοσίου Τομέα.  </a:t>
            </a:r>
            <a:endParaRPr lang="el-GR" altLang="el-GR" b="1"/>
          </a:p>
        </p:txBody>
      </p:sp>
    </p:spTree>
    <p:extLst>
      <p:ext uri="{BB962C8B-B14F-4D97-AF65-F5344CB8AC3E}">
        <p14:creationId xmlns:p14="http://schemas.microsoft.com/office/powerpoint/2010/main" val="3417751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 </a:t>
            </a:r>
            <a:endParaRPr lang="el-GR" dirty="0"/>
          </a:p>
        </p:txBody>
      </p:sp>
      <p:sp>
        <p:nvSpPr>
          <p:cNvPr id="43011" name="Rectangle 3"/>
          <p:cNvSpPr>
            <a:spLocks noChangeArrowheads="1"/>
          </p:cNvSpPr>
          <p:nvPr/>
        </p:nvSpPr>
        <p:spPr bwMode="auto">
          <a:xfrm>
            <a:off x="990600" y="2366963"/>
            <a:ext cx="739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l-GR" altLang="el-GR" sz="2000" b="1">
              <a:solidFill>
                <a:schemeClr val="folHlink"/>
              </a:solidFill>
            </a:endParaRPr>
          </a:p>
        </p:txBody>
      </p:sp>
      <p:sp>
        <p:nvSpPr>
          <p:cNvPr id="5" name="Rectangle 4"/>
          <p:cNvSpPr>
            <a:spLocks noChangeArrowheads="1"/>
          </p:cNvSpPr>
          <p:nvPr/>
        </p:nvSpPr>
        <p:spPr bwMode="auto">
          <a:xfrm>
            <a:off x="684213" y="1484313"/>
            <a:ext cx="4892675" cy="76200"/>
          </a:xfrm>
          <a:prstGeom prst="rect">
            <a:avLst/>
          </a:prstGeom>
          <a:solidFill>
            <a:srgbClr val="860000">
              <a:alpha val="50000"/>
            </a:srgbClr>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kumimoji="1" lang="el-GR"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3013" name="Rectangle 5"/>
          <p:cNvSpPr>
            <a:spLocks noChangeArrowheads="1"/>
          </p:cNvSpPr>
          <p:nvPr/>
        </p:nvSpPr>
        <p:spPr bwMode="auto">
          <a:xfrm>
            <a:off x="685800" y="115888"/>
            <a:ext cx="8458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2400" b="1" i="1">
                <a:solidFill>
                  <a:schemeClr val="folHlink"/>
                </a:solidFill>
              </a:rPr>
              <a:t>Εκπαιδευτικά σεμινάρια Κυκλοφοριακής Αγωγής και Οδικής Ασφάλειας σε μαθητές στα πλαίσια σχολικών δραστηριοτήτων του Υπουργείου Παιδείας.</a:t>
            </a:r>
            <a:endParaRPr lang="en-GB" altLang="el-GR" sz="2400" b="1" i="1">
              <a:solidFill>
                <a:schemeClr val="folHlink"/>
              </a:solidFill>
            </a:endParaRPr>
          </a:p>
        </p:txBody>
      </p:sp>
      <p:sp>
        <p:nvSpPr>
          <p:cNvPr id="43014" name="Rectangle 6"/>
          <p:cNvSpPr>
            <a:spLocks noChangeArrowheads="1"/>
          </p:cNvSpPr>
          <p:nvPr/>
        </p:nvSpPr>
        <p:spPr bwMode="auto">
          <a:xfrm>
            <a:off x="539750" y="1844675"/>
            <a:ext cx="52562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3619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just" eaLnBrk="1" hangingPunct="1">
              <a:spcBef>
                <a:spcPct val="50000"/>
              </a:spcBef>
              <a:buClr>
                <a:schemeClr val="folHlink"/>
              </a:buClr>
              <a:buFont typeface="Wingdings" panose="05000000000000000000" pitchFamily="2" charset="2"/>
              <a:buChar char="Ø"/>
            </a:pPr>
            <a:r>
              <a:rPr lang="el-GR" altLang="el-GR" sz="1400" b="1"/>
              <a:t>Προβολή του εκπαιδευτικού παραμυθιού «Ο φίλος μου ο Ποδηλατάκιας» για την ορθή χρήση του ποδηλάτου στο δρόμο.</a:t>
            </a:r>
          </a:p>
          <a:p>
            <a:pPr lvl="1" algn="just" eaLnBrk="1" hangingPunct="1">
              <a:spcBef>
                <a:spcPct val="50000"/>
              </a:spcBef>
              <a:buClr>
                <a:schemeClr val="folHlink"/>
              </a:buClr>
            </a:pPr>
            <a:r>
              <a:rPr lang="el-GR" altLang="el-GR" sz="1400" b="1"/>
              <a:t>(πηγή: http://www.yme.gr/pdf/e_book_podilatakias.pdf, δημιουργία video ΙΜΕΤ) </a:t>
            </a:r>
          </a:p>
          <a:p>
            <a:pPr lvl="1" algn="just" eaLnBrk="1" hangingPunct="1">
              <a:spcBef>
                <a:spcPct val="50000"/>
              </a:spcBef>
              <a:buClr>
                <a:schemeClr val="folHlink"/>
              </a:buClr>
              <a:buFont typeface="Wingdings" panose="05000000000000000000" pitchFamily="2" charset="2"/>
              <a:buChar char="Ø"/>
            </a:pPr>
            <a:r>
              <a:rPr lang="el-GR" altLang="el-GR" sz="1400" b="1"/>
              <a:t>Διαδραστική προβολή παιδικής σειράς για την εκμάθηση βασικών κανόνων οδικής ασφάλειας και κυκλοφοριακής αγωγής (πηγή:  www.make me genious.com,   μεταγλώττιση ΙΜΕΤ).</a:t>
            </a:r>
          </a:p>
          <a:p>
            <a:pPr lvl="1" algn="just" eaLnBrk="1" hangingPunct="1">
              <a:spcBef>
                <a:spcPct val="50000"/>
              </a:spcBef>
              <a:buClr>
                <a:schemeClr val="folHlink"/>
              </a:buClr>
              <a:buFont typeface="Wingdings" panose="05000000000000000000" pitchFamily="2" charset="2"/>
              <a:buChar char="Ø"/>
            </a:pPr>
            <a:r>
              <a:rPr lang="el-GR" altLang="el-GR" sz="1400" b="1"/>
              <a:t>Επίδειξη των συνεπειών της απρόσεκτης οδήγησης με τη χρήση του τρισδιάστατου προσομοιωτή οδήγησης του ΙΜΕΤ.</a:t>
            </a:r>
          </a:p>
          <a:p>
            <a:pPr lvl="1" algn="just" eaLnBrk="1" hangingPunct="1">
              <a:spcBef>
                <a:spcPct val="50000"/>
              </a:spcBef>
              <a:buClr>
                <a:schemeClr val="folHlink"/>
              </a:buClr>
              <a:buFont typeface="Wingdings" panose="05000000000000000000" pitchFamily="2" charset="2"/>
              <a:buChar char="Ø"/>
            </a:pPr>
            <a:r>
              <a:rPr lang="el-GR" altLang="el-GR" sz="1400" b="1"/>
              <a:t>Διανομή σχετικού ενημερωτικού-εκπαιδευτικού υλικού στους μαθητές.</a:t>
            </a:r>
          </a:p>
        </p:txBody>
      </p:sp>
      <p:pic>
        <p:nvPicPr>
          <p:cNvPr id="43015" name="5 - Εικόνα" descr="C:\Users\MMorfoulaki\AppData\Local\Microsoft\Windows\Temporary Internet Files\Content.Outlook\F6IKJ4V8\DSC01579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508500"/>
            <a:ext cx="21605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7 - Εικόνα" descr="C:\Users\MMorfoulaki\AppData\Local\Microsoft\Windows\Temporary Internet Files\Content.Outlook\F6IKJ4V8\DSCN19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81300"/>
            <a:ext cx="19526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8 - Εικόνα" descr="C:\Users\MMorfoulaki\AppData\Local\Microsoft\Windows\Temporary Internet Files\Content.Outlook\F6IKJ4V8\DSC01575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484313"/>
            <a:ext cx="18716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225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bwMode="auto">
          <a:xfrm>
            <a:off x="827088" y="2708275"/>
            <a:ext cx="7772400" cy="2306638"/>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b="1" i="1" dirty="0" smtClean="0">
                <a:solidFill>
                  <a:schemeClr val="accent2">
                    <a:lumMod val="75000"/>
                  </a:schemeClr>
                </a:solidFill>
                <a:effectLst>
                  <a:outerShdw blurRad="38100" dist="38100" dir="2700000" algn="tl">
                    <a:srgbClr val="000000">
                      <a:alpha val="43137"/>
                    </a:srgbClr>
                  </a:outerShdw>
                </a:effectLst>
              </a:rPr>
              <a:t>Γ. Ευρύτερες Δράσεις του ΙΜΕΤ  Ευαισθητοποίησης του Κοινού για την Οδική Ασφάλεια</a:t>
            </a:r>
          </a:p>
        </p:txBody>
      </p:sp>
    </p:spTree>
    <p:extLst>
      <p:ext uri="{BB962C8B-B14F-4D97-AF65-F5344CB8AC3E}">
        <p14:creationId xmlns:p14="http://schemas.microsoft.com/office/powerpoint/2010/main" val="3879411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3" cstate="print"/>
          <a:srcRect/>
          <a:stretch>
            <a:fillRect/>
          </a:stretch>
        </p:blipFill>
        <p:spPr>
          <a:xfrm>
            <a:off x="5148263" y="1238250"/>
            <a:ext cx="3995737" cy="5430838"/>
          </a:xfrm>
        </p:spPr>
      </p:pic>
      <p:sp>
        <p:nvSpPr>
          <p:cNvPr id="451587" name="Rectangle 3"/>
          <p:cNvSpPr>
            <a:spLocks noChangeArrowheads="1"/>
          </p:cNvSpPr>
          <p:nvPr/>
        </p:nvSpPr>
        <p:spPr bwMode="auto">
          <a:xfrm>
            <a:off x="684213" y="1412875"/>
            <a:ext cx="4535487" cy="5262563"/>
          </a:xfrm>
          <a:prstGeom prst="rect">
            <a:avLst/>
          </a:prstGeom>
          <a:noFill/>
          <a:ln w="9525">
            <a:noFill/>
            <a:miter lim="800000"/>
            <a:headEnd/>
            <a:tailEnd/>
          </a:ln>
          <a:effectLst/>
        </p:spPr>
        <p:txBody>
          <a:bodyPr>
            <a:spAutoFit/>
          </a:bodyPr>
          <a:lstStyle/>
          <a:p>
            <a:pPr fontAlgn="auto">
              <a:spcBef>
                <a:spcPts val="0"/>
              </a:spcBef>
              <a:spcAft>
                <a:spcPts val="0"/>
              </a:spcAft>
              <a:buClr>
                <a:schemeClr val="accent2"/>
              </a:buClr>
              <a:buFont typeface="Wingdings" pitchFamily="2" charset="2"/>
              <a:buChar char="Ø"/>
              <a:defRPr/>
            </a:pPr>
            <a:r>
              <a:rPr lang="el-GR" sz="2400" dirty="0">
                <a:effectLst>
                  <a:outerShdw blurRad="38100" dist="38100" dir="2700000" algn="tl">
                    <a:srgbClr val="C0C0C0"/>
                  </a:outerShdw>
                </a:effectLst>
                <a:latin typeface="+mn-lt"/>
              </a:rPr>
              <a:t>Το ΙΜΕΤ/ΕΚΕΤΑ </a:t>
            </a:r>
            <a:r>
              <a:rPr lang="el-GR" sz="2400" b="1" dirty="0">
                <a:effectLst>
                  <a:outerShdw blurRad="38100" dist="38100" dir="2700000" algn="tl">
                    <a:srgbClr val="C0C0C0"/>
                  </a:outerShdw>
                </a:effectLst>
                <a:latin typeface="+mn-lt"/>
              </a:rPr>
              <a:t>είχε αναλάβει για την Ελλάδα από το 2001 την υλοποίηση</a:t>
            </a:r>
            <a:r>
              <a:rPr lang="el-GR" sz="2400" dirty="0">
                <a:effectLst>
                  <a:outerShdw blurRad="38100" dist="38100" dir="2700000" algn="tl">
                    <a:srgbClr val="C0C0C0"/>
                  </a:outerShdw>
                </a:effectLst>
                <a:latin typeface="+mn-lt"/>
              </a:rPr>
              <a:t> της Πανευρωπαϊκής εκστρατείας κατά της οδήγησης υπό την επήρεια αλκοόλ στην Ελλάδα (</a:t>
            </a:r>
            <a:r>
              <a:rPr lang="en-US" sz="2400" b="1" dirty="0">
                <a:latin typeface="+mn-lt"/>
              </a:rPr>
              <a:t>BOB Campaign</a:t>
            </a:r>
            <a:r>
              <a:rPr lang="en-US" sz="2400" dirty="0">
                <a:latin typeface="+mn-lt"/>
              </a:rPr>
              <a:t>)</a:t>
            </a:r>
            <a:r>
              <a:rPr lang="el-GR" sz="2400" dirty="0">
                <a:latin typeface="+mn-lt"/>
              </a:rPr>
              <a:t>. </a:t>
            </a:r>
          </a:p>
          <a:p>
            <a:pPr fontAlgn="auto">
              <a:spcBef>
                <a:spcPts val="0"/>
              </a:spcBef>
              <a:spcAft>
                <a:spcPts val="0"/>
              </a:spcAft>
              <a:buClr>
                <a:schemeClr val="accent2"/>
              </a:buClr>
              <a:buFont typeface="Wingdings" pitchFamily="2" charset="2"/>
              <a:buChar char="Ø"/>
              <a:defRPr/>
            </a:pPr>
            <a:r>
              <a:rPr lang="el-GR" sz="2400" b="1" dirty="0">
                <a:latin typeface="+mn-lt"/>
              </a:rPr>
              <a:t>Επίσημη υλοποίηση μέχρι το 2007 και συνέχισή της μέχρι και το 2009. </a:t>
            </a:r>
            <a:r>
              <a:rPr lang="el-GR" sz="2400" dirty="0">
                <a:latin typeface="+mn-lt"/>
              </a:rPr>
              <a:t>Το 2012 ξεκίνησε νέα επετειακή δράση. </a:t>
            </a:r>
          </a:p>
          <a:p>
            <a:pPr fontAlgn="auto">
              <a:spcBef>
                <a:spcPts val="0"/>
              </a:spcBef>
              <a:spcAft>
                <a:spcPts val="0"/>
              </a:spcAft>
              <a:buClr>
                <a:schemeClr val="accent2"/>
              </a:buClr>
              <a:buFont typeface="Wingdings" pitchFamily="2" charset="2"/>
              <a:buChar char="Ø"/>
              <a:defRPr/>
            </a:pPr>
            <a:r>
              <a:rPr lang="el-GR" sz="2400" dirty="0">
                <a:latin typeface="+mn-lt"/>
              </a:rPr>
              <a:t>Η εκστρατεία υλοποιήθηκε στην υπόλοιπη </a:t>
            </a:r>
            <a:r>
              <a:rPr lang="el-GR" sz="2400" b="1" dirty="0">
                <a:latin typeface="+mn-lt"/>
              </a:rPr>
              <a:t>Ευρώπη μεταξύ 1995-2007</a:t>
            </a:r>
            <a:r>
              <a:rPr lang="el-GR" sz="2400" dirty="0">
                <a:latin typeface="+mn-lt"/>
              </a:rPr>
              <a:t>.</a:t>
            </a:r>
            <a:endParaRPr lang="el-GR" sz="2400" dirty="0">
              <a:effectLst>
                <a:outerShdw blurRad="38100" dist="38100" dir="2700000" algn="tl">
                  <a:srgbClr val="C0C0C0"/>
                </a:outerShdw>
              </a:effectLst>
              <a:latin typeface="+mn-lt"/>
            </a:endParaRPr>
          </a:p>
        </p:txBody>
      </p:sp>
      <p:sp>
        <p:nvSpPr>
          <p:cNvPr id="36869" name="Rectangle 4"/>
          <p:cNvSpPr>
            <a:spLocks noGrp="1" noChangeArrowheads="1"/>
          </p:cNvSpPr>
          <p:nvPr>
            <p:ph type="title"/>
          </p:nvPr>
        </p:nvSpPr>
        <p:spPr>
          <a:xfrm>
            <a:off x="755650" y="260350"/>
            <a:ext cx="8280400" cy="1143000"/>
          </a:xfrm>
        </p:spPr>
        <p:txBody>
          <a:bodyPr rtlCol="0" anchor="t">
            <a:noAutofit/>
          </a:bodyPr>
          <a:lstStyle/>
          <a:p>
            <a:pPr algn="ctr" eaLnBrk="1" fontAlgn="auto" hangingPunct="1">
              <a:spcAft>
                <a:spcPts val="0"/>
              </a:spcAft>
              <a:defRPr/>
            </a:pPr>
            <a:r>
              <a:rPr lang="el-GR" sz="3200" dirty="0" smtClean="0"/>
              <a:t>Εκστρατεία κατά της οδήγησης </a:t>
            </a:r>
            <a:br>
              <a:rPr lang="el-GR" sz="3200" dirty="0" smtClean="0"/>
            </a:br>
            <a:r>
              <a:rPr lang="el-GR" sz="3200" dirty="0" smtClean="0"/>
              <a:t>υπό την επήρεια αλκοόλ στην Ελλάδα (1/5)</a:t>
            </a:r>
          </a:p>
        </p:txBody>
      </p:sp>
    </p:spTree>
    <p:extLst>
      <p:ext uri="{BB962C8B-B14F-4D97-AF65-F5344CB8AC3E}">
        <p14:creationId xmlns:p14="http://schemas.microsoft.com/office/powerpoint/2010/main" val="11354485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rtlCol="0" anchor="t">
            <a:normAutofit fontScale="90000"/>
          </a:bodyPr>
          <a:lstStyle/>
          <a:p>
            <a:pPr eaLnBrk="1" fontAlgn="auto" hangingPunct="1">
              <a:spcAft>
                <a:spcPts val="0"/>
              </a:spcAft>
              <a:defRPr/>
            </a:pPr>
            <a:r>
              <a:rPr lang="en-GB" smtClean="0"/>
              <a:t/>
            </a:r>
            <a:br>
              <a:rPr lang="en-GB" smtClean="0"/>
            </a:br>
            <a:r>
              <a:rPr lang="en-GB" smtClean="0"/>
              <a:t/>
            </a:r>
            <a:br>
              <a:rPr lang="en-GB" smtClean="0"/>
            </a:br>
            <a:r>
              <a:rPr lang="en-GB" smtClean="0"/>
              <a:t/>
            </a:r>
            <a:br>
              <a:rPr lang="en-GB" smtClean="0"/>
            </a:br>
            <a:endParaRPr lang="en-GB" smtClean="0"/>
          </a:p>
        </p:txBody>
      </p:sp>
      <p:pic>
        <p:nvPicPr>
          <p:cNvPr id="24579" name="Picture 4" descr="A MONO_GR"/>
          <p:cNvPicPr>
            <a:picLocks noGrp="1" noChangeAspect="1" noChangeArrowheads="1"/>
          </p:cNvPicPr>
          <p:nvPr>
            <p:ph sz="quarter" idx="2"/>
          </p:nvPr>
        </p:nvPicPr>
        <p:blipFill>
          <a:blip r:embed="rId3" cstate="print"/>
          <a:srcRect/>
          <a:stretch>
            <a:fillRect/>
          </a:stretch>
        </p:blipFill>
        <p:spPr>
          <a:xfrm>
            <a:off x="706438" y="2832100"/>
            <a:ext cx="3505200" cy="1676400"/>
          </a:xfrm>
        </p:spPr>
      </p:pic>
      <p:sp>
        <p:nvSpPr>
          <p:cNvPr id="36870" name="Rectangle 6"/>
          <p:cNvSpPr>
            <a:spLocks noChangeArrowheads="1"/>
          </p:cNvSpPr>
          <p:nvPr/>
        </p:nvSpPr>
        <p:spPr bwMode="auto">
          <a:xfrm>
            <a:off x="827088" y="1628775"/>
            <a:ext cx="4103687" cy="1200150"/>
          </a:xfrm>
          <a:prstGeom prst="rect">
            <a:avLst/>
          </a:prstGeom>
          <a:noFill/>
          <a:ln w="9525">
            <a:noFill/>
            <a:miter lim="800000"/>
            <a:headEnd/>
            <a:tailEnd/>
          </a:ln>
        </p:spPr>
        <p:txBody>
          <a:bodyPr>
            <a:spAutoFit/>
          </a:bodyPr>
          <a:lstStyle/>
          <a:p>
            <a:pPr>
              <a:spcBef>
                <a:spcPct val="20000"/>
              </a:spcBef>
              <a:buClr>
                <a:srgbClr val="000099"/>
              </a:buClr>
              <a:buFont typeface="Wingdings" pitchFamily="2" charset="2"/>
              <a:buChar char="Ø"/>
              <a:defRPr/>
            </a:pPr>
            <a:r>
              <a:rPr lang="el-GR" sz="2400" dirty="0">
                <a:latin typeface="+mn-lt"/>
                <a:cs typeface="Times New Roman" pitchFamily="18" charset="0"/>
              </a:rPr>
              <a:t>Το μήνυμα που τυπώθηκε σε 10.000 </a:t>
            </a:r>
            <a:r>
              <a:rPr lang="el-GR" sz="2400" b="1" dirty="0">
                <a:latin typeface="+mn-lt"/>
                <a:cs typeface="Times New Roman" pitchFamily="18" charset="0"/>
              </a:rPr>
              <a:t>αφίσες</a:t>
            </a:r>
            <a:r>
              <a:rPr lang="el-GR" sz="2400" dirty="0">
                <a:latin typeface="+mn-lt"/>
                <a:cs typeface="Times New Roman" pitchFamily="18" charset="0"/>
              </a:rPr>
              <a:t> και 600.000 </a:t>
            </a:r>
            <a:r>
              <a:rPr lang="el-GR" sz="2400" b="1" dirty="0">
                <a:latin typeface="+mn-lt"/>
                <a:cs typeface="Times New Roman" pitchFamily="18" charset="0"/>
              </a:rPr>
              <a:t>μονόφυλλα</a:t>
            </a:r>
            <a:r>
              <a:rPr lang="el-GR" sz="2400" dirty="0">
                <a:latin typeface="+mn-lt"/>
                <a:cs typeface="Times New Roman" pitchFamily="18" charset="0"/>
              </a:rPr>
              <a:t>.</a:t>
            </a:r>
            <a:endParaRPr lang="en-GB" sz="2400" dirty="0">
              <a:latin typeface="+mn-lt"/>
              <a:cs typeface="Times New Roman" pitchFamily="18" charset="0"/>
            </a:endParaRPr>
          </a:p>
        </p:txBody>
      </p:sp>
      <p:pic>
        <p:nvPicPr>
          <p:cNvPr id="24581" name="Picture 7" descr="B MONO_GR"/>
          <p:cNvPicPr>
            <a:picLocks noGrp="1" noChangeAspect="1" noChangeArrowheads="1"/>
          </p:cNvPicPr>
          <p:nvPr>
            <p:ph sz="quarter" idx="3"/>
          </p:nvPr>
        </p:nvPicPr>
        <p:blipFill>
          <a:blip r:embed="rId4" cstate="print"/>
          <a:srcRect/>
          <a:stretch>
            <a:fillRect/>
          </a:stretch>
        </p:blipFill>
        <p:spPr>
          <a:xfrm>
            <a:off x="1331913" y="4652963"/>
            <a:ext cx="3384550" cy="1625600"/>
          </a:xfrm>
        </p:spPr>
      </p:pic>
      <p:sp>
        <p:nvSpPr>
          <p:cNvPr id="36872" name="Rectangle 4"/>
          <p:cNvSpPr>
            <a:spLocks noChangeArrowheads="1"/>
          </p:cNvSpPr>
          <p:nvPr/>
        </p:nvSpPr>
        <p:spPr bwMode="auto">
          <a:xfrm>
            <a:off x="755650" y="260350"/>
            <a:ext cx="8388350" cy="1143000"/>
          </a:xfrm>
          <a:prstGeom prst="rect">
            <a:avLst/>
          </a:prstGeom>
          <a:noFill/>
          <a:ln w="9525">
            <a:noFill/>
            <a:miter lim="800000"/>
            <a:headEnd/>
            <a:tailEnd/>
          </a:ln>
        </p:spPr>
        <p:txBody>
          <a:bodyPr/>
          <a:lstStyle/>
          <a:p>
            <a:pPr algn="ctr">
              <a:defRPr/>
            </a:pPr>
            <a:r>
              <a:rPr lang="el-GR" sz="3200" dirty="0">
                <a:solidFill>
                  <a:schemeClr val="tx2"/>
                </a:solidFill>
                <a:effectLst>
                  <a:outerShdw blurRad="38100" dist="38100" dir="2700000" algn="tl">
                    <a:srgbClr val="000000">
                      <a:alpha val="43137"/>
                    </a:srgbClr>
                  </a:outerShdw>
                </a:effectLst>
                <a:latin typeface="+mj-lt"/>
              </a:rPr>
              <a:t>Εκστρατεία κατά της οδήγησης </a:t>
            </a:r>
            <a:br>
              <a:rPr lang="el-GR" sz="3200" dirty="0">
                <a:solidFill>
                  <a:schemeClr val="tx2"/>
                </a:solidFill>
                <a:effectLst>
                  <a:outerShdw blurRad="38100" dist="38100" dir="2700000" algn="tl">
                    <a:srgbClr val="000000">
                      <a:alpha val="43137"/>
                    </a:srgbClr>
                  </a:outerShdw>
                </a:effectLst>
                <a:latin typeface="+mj-lt"/>
              </a:rPr>
            </a:br>
            <a:r>
              <a:rPr lang="el-GR" sz="3200" dirty="0">
                <a:solidFill>
                  <a:schemeClr val="tx2"/>
                </a:solidFill>
                <a:effectLst>
                  <a:outerShdw blurRad="38100" dist="38100" dir="2700000" algn="tl">
                    <a:srgbClr val="000000">
                      <a:alpha val="43137"/>
                    </a:srgbClr>
                  </a:outerShdw>
                </a:effectLst>
                <a:latin typeface="+mj-lt"/>
              </a:rPr>
              <a:t>υπό την επήρεια αλκοόλ στην Ελλάδα (</a:t>
            </a:r>
            <a:r>
              <a:rPr lang="el-GR" sz="3200" dirty="0" smtClean="0">
                <a:solidFill>
                  <a:schemeClr val="tx2"/>
                </a:solidFill>
                <a:effectLst>
                  <a:outerShdw blurRad="38100" dist="38100" dir="2700000" algn="tl">
                    <a:srgbClr val="000000">
                      <a:alpha val="43137"/>
                    </a:srgbClr>
                  </a:outerShdw>
                </a:effectLst>
                <a:latin typeface="+mj-lt"/>
              </a:rPr>
              <a:t>2/5)</a:t>
            </a:r>
            <a:endParaRPr lang="el-GR" sz="3200" dirty="0">
              <a:solidFill>
                <a:schemeClr val="tx2"/>
              </a:solidFill>
              <a:effectLst>
                <a:outerShdw blurRad="38100" dist="38100" dir="2700000" algn="tl">
                  <a:srgbClr val="000000">
                    <a:alpha val="43137"/>
                  </a:srgbClr>
                </a:outerShdw>
              </a:effectLst>
              <a:latin typeface="+mj-lt"/>
            </a:endParaRPr>
          </a:p>
        </p:txBody>
      </p:sp>
      <p:pic>
        <p:nvPicPr>
          <p:cNvPr id="24583" name="Picture 8" descr="A5_A.jpg"/>
          <p:cNvPicPr>
            <a:picLocks noChangeAspect="1"/>
          </p:cNvPicPr>
          <p:nvPr/>
        </p:nvPicPr>
        <p:blipFill>
          <a:blip r:embed="rId5" cstate="print"/>
          <a:srcRect/>
          <a:stretch>
            <a:fillRect/>
          </a:stretch>
        </p:blipFill>
        <p:spPr bwMode="auto">
          <a:xfrm>
            <a:off x="5219700" y="1341438"/>
            <a:ext cx="3240088" cy="4589462"/>
          </a:xfrm>
          <a:prstGeom prst="rect">
            <a:avLst/>
          </a:prstGeom>
          <a:noFill/>
          <a:ln w="9525">
            <a:noFill/>
            <a:miter lim="800000"/>
            <a:headEnd/>
            <a:tailEnd/>
          </a:ln>
        </p:spPr>
      </p:pic>
      <p:sp>
        <p:nvSpPr>
          <p:cNvPr id="10" name="Rectangle 3"/>
          <p:cNvSpPr>
            <a:spLocks noChangeArrowheads="1"/>
          </p:cNvSpPr>
          <p:nvPr/>
        </p:nvSpPr>
        <p:spPr bwMode="auto">
          <a:xfrm>
            <a:off x="4716463" y="5876925"/>
            <a:ext cx="4283075" cy="831850"/>
          </a:xfrm>
          <a:prstGeom prst="rect">
            <a:avLst/>
          </a:prstGeom>
          <a:noFill/>
          <a:ln w="9525">
            <a:noFill/>
            <a:miter lim="800000"/>
            <a:headEnd/>
            <a:tailEnd/>
          </a:ln>
          <a:effectLst/>
        </p:spPr>
        <p:txBody>
          <a:bodyPr>
            <a:spAutoFit/>
          </a:bodyPr>
          <a:lstStyle/>
          <a:p>
            <a:pPr algn="ctr" fontAlgn="auto">
              <a:spcBef>
                <a:spcPts val="0"/>
              </a:spcBef>
              <a:spcAft>
                <a:spcPts val="0"/>
              </a:spcAft>
              <a:buClr>
                <a:schemeClr val="accent2"/>
              </a:buClr>
              <a:defRPr/>
            </a:pPr>
            <a:r>
              <a:rPr lang="el-GR" sz="2400" b="1" dirty="0">
                <a:effectLst>
                  <a:outerShdw blurRad="38100" dist="38100" dir="2700000" algn="tl">
                    <a:srgbClr val="C0C0C0"/>
                  </a:outerShdw>
                </a:effectLst>
                <a:latin typeface="+mn-lt"/>
              </a:rPr>
              <a:t>Δέκα χρόνια «Μία παρέα, ένας οδηγός κάθε φορά»</a:t>
            </a:r>
          </a:p>
        </p:txBody>
      </p:sp>
    </p:spTree>
    <p:extLst>
      <p:ext uri="{BB962C8B-B14F-4D97-AF65-F5344CB8AC3E}">
        <p14:creationId xmlns:p14="http://schemas.microsoft.com/office/powerpoint/2010/main" val="37221917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01935i"/>
          <p:cNvPicPr>
            <a:picLocks noChangeAspect="1" noChangeArrowheads="1"/>
          </p:cNvPicPr>
          <p:nvPr/>
        </p:nvPicPr>
        <p:blipFill>
          <a:blip r:embed="rId3" cstate="print"/>
          <a:srcRect/>
          <a:stretch>
            <a:fillRect/>
          </a:stretch>
        </p:blipFill>
        <p:spPr bwMode="auto">
          <a:xfrm>
            <a:off x="4643438" y="3213100"/>
            <a:ext cx="4356100" cy="3440113"/>
          </a:xfrm>
          <a:prstGeom prst="rect">
            <a:avLst/>
          </a:prstGeom>
          <a:noFill/>
          <a:ln w="9525">
            <a:noFill/>
            <a:miter lim="800000"/>
            <a:headEnd/>
            <a:tailEnd/>
          </a:ln>
        </p:spPr>
      </p:pic>
      <p:sp>
        <p:nvSpPr>
          <p:cNvPr id="37892" name="Rectangle 5"/>
          <p:cNvSpPr>
            <a:spLocks noChangeArrowheads="1"/>
          </p:cNvSpPr>
          <p:nvPr/>
        </p:nvSpPr>
        <p:spPr bwMode="auto">
          <a:xfrm>
            <a:off x="827088" y="260350"/>
            <a:ext cx="8496300" cy="1143000"/>
          </a:xfrm>
          <a:prstGeom prst="rect">
            <a:avLst/>
          </a:prstGeom>
          <a:noFill/>
          <a:ln w="9525">
            <a:noFill/>
            <a:miter lim="800000"/>
            <a:headEnd/>
            <a:tailEnd/>
          </a:ln>
        </p:spPr>
        <p:txBody>
          <a:bodyPr/>
          <a:lstStyle/>
          <a:p>
            <a:pPr algn="ctr">
              <a:defRPr/>
            </a:pPr>
            <a:r>
              <a:rPr lang="el-GR" sz="3200" dirty="0">
                <a:solidFill>
                  <a:schemeClr val="tx2"/>
                </a:solidFill>
                <a:effectLst>
                  <a:outerShdw blurRad="38100" dist="38100" dir="2700000" algn="tl">
                    <a:srgbClr val="000000">
                      <a:alpha val="43137"/>
                    </a:srgbClr>
                  </a:outerShdw>
                </a:effectLst>
                <a:latin typeface="+mj-lt"/>
              </a:rPr>
              <a:t>Εκστρατεία κατά της οδήγησης </a:t>
            </a:r>
            <a:br>
              <a:rPr lang="el-GR" sz="3200" dirty="0">
                <a:solidFill>
                  <a:schemeClr val="tx2"/>
                </a:solidFill>
                <a:effectLst>
                  <a:outerShdw blurRad="38100" dist="38100" dir="2700000" algn="tl">
                    <a:srgbClr val="000000">
                      <a:alpha val="43137"/>
                    </a:srgbClr>
                  </a:outerShdw>
                </a:effectLst>
                <a:latin typeface="+mj-lt"/>
              </a:rPr>
            </a:br>
            <a:r>
              <a:rPr lang="el-GR" sz="3200" dirty="0">
                <a:solidFill>
                  <a:schemeClr val="tx2"/>
                </a:solidFill>
                <a:effectLst>
                  <a:outerShdw blurRad="38100" dist="38100" dir="2700000" algn="tl">
                    <a:srgbClr val="000000">
                      <a:alpha val="43137"/>
                    </a:srgbClr>
                  </a:outerShdw>
                </a:effectLst>
                <a:latin typeface="+mj-lt"/>
              </a:rPr>
              <a:t>υπό την επήρεια αλκοόλ στην Ελλάδα (</a:t>
            </a:r>
            <a:r>
              <a:rPr lang="el-GR" sz="3200" dirty="0" smtClean="0">
                <a:solidFill>
                  <a:schemeClr val="tx2"/>
                </a:solidFill>
                <a:effectLst>
                  <a:outerShdw blurRad="38100" dist="38100" dir="2700000" algn="tl">
                    <a:srgbClr val="000000">
                      <a:alpha val="43137"/>
                    </a:srgbClr>
                  </a:outerShdw>
                </a:effectLst>
                <a:latin typeface="+mj-lt"/>
              </a:rPr>
              <a:t>3/5)</a:t>
            </a:r>
            <a:endParaRPr lang="el-GR" sz="3200" dirty="0">
              <a:solidFill>
                <a:schemeClr val="tx2"/>
              </a:solidFill>
              <a:effectLst>
                <a:outerShdw blurRad="38100" dist="38100" dir="2700000" algn="tl">
                  <a:srgbClr val="000000">
                    <a:alpha val="43137"/>
                  </a:srgbClr>
                </a:outerShdw>
              </a:effectLst>
              <a:latin typeface="+mj-lt"/>
            </a:endParaRPr>
          </a:p>
        </p:txBody>
      </p:sp>
      <p:sp>
        <p:nvSpPr>
          <p:cNvPr id="37893" name="Rectangle 8"/>
          <p:cNvSpPr>
            <a:spLocks noChangeArrowheads="1"/>
          </p:cNvSpPr>
          <p:nvPr/>
        </p:nvSpPr>
        <p:spPr bwMode="auto">
          <a:xfrm>
            <a:off x="611188" y="1412875"/>
            <a:ext cx="8078787" cy="4392613"/>
          </a:xfrm>
          <a:prstGeom prst="rect">
            <a:avLst/>
          </a:prstGeom>
          <a:noFill/>
          <a:ln w="9525">
            <a:noFill/>
            <a:miter lim="800000"/>
            <a:headEnd/>
            <a:tailEnd/>
          </a:ln>
        </p:spPr>
        <p:txBody>
          <a:bodyPr/>
          <a:lstStyle/>
          <a:p>
            <a:pPr algn="just">
              <a:spcBef>
                <a:spcPct val="40000"/>
              </a:spcBef>
              <a:buClr>
                <a:schemeClr val="accent2"/>
              </a:buClr>
              <a:buFont typeface="Wingdings" pitchFamily="2" charset="2"/>
              <a:buChar char="Ø"/>
              <a:defRPr/>
            </a:pPr>
            <a:r>
              <a:rPr lang="el-GR" sz="2400" dirty="0">
                <a:latin typeface="+mn-lt"/>
              </a:rPr>
              <a:t>Παραγωγή </a:t>
            </a:r>
            <a:r>
              <a:rPr lang="el-GR" sz="2400" b="1" dirty="0">
                <a:latin typeface="+mn-lt"/>
              </a:rPr>
              <a:t>τηλεοπτικών </a:t>
            </a:r>
            <a:r>
              <a:rPr lang="el-GR" sz="2400" dirty="0">
                <a:latin typeface="+mn-lt"/>
              </a:rPr>
              <a:t>και </a:t>
            </a:r>
            <a:r>
              <a:rPr lang="el-GR" sz="2400" b="1" dirty="0">
                <a:latin typeface="+mn-lt"/>
              </a:rPr>
              <a:t>ραδιοφωνικών</a:t>
            </a:r>
            <a:r>
              <a:rPr lang="el-GR" sz="2400" dirty="0">
                <a:latin typeface="+mn-lt"/>
              </a:rPr>
              <a:t> </a:t>
            </a:r>
            <a:r>
              <a:rPr lang="el-GR" sz="2400" b="1" dirty="0">
                <a:latin typeface="+mn-lt"/>
              </a:rPr>
              <a:t>σποτ</a:t>
            </a:r>
            <a:r>
              <a:rPr lang="el-GR" sz="2400" dirty="0">
                <a:latin typeface="+mn-lt"/>
              </a:rPr>
              <a:t> .</a:t>
            </a:r>
          </a:p>
          <a:p>
            <a:pPr algn="just">
              <a:spcBef>
                <a:spcPct val="40000"/>
              </a:spcBef>
              <a:buClr>
                <a:schemeClr val="accent2"/>
              </a:buClr>
              <a:buFont typeface="Wingdings" pitchFamily="2" charset="2"/>
              <a:buChar char="Ø"/>
              <a:defRPr/>
            </a:pPr>
            <a:endParaRPr lang="el-GR" sz="2400" dirty="0">
              <a:latin typeface="+mn-lt"/>
            </a:endParaRPr>
          </a:p>
          <a:p>
            <a:pPr algn="just">
              <a:spcBef>
                <a:spcPct val="40000"/>
              </a:spcBef>
              <a:buClr>
                <a:schemeClr val="accent2"/>
              </a:buClr>
              <a:buFont typeface="Wingdings" pitchFamily="2" charset="2"/>
              <a:buChar char="Ø"/>
              <a:defRPr/>
            </a:pPr>
            <a:r>
              <a:rPr lang="el-GR" sz="2400" dirty="0">
                <a:latin typeface="+mn-lt"/>
              </a:rPr>
              <a:t>Προβολή τους από 23 τηλεοπτικά και 43 ραδιοφωνικά δίκτυα την περίοδο 2002-2009. </a:t>
            </a:r>
          </a:p>
        </p:txBody>
      </p:sp>
      <p:pic>
        <p:nvPicPr>
          <p:cNvPr id="25605" name="Picture 9" descr="F:\TRAINER\E-mail\Foerst\temp\Photo Textured Computer Graphics July 2000\bild09.bmp"/>
          <p:cNvPicPr>
            <a:picLocks noChangeAspect="1" noChangeArrowheads="1"/>
          </p:cNvPicPr>
          <p:nvPr/>
        </p:nvPicPr>
        <p:blipFill>
          <a:blip r:embed="rId4" r:link="rId5" cstate="print">
            <a:lum bright="30000" contrast="30000"/>
          </a:blip>
          <a:srcRect/>
          <a:stretch>
            <a:fillRect/>
          </a:stretch>
        </p:blipFill>
        <p:spPr bwMode="auto">
          <a:xfrm>
            <a:off x="971550" y="3644900"/>
            <a:ext cx="3384550" cy="2538413"/>
          </a:xfrm>
          <a:prstGeom prst="rect">
            <a:avLst/>
          </a:prstGeom>
          <a:noFill/>
          <a:ln w="9525">
            <a:noFill/>
            <a:miter lim="800000"/>
            <a:headEnd/>
            <a:tailEnd/>
          </a:ln>
        </p:spPr>
      </p:pic>
      <p:pic>
        <p:nvPicPr>
          <p:cNvPr id="25606" name="Picture 101" descr="Video1">
            <a:hlinkClick r:id="rId6" action="ppaction://hlinkfile"/>
          </p:cNvPr>
          <p:cNvPicPr>
            <a:picLocks noGrp="1" noChangeAspect="1" noChangeArrowheads="1"/>
          </p:cNvPicPr>
          <p:nvPr>
            <p:ph sz="half" idx="4294967295"/>
          </p:nvPr>
        </p:nvPicPr>
        <p:blipFill>
          <a:blip r:embed="rId7" cstate="print"/>
          <a:srcRect/>
          <a:stretch>
            <a:fillRect/>
          </a:stretch>
        </p:blipFill>
        <p:spPr>
          <a:xfrm>
            <a:off x="2555875" y="1844675"/>
            <a:ext cx="1008063" cy="758825"/>
          </a:xfrm>
        </p:spPr>
      </p:pic>
      <p:pic>
        <p:nvPicPr>
          <p:cNvPr id="25607" name="Picture 102" descr="Video2">
            <a:hlinkClick r:id="rId8" action="ppaction://hlinkfile"/>
          </p:cNvPr>
          <p:cNvPicPr>
            <a:picLocks noGrp="1" noChangeAspect="1" noChangeArrowheads="1"/>
          </p:cNvPicPr>
          <p:nvPr>
            <p:ph sz="half" idx="4294967295"/>
          </p:nvPr>
        </p:nvPicPr>
        <p:blipFill>
          <a:blip r:embed="rId9" cstate="print"/>
          <a:srcRect/>
          <a:stretch>
            <a:fillRect/>
          </a:stretch>
        </p:blipFill>
        <p:spPr>
          <a:xfrm>
            <a:off x="5580063" y="1773238"/>
            <a:ext cx="1008062" cy="793750"/>
          </a:xfrm>
        </p:spPr>
      </p:pic>
    </p:spTree>
    <p:extLst>
      <p:ext uri="{BB962C8B-B14F-4D97-AF65-F5344CB8AC3E}">
        <p14:creationId xmlns:p14="http://schemas.microsoft.com/office/powerpoint/2010/main" val="27337195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ChangeArrowheads="1"/>
          </p:cNvSpPr>
          <p:nvPr/>
        </p:nvSpPr>
        <p:spPr bwMode="auto">
          <a:xfrm>
            <a:off x="755650" y="1268413"/>
            <a:ext cx="5545138" cy="1570037"/>
          </a:xfrm>
          <a:prstGeom prst="rect">
            <a:avLst/>
          </a:prstGeom>
          <a:noFill/>
          <a:ln w="9525">
            <a:noFill/>
            <a:miter lim="800000"/>
            <a:headEnd/>
            <a:tailEnd/>
          </a:ln>
          <a:effectLst/>
        </p:spPr>
        <p:txBody>
          <a:bodyPr>
            <a:spAutoFit/>
          </a:bodyPr>
          <a:lstStyle/>
          <a:p>
            <a:pPr fontAlgn="auto">
              <a:spcBef>
                <a:spcPts val="0"/>
              </a:spcBef>
              <a:spcAft>
                <a:spcPts val="0"/>
              </a:spcAft>
              <a:buClr>
                <a:srgbClr val="000099"/>
              </a:buClr>
              <a:buFont typeface="Wingdings" pitchFamily="2" charset="2"/>
              <a:buChar char="Ø"/>
              <a:defRPr/>
            </a:pPr>
            <a:r>
              <a:rPr lang="el-GR" sz="2400" dirty="0">
                <a:latin typeface="+mn-lt"/>
                <a:cs typeface="Times New Roman" pitchFamily="18" charset="0"/>
              </a:rPr>
              <a:t>Προβολή του μηνύματος σε σταθμούς ανεφοδιασμού καυσίμων (</a:t>
            </a:r>
            <a:r>
              <a:rPr lang="en-US" sz="2400" b="1" dirty="0">
                <a:latin typeface="+mn-lt"/>
                <a:cs typeface="Times New Roman" pitchFamily="18" charset="0"/>
              </a:rPr>
              <a:t>BP</a:t>
            </a:r>
            <a:r>
              <a:rPr lang="el-GR" sz="2400" dirty="0">
                <a:latin typeface="+mn-lt"/>
                <a:cs typeface="Times New Roman" pitchFamily="18" charset="0"/>
              </a:rPr>
              <a:t>)</a:t>
            </a:r>
            <a:r>
              <a:rPr lang="en-US" sz="2400" dirty="0">
                <a:latin typeface="+mn-lt"/>
                <a:cs typeface="Times New Roman" pitchFamily="18" charset="0"/>
              </a:rPr>
              <a:t> </a:t>
            </a:r>
            <a:r>
              <a:rPr lang="el-GR" sz="2400" dirty="0">
                <a:latin typeface="+mn-lt"/>
                <a:cs typeface="Times New Roman" pitchFamily="18" charset="0"/>
              </a:rPr>
              <a:t>και σε δημόσια μέσα μεταφοράς (</a:t>
            </a:r>
            <a:r>
              <a:rPr lang="el-GR" sz="2400" b="1" dirty="0">
                <a:latin typeface="+mn-lt"/>
                <a:cs typeface="Times New Roman" pitchFamily="18" charset="0"/>
              </a:rPr>
              <a:t>Ο</a:t>
            </a:r>
            <a:r>
              <a:rPr lang="en-US" sz="2400" b="1" dirty="0">
                <a:latin typeface="+mn-lt"/>
                <a:cs typeface="Times New Roman" pitchFamily="18" charset="0"/>
              </a:rPr>
              <a:t>.</a:t>
            </a:r>
            <a:r>
              <a:rPr lang="el-GR" sz="2400" b="1" dirty="0">
                <a:latin typeface="+mn-lt"/>
                <a:cs typeface="Times New Roman" pitchFamily="18" charset="0"/>
              </a:rPr>
              <a:t>Α</a:t>
            </a:r>
            <a:r>
              <a:rPr lang="en-US" sz="2400" b="1" dirty="0">
                <a:latin typeface="+mn-lt"/>
                <a:cs typeface="Times New Roman" pitchFamily="18" charset="0"/>
              </a:rPr>
              <a:t>.</a:t>
            </a:r>
            <a:r>
              <a:rPr lang="el-GR" sz="2400" b="1" dirty="0">
                <a:latin typeface="+mn-lt"/>
                <a:cs typeface="Times New Roman" pitchFamily="18" charset="0"/>
              </a:rPr>
              <a:t>Σ</a:t>
            </a:r>
            <a:r>
              <a:rPr lang="en-US" sz="2400" b="1" dirty="0">
                <a:latin typeface="+mn-lt"/>
                <a:cs typeface="Times New Roman" pitchFamily="18" charset="0"/>
              </a:rPr>
              <a:t>.</a:t>
            </a:r>
            <a:r>
              <a:rPr lang="el-GR" sz="2400" b="1" dirty="0">
                <a:latin typeface="+mn-lt"/>
                <a:cs typeface="Times New Roman" pitchFamily="18" charset="0"/>
              </a:rPr>
              <a:t>Α</a:t>
            </a:r>
            <a:r>
              <a:rPr lang="en-US" sz="2400" b="1" dirty="0">
                <a:latin typeface="+mn-lt"/>
                <a:cs typeface="Times New Roman" pitchFamily="18" charset="0"/>
              </a:rPr>
              <a:t>.</a:t>
            </a:r>
            <a:r>
              <a:rPr lang="el-GR" sz="2400" b="1" dirty="0">
                <a:latin typeface="+mn-lt"/>
                <a:cs typeface="Times New Roman" pitchFamily="18" charset="0"/>
              </a:rPr>
              <a:t> </a:t>
            </a:r>
            <a:r>
              <a:rPr lang="en-US" sz="2400" b="1" dirty="0">
                <a:latin typeface="+mn-lt"/>
                <a:cs typeface="Times New Roman" pitchFamily="18" charset="0"/>
              </a:rPr>
              <a:t>–</a:t>
            </a:r>
            <a:r>
              <a:rPr lang="el-GR" sz="2400" b="1" dirty="0">
                <a:latin typeface="+mn-lt"/>
                <a:cs typeface="Times New Roman" pitchFamily="18" charset="0"/>
              </a:rPr>
              <a:t> Ο</a:t>
            </a:r>
            <a:r>
              <a:rPr lang="en-US" sz="2400" b="1" dirty="0">
                <a:latin typeface="+mn-lt"/>
                <a:cs typeface="Times New Roman" pitchFamily="18" charset="0"/>
              </a:rPr>
              <a:t>.</a:t>
            </a:r>
            <a:r>
              <a:rPr lang="el-GR" sz="2400" b="1" dirty="0">
                <a:latin typeface="+mn-lt"/>
                <a:cs typeface="Times New Roman" pitchFamily="18" charset="0"/>
              </a:rPr>
              <a:t>Α</a:t>
            </a:r>
            <a:r>
              <a:rPr lang="en-US" sz="2400" b="1" dirty="0">
                <a:latin typeface="+mn-lt"/>
                <a:cs typeface="Times New Roman" pitchFamily="18" charset="0"/>
              </a:rPr>
              <a:t>.</a:t>
            </a:r>
            <a:r>
              <a:rPr lang="el-GR" sz="2400" b="1" dirty="0">
                <a:latin typeface="+mn-lt"/>
                <a:cs typeface="Times New Roman" pitchFamily="18" charset="0"/>
              </a:rPr>
              <a:t>Σ</a:t>
            </a:r>
            <a:r>
              <a:rPr lang="en-US" sz="2400" b="1" dirty="0">
                <a:latin typeface="+mn-lt"/>
                <a:cs typeface="Times New Roman" pitchFamily="18" charset="0"/>
              </a:rPr>
              <a:t>.</a:t>
            </a:r>
            <a:r>
              <a:rPr lang="el-GR" sz="2400" b="1" dirty="0">
                <a:latin typeface="+mn-lt"/>
                <a:cs typeface="Times New Roman" pitchFamily="18" charset="0"/>
              </a:rPr>
              <a:t>Θ</a:t>
            </a:r>
            <a:r>
              <a:rPr lang="en-US" sz="2400" b="1" dirty="0">
                <a:latin typeface="+mn-lt"/>
                <a:cs typeface="Times New Roman" pitchFamily="18" charset="0"/>
              </a:rPr>
              <a:t>.</a:t>
            </a:r>
            <a:r>
              <a:rPr lang="el-GR" sz="2400" dirty="0">
                <a:latin typeface="+mn-lt"/>
                <a:cs typeface="Times New Roman" pitchFamily="18" charset="0"/>
              </a:rPr>
              <a:t>).</a:t>
            </a:r>
            <a:r>
              <a:rPr lang="el-GR" sz="2400" dirty="0">
                <a:effectLst>
                  <a:outerShdw blurRad="38100" dist="38100" dir="2700000" algn="tl">
                    <a:srgbClr val="C0C0C0"/>
                  </a:outerShdw>
                </a:effectLst>
                <a:latin typeface="+mn-lt"/>
                <a:cs typeface="Times New Roman" pitchFamily="18" charset="0"/>
              </a:rPr>
              <a:t> </a:t>
            </a:r>
            <a:endParaRPr lang="en-GB" sz="2400" dirty="0">
              <a:effectLst>
                <a:outerShdw blurRad="38100" dist="38100" dir="2700000" algn="tl">
                  <a:srgbClr val="C0C0C0"/>
                </a:outerShdw>
              </a:effectLst>
              <a:latin typeface="+mn-lt"/>
              <a:cs typeface="Times New Roman" pitchFamily="18" charset="0"/>
            </a:endParaRPr>
          </a:p>
        </p:txBody>
      </p:sp>
      <p:sp>
        <p:nvSpPr>
          <p:cNvPr id="27651" name="Text Box 4"/>
          <p:cNvSpPr txBox="1">
            <a:spLocks noChangeArrowheads="1"/>
          </p:cNvSpPr>
          <p:nvPr/>
        </p:nvSpPr>
        <p:spPr bwMode="auto">
          <a:xfrm>
            <a:off x="5699125" y="1260475"/>
            <a:ext cx="184150" cy="457200"/>
          </a:xfrm>
          <a:prstGeom prst="rect">
            <a:avLst/>
          </a:prstGeom>
          <a:noFill/>
          <a:ln w="9525">
            <a:noFill/>
            <a:miter lim="800000"/>
            <a:headEnd/>
            <a:tailEnd/>
          </a:ln>
        </p:spPr>
        <p:txBody>
          <a:bodyPr wrap="none">
            <a:spAutoFit/>
          </a:bodyPr>
          <a:lstStyle/>
          <a:p>
            <a:endParaRPr lang="el-GR" altLang="el-GR">
              <a:latin typeface="Calibri" pitchFamily="34" charset="0"/>
            </a:endParaRPr>
          </a:p>
        </p:txBody>
      </p:sp>
      <p:pic>
        <p:nvPicPr>
          <p:cNvPr id="27652" name="Picture 6" descr="IMG_0255"/>
          <p:cNvPicPr>
            <a:picLocks noGrp="1" noChangeAspect="1" noChangeArrowheads="1"/>
          </p:cNvPicPr>
          <p:nvPr>
            <p:ph sz="half" idx="2"/>
          </p:nvPr>
        </p:nvPicPr>
        <p:blipFill>
          <a:blip r:embed="rId3" cstate="print"/>
          <a:srcRect/>
          <a:stretch>
            <a:fillRect/>
          </a:stretch>
        </p:blipFill>
        <p:spPr>
          <a:xfrm>
            <a:off x="539750" y="3068638"/>
            <a:ext cx="4248150" cy="3184525"/>
          </a:xfrm>
        </p:spPr>
      </p:pic>
      <p:pic>
        <p:nvPicPr>
          <p:cNvPr id="27653" name="Picture 8"/>
          <p:cNvPicPr>
            <a:picLocks noGrp="1" noChangeAspect="1" noChangeArrowheads="1"/>
          </p:cNvPicPr>
          <p:nvPr>
            <p:ph sz="half" idx="1"/>
          </p:nvPr>
        </p:nvPicPr>
        <p:blipFill>
          <a:blip r:embed="rId4" cstate="print"/>
          <a:srcRect/>
          <a:stretch>
            <a:fillRect/>
          </a:stretch>
        </p:blipFill>
        <p:spPr>
          <a:xfrm>
            <a:off x="6140450" y="1557338"/>
            <a:ext cx="3003550" cy="4751387"/>
          </a:xfrm>
        </p:spPr>
      </p:pic>
      <p:sp>
        <p:nvSpPr>
          <p:cNvPr id="27654" name="Oval 9"/>
          <p:cNvSpPr>
            <a:spLocks noChangeArrowheads="1"/>
          </p:cNvSpPr>
          <p:nvPr/>
        </p:nvSpPr>
        <p:spPr bwMode="auto">
          <a:xfrm>
            <a:off x="7308850" y="5300663"/>
            <a:ext cx="433388" cy="576262"/>
          </a:xfrm>
          <a:prstGeom prst="ellipse">
            <a:avLst/>
          </a:prstGeom>
          <a:noFill/>
          <a:ln w="19050">
            <a:solidFill>
              <a:srgbClr val="FFCC00"/>
            </a:solidFill>
            <a:round/>
            <a:headEnd/>
            <a:tailEnd/>
          </a:ln>
        </p:spPr>
        <p:txBody>
          <a:bodyPr wrap="none" anchor="ctr"/>
          <a:lstStyle/>
          <a:p>
            <a:endParaRPr lang="el-GR" altLang="el-GR">
              <a:latin typeface="Calibri" pitchFamily="34" charset="0"/>
            </a:endParaRPr>
          </a:p>
        </p:txBody>
      </p:sp>
      <p:sp>
        <p:nvSpPr>
          <p:cNvPr id="27655" name="Oval 10"/>
          <p:cNvSpPr>
            <a:spLocks noChangeArrowheads="1"/>
          </p:cNvSpPr>
          <p:nvPr/>
        </p:nvSpPr>
        <p:spPr bwMode="auto">
          <a:xfrm>
            <a:off x="6804025" y="2781300"/>
            <a:ext cx="431800" cy="431800"/>
          </a:xfrm>
          <a:prstGeom prst="ellipse">
            <a:avLst/>
          </a:prstGeom>
          <a:noFill/>
          <a:ln w="19050">
            <a:solidFill>
              <a:srgbClr val="FFCC00"/>
            </a:solidFill>
            <a:round/>
            <a:headEnd/>
            <a:tailEnd/>
          </a:ln>
        </p:spPr>
        <p:txBody>
          <a:bodyPr wrap="none" anchor="ctr"/>
          <a:lstStyle/>
          <a:p>
            <a:endParaRPr lang="el-GR" altLang="el-GR">
              <a:latin typeface="Calibri" pitchFamily="34" charset="0"/>
            </a:endParaRPr>
          </a:p>
        </p:txBody>
      </p:sp>
      <p:pic>
        <p:nvPicPr>
          <p:cNvPr id="27656" name="Picture 15"/>
          <p:cNvPicPr>
            <a:picLocks noChangeAspect="1" noChangeArrowheads="1"/>
          </p:cNvPicPr>
          <p:nvPr/>
        </p:nvPicPr>
        <p:blipFill>
          <a:blip r:embed="rId5" cstate="print"/>
          <a:srcRect/>
          <a:stretch>
            <a:fillRect/>
          </a:stretch>
        </p:blipFill>
        <p:spPr bwMode="auto">
          <a:xfrm>
            <a:off x="3203575" y="3500438"/>
            <a:ext cx="4105275" cy="2757487"/>
          </a:xfrm>
          <a:prstGeom prst="rect">
            <a:avLst/>
          </a:prstGeom>
          <a:noFill/>
          <a:ln w="9525">
            <a:noFill/>
            <a:miter lim="800000"/>
            <a:headEnd/>
            <a:tailEnd/>
          </a:ln>
        </p:spPr>
      </p:pic>
      <p:sp>
        <p:nvSpPr>
          <p:cNvPr id="14" name="Rectangle 5"/>
          <p:cNvSpPr>
            <a:spLocks noGrp="1" noChangeArrowheads="1"/>
          </p:cNvSpPr>
          <p:nvPr>
            <p:ph type="title"/>
          </p:nvPr>
        </p:nvSpPr>
        <p:spPr bwMode="auto">
          <a:xfrm>
            <a:off x="647700" y="188913"/>
            <a:ext cx="8496300" cy="720725"/>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sz="3200" dirty="0" smtClean="0">
                <a:effectLst>
                  <a:outerShdw blurRad="38100" dist="38100" dir="2700000" algn="tl">
                    <a:srgbClr val="000000">
                      <a:alpha val="43137"/>
                    </a:srgbClr>
                  </a:outerShdw>
                </a:effectLst>
              </a:rPr>
              <a:t>Εκστρατεία κατά της οδήγησης </a:t>
            </a:r>
            <a:br>
              <a:rPr lang="el-GR" sz="3200"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υπό την επήρεια αλκοόλ στην Ελλάδα (5/5)</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endParaRPr lang="el-GR"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37698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1042988" y="1844675"/>
            <a:ext cx="7800975" cy="504825"/>
          </a:xfrm>
          <a:prstGeom prst="rect">
            <a:avLst/>
          </a:prstGeom>
          <a:gradFill rotWithShape="1">
            <a:gsLst>
              <a:gs pos="0">
                <a:srgbClr val="6699FF"/>
              </a:gs>
              <a:gs pos="100000">
                <a:srgbClr val="6D9EFF"/>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6699FF"/>
            </a:extrusionClr>
          </a:sp3d>
        </p:spPr>
        <p:txBody>
          <a:bodyPr anchor="ctr" anchorCtr="1">
            <a:flatTx/>
          </a:bodyPr>
          <a:lstStyle/>
          <a:p>
            <a:pPr algn="ctr" eaLnBrk="0" hangingPunct="0"/>
            <a:r>
              <a:rPr lang="el-GR" altLang="el-GR" sz="1600" b="1">
                <a:latin typeface="Arial Narrow" pitchFamily="34" charset="0"/>
              </a:rPr>
              <a:t>ΕΘΝΙΚΟ ΚΕΝΤΡΟ ΕΡΕΥΝΑΣ ΚΑΙ ΤΕΧΝΟΛΟΓΙΚΗΣ ΑΝΑΠΤΥΞΗΣ – Ε.Κ.Ε.Τ.Α. </a:t>
            </a:r>
            <a:endParaRPr lang="en-US" altLang="el-GR" sz="1600" b="1">
              <a:latin typeface="Arial Narrow" pitchFamily="34" charset="0"/>
            </a:endParaRPr>
          </a:p>
        </p:txBody>
      </p:sp>
      <p:sp>
        <p:nvSpPr>
          <p:cNvPr id="7171" name="Line 3"/>
          <p:cNvSpPr>
            <a:spLocks noChangeShapeType="1"/>
          </p:cNvSpPr>
          <p:nvPr/>
        </p:nvSpPr>
        <p:spPr bwMode="auto">
          <a:xfrm flipH="1">
            <a:off x="4860925" y="836613"/>
            <a:ext cx="1588" cy="2519362"/>
          </a:xfrm>
          <a:prstGeom prst="line">
            <a:avLst/>
          </a:prstGeom>
          <a:noFill/>
          <a:ln w="9525">
            <a:solidFill>
              <a:srgbClr val="808080"/>
            </a:solidFill>
            <a:round/>
            <a:headEnd/>
            <a:tailEnd/>
          </a:ln>
        </p:spPr>
        <p:txBody>
          <a:bodyPr anchor="ctr" anchorCtr="1"/>
          <a:lstStyle/>
          <a:p>
            <a:endParaRPr lang="el-GR"/>
          </a:p>
        </p:txBody>
      </p:sp>
      <p:sp>
        <p:nvSpPr>
          <p:cNvPr id="7172" name="Line 4"/>
          <p:cNvSpPr>
            <a:spLocks noChangeShapeType="1"/>
          </p:cNvSpPr>
          <p:nvPr/>
        </p:nvSpPr>
        <p:spPr bwMode="auto">
          <a:xfrm>
            <a:off x="1331913" y="3960813"/>
            <a:ext cx="139700" cy="0"/>
          </a:xfrm>
          <a:prstGeom prst="line">
            <a:avLst/>
          </a:prstGeom>
          <a:noFill/>
          <a:ln w="9525">
            <a:solidFill>
              <a:srgbClr val="808080"/>
            </a:solidFill>
            <a:round/>
            <a:headEnd/>
            <a:tailEnd/>
          </a:ln>
        </p:spPr>
        <p:txBody>
          <a:bodyPr anchor="ctr" anchorCtr="1"/>
          <a:lstStyle/>
          <a:p>
            <a:endParaRPr lang="el-GR"/>
          </a:p>
        </p:txBody>
      </p:sp>
      <p:sp>
        <p:nvSpPr>
          <p:cNvPr id="7173" name="Text Box 5"/>
          <p:cNvSpPr txBox="1">
            <a:spLocks noChangeAspect="1" noChangeArrowheads="1"/>
          </p:cNvSpPr>
          <p:nvPr/>
        </p:nvSpPr>
        <p:spPr bwMode="auto">
          <a:xfrm>
            <a:off x="2124075" y="1319213"/>
            <a:ext cx="5400675" cy="277812"/>
          </a:xfrm>
          <a:prstGeom prst="rect">
            <a:avLst/>
          </a:prstGeom>
          <a:solidFill>
            <a:srgbClr val="0066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0066FF"/>
            </a:extrusionClr>
          </a:sp3d>
        </p:spPr>
        <p:txBody>
          <a:bodyPr anchor="ctr" anchorCtr="1">
            <a:flatTx/>
          </a:bodyPr>
          <a:lstStyle/>
          <a:p>
            <a:pPr algn="ctr" eaLnBrk="0" hangingPunct="0"/>
            <a:r>
              <a:rPr lang="el-GR" altLang="el-GR" sz="1600" b="1">
                <a:solidFill>
                  <a:schemeClr val="bg1"/>
                </a:solidFill>
                <a:latin typeface="Arial Narrow" pitchFamily="34" charset="0"/>
              </a:rPr>
              <a:t>ΓΕΝΙΚΗ ΓΡΑΜΜΑΤΕΙΑ ΕΡΕΥΝΑΣ ΚΑΙ ΤΕΧΝΟΛΟΓΙΑΣ - ΓΓΕΤ</a:t>
            </a:r>
            <a:endParaRPr lang="en-US" altLang="el-GR" sz="1600" b="1" i="1">
              <a:solidFill>
                <a:schemeClr val="bg1"/>
              </a:solidFill>
              <a:latin typeface="Arial Narrow" pitchFamily="34" charset="0"/>
            </a:endParaRPr>
          </a:p>
        </p:txBody>
      </p:sp>
      <p:sp>
        <p:nvSpPr>
          <p:cNvPr id="7174" name="Text Box 7"/>
          <p:cNvSpPr txBox="1">
            <a:spLocks noChangeArrowheads="1"/>
          </p:cNvSpPr>
          <p:nvPr/>
        </p:nvSpPr>
        <p:spPr bwMode="auto">
          <a:xfrm>
            <a:off x="1763713" y="889000"/>
            <a:ext cx="6264275" cy="277813"/>
          </a:xfrm>
          <a:prstGeom prst="rect">
            <a:avLst/>
          </a:prstGeom>
          <a:solidFill>
            <a:srgbClr val="0066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0066FF"/>
            </a:extrusionClr>
          </a:sp3d>
        </p:spPr>
        <p:txBody>
          <a:bodyPr anchor="ctr" anchorCtr="1">
            <a:flatTx/>
          </a:bodyPr>
          <a:lstStyle/>
          <a:p>
            <a:pPr algn="ctr" eaLnBrk="0" hangingPunct="0">
              <a:spcBef>
                <a:spcPts val="300"/>
              </a:spcBef>
              <a:spcAft>
                <a:spcPts val="300"/>
              </a:spcAft>
            </a:pPr>
            <a:r>
              <a:rPr lang="el-GR" altLang="el-GR" sz="1600" b="1">
                <a:solidFill>
                  <a:schemeClr val="bg1"/>
                </a:solidFill>
                <a:latin typeface="Arial Narrow" pitchFamily="34" charset="0"/>
              </a:rPr>
              <a:t>ΥΠΟΥΡΓΕΙΟ ΠΑΙΔΕΙΑΣ &amp; ΘΡΗΣΚΕΥΜΑΤΩΝ, ΠΟΛΙΤΙΣΜΟΥ &amp; ΑΘΛΗΤΙΣΜΟΥ</a:t>
            </a:r>
            <a:endParaRPr lang="en-US" altLang="el-GR" sz="1600" b="1">
              <a:solidFill>
                <a:schemeClr val="bg1"/>
              </a:solidFill>
              <a:latin typeface="Arial Narrow" pitchFamily="34" charset="0"/>
            </a:endParaRPr>
          </a:p>
        </p:txBody>
      </p:sp>
      <p:sp>
        <p:nvSpPr>
          <p:cNvPr id="7175" name="Line 8"/>
          <p:cNvSpPr>
            <a:spLocks noChangeShapeType="1"/>
          </p:cNvSpPr>
          <p:nvPr/>
        </p:nvSpPr>
        <p:spPr bwMode="auto">
          <a:xfrm>
            <a:off x="1331913" y="3032125"/>
            <a:ext cx="7175500" cy="0"/>
          </a:xfrm>
          <a:prstGeom prst="line">
            <a:avLst/>
          </a:prstGeom>
          <a:noFill/>
          <a:ln w="9525">
            <a:solidFill>
              <a:srgbClr val="808080"/>
            </a:solidFill>
            <a:round/>
            <a:headEnd/>
            <a:tailEnd/>
          </a:ln>
        </p:spPr>
        <p:txBody>
          <a:bodyPr anchor="ctr" anchorCtr="1"/>
          <a:lstStyle/>
          <a:p>
            <a:endParaRPr lang="el-GR"/>
          </a:p>
        </p:txBody>
      </p:sp>
      <p:sp>
        <p:nvSpPr>
          <p:cNvPr id="7176" name="Line 9"/>
          <p:cNvSpPr>
            <a:spLocks noChangeShapeType="1"/>
          </p:cNvSpPr>
          <p:nvPr/>
        </p:nvSpPr>
        <p:spPr bwMode="auto">
          <a:xfrm>
            <a:off x="1331913" y="3033713"/>
            <a:ext cx="0" cy="1547812"/>
          </a:xfrm>
          <a:prstGeom prst="line">
            <a:avLst/>
          </a:prstGeom>
          <a:noFill/>
          <a:ln w="9525">
            <a:solidFill>
              <a:srgbClr val="808080"/>
            </a:solidFill>
            <a:round/>
            <a:headEnd/>
            <a:tailEnd/>
          </a:ln>
        </p:spPr>
        <p:txBody>
          <a:bodyPr anchor="ctr" anchorCtr="1"/>
          <a:lstStyle/>
          <a:p>
            <a:endParaRPr lang="el-GR"/>
          </a:p>
        </p:txBody>
      </p:sp>
      <p:sp>
        <p:nvSpPr>
          <p:cNvPr id="7177" name="Line 10"/>
          <p:cNvSpPr>
            <a:spLocks noChangeShapeType="1"/>
          </p:cNvSpPr>
          <p:nvPr/>
        </p:nvSpPr>
        <p:spPr bwMode="auto">
          <a:xfrm>
            <a:off x="1339850" y="4583113"/>
            <a:ext cx="139700" cy="0"/>
          </a:xfrm>
          <a:prstGeom prst="line">
            <a:avLst/>
          </a:prstGeom>
          <a:noFill/>
          <a:ln w="9525">
            <a:solidFill>
              <a:srgbClr val="808080"/>
            </a:solidFill>
            <a:round/>
            <a:headEnd/>
            <a:tailEnd/>
          </a:ln>
        </p:spPr>
        <p:txBody>
          <a:bodyPr anchor="ctr" anchorCtr="1"/>
          <a:lstStyle/>
          <a:p>
            <a:endParaRPr lang="el-GR"/>
          </a:p>
        </p:txBody>
      </p:sp>
      <p:sp>
        <p:nvSpPr>
          <p:cNvPr id="7178" name="Text Box 12"/>
          <p:cNvSpPr txBox="1">
            <a:spLocks noChangeArrowheads="1"/>
          </p:cNvSpPr>
          <p:nvPr/>
        </p:nvSpPr>
        <p:spPr bwMode="auto">
          <a:xfrm>
            <a:off x="1458913" y="3741738"/>
            <a:ext cx="3257550" cy="508000"/>
          </a:xfrm>
          <a:prstGeom prst="rect">
            <a:avLst/>
          </a:prstGeom>
          <a:gradFill rotWithShape="1">
            <a:gsLst>
              <a:gs pos="0">
                <a:srgbClr val="FFFF00"/>
              </a:gs>
              <a:gs pos="100000">
                <a:srgbClr val="FFFF55"/>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FFFF00"/>
            </a:extrusionClr>
          </a:sp3d>
        </p:spPr>
        <p:txBody>
          <a:bodyPr lIns="0" tIns="46800" rIns="0" bIns="0" anchor="ctr" anchorCtr="1">
            <a:flatTx/>
          </a:bodyPr>
          <a:lstStyle/>
          <a:p>
            <a:pPr algn="ctr" eaLnBrk="0" hangingPunct="0">
              <a:spcBef>
                <a:spcPts val="100"/>
              </a:spcBef>
              <a:spcAft>
                <a:spcPts val="100"/>
              </a:spcAft>
            </a:pPr>
            <a:r>
              <a:rPr lang="el-GR" altLang="el-GR" sz="1400" b="1">
                <a:latin typeface="Arial Narrow" pitchFamily="34" charset="0"/>
              </a:rPr>
              <a:t>ΙΝΣΤΙΤΟΥΤΟ </a:t>
            </a:r>
            <a:r>
              <a:rPr lang="en-US" altLang="el-GR" sz="1400" b="1">
                <a:latin typeface="Arial Narrow" pitchFamily="34" charset="0"/>
              </a:rPr>
              <a:t> </a:t>
            </a:r>
            <a:r>
              <a:rPr lang="el-GR" altLang="el-GR" sz="1400" b="1">
                <a:latin typeface="Arial Narrow" pitchFamily="34" charset="0"/>
              </a:rPr>
              <a:t>ΧΗΜΙΚΩΝ  ΔΙΕΡΓΑΣΙΩΝ </a:t>
            </a:r>
          </a:p>
          <a:p>
            <a:pPr algn="ctr" eaLnBrk="0" hangingPunct="0">
              <a:spcBef>
                <a:spcPts val="100"/>
              </a:spcBef>
              <a:spcAft>
                <a:spcPts val="100"/>
              </a:spcAft>
            </a:pPr>
            <a:r>
              <a:rPr lang="el-GR" altLang="el-GR" sz="1400" b="1">
                <a:latin typeface="Arial Narrow" pitchFamily="34" charset="0"/>
              </a:rPr>
              <a:t>&amp; ΕΝΕΡΓΕΙΑΚΩΝ ΠΟΡΩΝ (Ι.Δ.Ε.Π.)</a:t>
            </a:r>
            <a:endParaRPr lang="en-US" altLang="el-GR" sz="1400" b="1">
              <a:latin typeface="Arial Narrow" pitchFamily="34" charset="0"/>
            </a:endParaRPr>
          </a:p>
        </p:txBody>
      </p:sp>
      <p:sp>
        <p:nvSpPr>
          <p:cNvPr id="7179" name="Text Box 13"/>
          <p:cNvSpPr txBox="1">
            <a:spLocks noChangeArrowheads="1"/>
          </p:cNvSpPr>
          <p:nvPr/>
        </p:nvSpPr>
        <p:spPr bwMode="auto">
          <a:xfrm>
            <a:off x="1458913" y="4364038"/>
            <a:ext cx="3257550" cy="508000"/>
          </a:xfrm>
          <a:prstGeom prst="rect">
            <a:avLst/>
          </a:prstGeom>
          <a:gradFill rotWithShape="1">
            <a:gsLst>
              <a:gs pos="0">
                <a:srgbClr val="FFFF0C"/>
              </a:gs>
              <a:gs pos="50000">
                <a:srgbClr val="FFFF00"/>
              </a:gs>
              <a:gs pos="100000">
                <a:srgbClr val="FFFF0C"/>
              </a:gs>
            </a:gsLst>
            <a:lin ang="27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FFFF00"/>
            </a:extrusionClr>
          </a:sp3d>
        </p:spPr>
        <p:txBody>
          <a:bodyPr lIns="0" tIns="46800" rIns="0" bIns="0" anchor="ctr" anchorCtr="1">
            <a:flatTx/>
          </a:bodyPr>
          <a:lstStyle/>
          <a:p>
            <a:pPr algn="ctr" eaLnBrk="0" hangingPunct="0">
              <a:spcBef>
                <a:spcPts val="100"/>
              </a:spcBef>
              <a:spcAft>
                <a:spcPts val="100"/>
              </a:spcAft>
            </a:pPr>
            <a:r>
              <a:rPr lang="el-GR" altLang="el-GR" sz="1400" b="1">
                <a:latin typeface="Arial Narrow" pitchFamily="34" charset="0"/>
              </a:rPr>
              <a:t>ΙΝΣΤΙΤΟΥΤΟ ΒΙΩΣΙΜΗΣ ΚΙΝΗΤΙΚΟΤΗΤΑΣ </a:t>
            </a:r>
          </a:p>
          <a:p>
            <a:pPr algn="ctr" eaLnBrk="0" hangingPunct="0">
              <a:spcBef>
                <a:spcPts val="100"/>
              </a:spcBef>
              <a:spcAft>
                <a:spcPts val="100"/>
              </a:spcAft>
            </a:pPr>
            <a:r>
              <a:rPr lang="el-GR" altLang="el-GR" sz="1400" b="1">
                <a:latin typeface="Arial Narrow" pitchFamily="34" charset="0"/>
              </a:rPr>
              <a:t>&amp; ΔΙΚΤΥΩΝ ΜΕΤΑΦΟΡΩΝ (Ι.ΜΕΤ.)</a:t>
            </a:r>
            <a:endParaRPr lang="en-US" altLang="el-GR" sz="1400" b="1">
              <a:latin typeface="Arial Narrow" pitchFamily="34" charset="0"/>
            </a:endParaRPr>
          </a:p>
        </p:txBody>
      </p:sp>
      <p:sp>
        <p:nvSpPr>
          <p:cNvPr id="7180" name="Line 15"/>
          <p:cNvSpPr>
            <a:spLocks noChangeShapeType="1"/>
          </p:cNvSpPr>
          <p:nvPr/>
        </p:nvSpPr>
        <p:spPr bwMode="auto">
          <a:xfrm>
            <a:off x="8362950" y="3960813"/>
            <a:ext cx="139700" cy="0"/>
          </a:xfrm>
          <a:prstGeom prst="line">
            <a:avLst/>
          </a:prstGeom>
          <a:noFill/>
          <a:ln w="9525">
            <a:solidFill>
              <a:srgbClr val="808080"/>
            </a:solidFill>
            <a:round/>
            <a:headEnd/>
            <a:tailEnd/>
          </a:ln>
        </p:spPr>
        <p:txBody>
          <a:bodyPr anchor="ctr" anchorCtr="1"/>
          <a:lstStyle/>
          <a:p>
            <a:endParaRPr lang="el-GR"/>
          </a:p>
        </p:txBody>
      </p:sp>
      <p:sp>
        <p:nvSpPr>
          <p:cNvPr id="7181" name="Line 16"/>
          <p:cNvSpPr>
            <a:spLocks noChangeShapeType="1"/>
          </p:cNvSpPr>
          <p:nvPr/>
        </p:nvSpPr>
        <p:spPr bwMode="auto">
          <a:xfrm>
            <a:off x="8510588" y="3021013"/>
            <a:ext cx="22225" cy="2208212"/>
          </a:xfrm>
          <a:prstGeom prst="line">
            <a:avLst/>
          </a:prstGeom>
          <a:noFill/>
          <a:ln w="9525">
            <a:solidFill>
              <a:srgbClr val="808080"/>
            </a:solidFill>
            <a:round/>
            <a:headEnd/>
            <a:tailEnd/>
          </a:ln>
        </p:spPr>
        <p:txBody>
          <a:bodyPr anchor="ctr" anchorCtr="1"/>
          <a:lstStyle/>
          <a:p>
            <a:endParaRPr lang="el-GR"/>
          </a:p>
        </p:txBody>
      </p:sp>
      <p:sp>
        <p:nvSpPr>
          <p:cNvPr id="7182" name="Line 17"/>
          <p:cNvSpPr>
            <a:spLocks noChangeShapeType="1"/>
          </p:cNvSpPr>
          <p:nvPr/>
        </p:nvSpPr>
        <p:spPr bwMode="auto">
          <a:xfrm flipV="1">
            <a:off x="8370888" y="4581525"/>
            <a:ext cx="161925" cy="1588"/>
          </a:xfrm>
          <a:prstGeom prst="line">
            <a:avLst/>
          </a:prstGeom>
          <a:noFill/>
          <a:ln w="9525">
            <a:solidFill>
              <a:srgbClr val="808080"/>
            </a:solidFill>
            <a:round/>
            <a:headEnd/>
            <a:tailEnd/>
          </a:ln>
        </p:spPr>
        <p:txBody>
          <a:bodyPr anchor="ctr" anchorCtr="1"/>
          <a:lstStyle/>
          <a:p>
            <a:endParaRPr lang="el-GR"/>
          </a:p>
        </p:txBody>
      </p:sp>
      <p:sp>
        <p:nvSpPr>
          <p:cNvPr id="7183" name="Text Box 19"/>
          <p:cNvSpPr txBox="1">
            <a:spLocks noChangeArrowheads="1"/>
          </p:cNvSpPr>
          <p:nvPr/>
        </p:nvSpPr>
        <p:spPr bwMode="auto">
          <a:xfrm>
            <a:off x="5003800" y="3741738"/>
            <a:ext cx="3308350" cy="508000"/>
          </a:xfrm>
          <a:prstGeom prst="rect">
            <a:avLst/>
          </a:prstGeom>
          <a:gradFill rotWithShape="1">
            <a:gsLst>
              <a:gs pos="0">
                <a:srgbClr val="FFFF1C"/>
              </a:gs>
              <a:gs pos="50000">
                <a:srgbClr val="FFFF00"/>
              </a:gs>
              <a:gs pos="100000">
                <a:srgbClr val="FFFF1C"/>
              </a:gs>
            </a:gsLst>
            <a:lin ang="27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FFFF00"/>
            </a:extrusionClr>
          </a:sp3d>
        </p:spPr>
        <p:txBody>
          <a:bodyPr lIns="0" tIns="46800" rIns="0" bIns="0" anchor="ctr" anchorCtr="1">
            <a:flatTx/>
          </a:bodyPr>
          <a:lstStyle/>
          <a:p>
            <a:pPr algn="ctr" eaLnBrk="0" hangingPunct="0">
              <a:spcBef>
                <a:spcPts val="100"/>
              </a:spcBef>
              <a:spcAft>
                <a:spcPts val="100"/>
              </a:spcAft>
            </a:pPr>
            <a:endParaRPr lang="el-GR" altLang="el-GR" sz="1400" b="1">
              <a:latin typeface="Arial Narrow" pitchFamily="34" charset="0"/>
            </a:endParaRPr>
          </a:p>
          <a:p>
            <a:pPr algn="ctr" eaLnBrk="0" hangingPunct="0">
              <a:spcBef>
                <a:spcPts val="100"/>
              </a:spcBef>
              <a:spcAft>
                <a:spcPts val="100"/>
              </a:spcAft>
            </a:pPr>
            <a:r>
              <a:rPr lang="el-GR" altLang="el-GR" sz="1400" b="1">
                <a:latin typeface="Arial Narrow" pitchFamily="34" charset="0"/>
              </a:rPr>
              <a:t>ΙΝΣΤΙΤΟΥΤΟ  ΤΕΧΝΟΛΟΓΙΩΝ </a:t>
            </a:r>
          </a:p>
          <a:p>
            <a:pPr algn="ctr" eaLnBrk="0" hangingPunct="0">
              <a:spcBef>
                <a:spcPts val="100"/>
              </a:spcBef>
              <a:spcAft>
                <a:spcPts val="100"/>
              </a:spcAft>
            </a:pPr>
            <a:r>
              <a:rPr lang="el-GR" altLang="el-GR" sz="1400" b="1">
                <a:latin typeface="Arial Narrow" pitchFamily="34" charset="0"/>
              </a:rPr>
              <a:t>ΠΛΗΡΟΦΟΡΙΚΗΣ ΚΑΙ ΤΗΛΕΜΑΤΙΚΗΣ  (Ι.Π.ΤΗΛ.)</a:t>
            </a:r>
            <a:endParaRPr lang="en-US" altLang="el-GR" sz="1400" b="1">
              <a:latin typeface="Arial Narrow" pitchFamily="34" charset="0"/>
            </a:endParaRPr>
          </a:p>
          <a:p>
            <a:pPr algn="ctr" eaLnBrk="0" hangingPunct="0">
              <a:spcBef>
                <a:spcPts val="100"/>
              </a:spcBef>
              <a:spcAft>
                <a:spcPts val="100"/>
              </a:spcAft>
            </a:pPr>
            <a:endParaRPr lang="en-US" altLang="el-GR" sz="1400" b="1">
              <a:latin typeface="Arial Narrow" pitchFamily="34" charset="0"/>
            </a:endParaRPr>
          </a:p>
        </p:txBody>
      </p:sp>
      <p:sp>
        <p:nvSpPr>
          <p:cNvPr id="7184" name="Text Box 20"/>
          <p:cNvSpPr txBox="1">
            <a:spLocks noChangeArrowheads="1"/>
          </p:cNvSpPr>
          <p:nvPr/>
        </p:nvSpPr>
        <p:spPr bwMode="auto">
          <a:xfrm>
            <a:off x="5003800" y="4364038"/>
            <a:ext cx="3308350" cy="508000"/>
          </a:xfrm>
          <a:prstGeom prst="rect">
            <a:avLst/>
          </a:prstGeom>
          <a:gradFill rotWithShape="1">
            <a:gsLst>
              <a:gs pos="0">
                <a:srgbClr val="F3F300"/>
              </a:gs>
              <a:gs pos="50000">
                <a:srgbClr val="FFFF00"/>
              </a:gs>
              <a:gs pos="100000">
                <a:srgbClr val="F3F300"/>
              </a:gs>
            </a:gsLst>
            <a:lin ang="27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FFFF00"/>
            </a:extrusionClr>
          </a:sp3d>
        </p:spPr>
        <p:txBody>
          <a:bodyPr lIns="0" tIns="46800" rIns="0" bIns="0" anchor="ctr" anchorCtr="1">
            <a:flatTx/>
          </a:bodyPr>
          <a:lstStyle/>
          <a:p>
            <a:pPr algn="ctr" eaLnBrk="0" hangingPunct="0">
              <a:spcBef>
                <a:spcPts val="100"/>
              </a:spcBef>
              <a:spcAft>
                <a:spcPts val="100"/>
              </a:spcAft>
            </a:pPr>
            <a:r>
              <a:rPr lang="el-GR" altLang="el-GR" sz="1400" b="1">
                <a:latin typeface="Arial Narrow" pitchFamily="34" charset="0"/>
              </a:rPr>
              <a:t>ΙΝΣΤΙΤΟΥΤΟ ΕΦΑΡΜΟΣΜΕΝΩΝ ΒΙΟΕΠΙΣΤΗΜΩΝ (ΙΝ.ΕΒ.)</a:t>
            </a:r>
            <a:endParaRPr lang="en-US" altLang="el-GR" sz="1400" b="1">
              <a:latin typeface="Arial Narrow" pitchFamily="34" charset="0"/>
            </a:endParaRPr>
          </a:p>
        </p:txBody>
      </p:sp>
      <p:sp>
        <p:nvSpPr>
          <p:cNvPr id="7185" name="Text Box 22"/>
          <p:cNvSpPr txBox="1">
            <a:spLocks noChangeArrowheads="1"/>
          </p:cNvSpPr>
          <p:nvPr/>
        </p:nvSpPr>
        <p:spPr bwMode="auto">
          <a:xfrm>
            <a:off x="3683000" y="3213100"/>
            <a:ext cx="2349500" cy="288925"/>
          </a:xfrm>
          <a:prstGeom prst="rect">
            <a:avLst/>
          </a:prstGeom>
          <a:gradFill rotWithShape="1">
            <a:gsLst>
              <a:gs pos="0">
                <a:srgbClr val="FFFF00"/>
              </a:gs>
              <a:gs pos="100000">
                <a:srgbClr val="FFFF2D"/>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FFFF00"/>
            </a:extrusionClr>
          </a:sp3d>
        </p:spPr>
        <p:txBody>
          <a:bodyPr lIns="0" tIns="46800" rIns="0" bIns="0" anchor="ctr" anchorCtr="1">
            <a:flatTx/>
          </a:bodyPr>
          <a:lstStyle/>
          <a:p>
            <a:pPr algn="ctr" eaLnBrk="0" hangingPunct="0">
              <a:spcBef>
                <a:spcPts val="100"/>
              </a:spcBef>
              <a:spcAft>
                <a:spcPts val="100"/>
              </a:spcAft>
            </a:pPr>
            <a:r>
              <a:rPr lang="el-GR" altLang="el-GR" sz="1500" b="1">
                <a:latin typeface="Arial Narrow" pitchFamily="34" charset="0"/>
              </a:rPr>
              <a:t>ΚΕΝΤΡΙΚΗ</a:t>
            </a:r>
            <a:r>
              <a:rPr lang="el-GR" altLang="el-GR" sz="1500" b="1">
                <a:solidFill>
                  <a:schemeClr val="bg1"/>
                </a:solidFill>
                <a:latin typeface="Arial Narrow" pitchFamily="34" charset="0"/>
              </a:rPr>
              <a:t> </a:t>
            </a:r>
            <a:r>
              <a:rPr lang="el-GR" altLang="el-GR" sz="1500" b="1">
                <a:latin typeface="Arial Narrow" pitchFamily="34" charset="0"/>
              </a:rPr>
              <a:t>ΔΙΕΥΘΥΝΣΗ (Κ.Δ.)</a:t>
            </a:r>
            <a:endParaRPr lang="en-US" altLang="el-GR" sz="1500" b="1">
              <a:latin typeface="Arial Narrow" pitchFamily="34" charset="0"/>
            </a:endParaRPr>
          </a:p>
        </p:txBody>
      </p:sp>
      <p:sp>
        <p:nvSpPr>
          <p:cNvPr id="7186" name="Text Box 22"/>
          <p:cNvSpPr txBox="1">
            <a:spLocks noChangeArrowheads="1"/>
          </p:cNvSpPr>
          <p:nvPr/>
        </p:nvSpPr>
        <p:spPr bwMode="auto">
          <a:xfrm>
            <a:off x="3438525" y="2565400"/>
            <a:ext cx="2833688" cy="288925"/>
          </a:xfrm>
          <a:prstGeom prst="rect">
            <a:avLst/>
          </a:prstGeom>
          <a:gradFill rotWithShape="1">
            <a:gsLst>
              <a:gs pos="0">
                <a:srgbClr val="FFCCFF"/>
              </a:gs>
              <a:gs pos="100000">
                <a:srgbClr val="CCECFF"/>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FFFF00"/>
            </a:extrusionClr>
          </a:sp3d>
        </p:spPr>
        <p:txBody>
          <a:bodyPr lIns="0" tIns="46800" rIns="0" bIns="0" anchor="ctr" anchorCtr="1">
            <a:flatTx/>
          </a:bodyPr>
          <a:lstStyle/>
          <a:p>
            <a:pPr algn="ctr" eaLnBrk="0" hangingPunct="0">
              <a:spcBef>
                <a:spcPts val="100"/>
              </a:spcBef>
              <a:spcAft>
                <a:spcPts val="100"/>
              </a:spcAft>
            </a:pPr>
            <a:r>
              <a:rPr lang="el-GR" altLang="el-GR" sz="1500" b="1"/>
              <a:t>Διοικητικό Συμβούλιο ΕΚΕΤΑ</a:t>
            </a:r>
            <a:endParaRPr lang="en-US" altLang="el-GR" sz="1500" b="1"/>
          </a:p>
        </p:txBody>
      </p:sp>
      <p:sp>
        <p:nvSpPr>
          <p:cNvPr id="26" name="Rectangle 2"/>
          <p:cNvSpPr>
            <a:spLocks noGrp="1" noChangeArrowheads="1"/>
          </p:cNvSpPr>
          <p:nvPr>
            <p:ph type="title"/>
          </p:nvPr>
        </p:nvSpPr>
        <p:spPr bwMode="auto">
          <a:xfrm>
            <a:off x="684213" y="115888"/>
            <a:ext cx="8459787" cy="633412"/>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l-GR" dirty="0" smtClean="0">
                <a:effectLst>
                  <a:outerShdw blurRad="38100" dist="38100" dir="2700000" algn="tl">
                    <a:srgbClr val="000000">
                      <a:alpha val="43137"/>
                    </a:srgbClr>
                  </a:outerShdw>
                </a:effectLst>
              </a:rPr>
              <a:t>Το προφίλ του </a:t>
            </a:r>
            <a:r>
              <a:rPr lang="en-US" dirty="0" smtClean="0">
                <a:effectLst>
                  <a:outerShdw blurRad="38100" dist="38100" dir="2700000" algn="tl">
                    <a:srgbClr val="000000">
                      <a:alpha val="43137"/>
                    </a:srgbClr>
                  </a:outerShdw>
                </a:effectLst>
              </a:rPr>
              <a:t>EKETA/www.certh.gr</a:t>
            </a:r>
            <a:endParaRPr lang="el-GR" dirty="0" smtClean="0">
              <a:effectLst>
                <a:outerShdw blurRad="38100" dist="38100" dir="2700000" algn="tl">
                  <a:srgbClr val="000000">
                    <a:alpha val="43137"/>
                  </a:srgbClr>
                </a:outerShdw>
              </a:effectLst>
            </a:endParaRPr>
          </a:p>
        </p:txBody>
      </p:sp>
      <p:pic>
        <p:nvPicPr>
          <p:cNvPr id="7188" name="Picture 29" descr="EKETA_2010_i.jpg"/>
          <p:cNvPicPr>
            <a:picLocks noChangeAspect="1"/>
          </p:cNvPicPr>
          <p:nvPr/>
        </p:nvPicPr>
        <p:blipFill>
          <a:blip r:embed="rId3" cstate="print"/>
          <a:srcRect/>
          <a:stretch>
            <a:fillRect/>
          </a:stretch>
        </p:blipFill>
        <p:spPr bwMode="auto">
          <a:xfrm>
            <a:off x="684213" y="5300663"/>
            <a:ext cx="8480425" cy="1557337"/>
          </a:xfrm>
          <a:prstGeom prst="rect">
            <a:avLst/>
          </a:prstGeom>
          <a:noFill/>
          <a:ln w="9525">
            <a:noFill/>
            <a:miter lim="800000"/>
            <a:headEnd/>
            <a:tailEnd/>
          </a:ln>
        </p:spPr>
      </p:pic>
      <p:pic>
        <p:nvPicPr>
          <p:cNvPr id="21" name="Picture 20" descr="DSC00454.JPG"/>
          <p:cNvPicPr>
            <a:picLocks noChangeAspect="1"/>
          </p:cNvPicPr>
          <p:nvPr/>
        </p:nvPicPr>
        <p:blipFill>
          <a:blip r:embed="rId4" cstate="print"/>
          <a:srcRect/>
          <a:stretch>
            <a:fillRect/>
          </a:stretch>
        </p:blipFill>
        <p:spPr bwMode="auto">
          <a:xfrm>
            <a:off x="0" y="2205038"/>
            <a:ext cx="1584325" cy="2111375"/>
          </a:xfrm>
          <a:prstGeom prst="rect">
            <a:avLst/>
          </a:prstGeom>
          <a:noFill/>
          <a:ln w="9525">
            <a:noFill/>
            <a:miter lim="800000"/>
            <a:headEnd/>
            <a:tailEnd/>
          </a:ln>
        </p:spPr>
      </p:pic>
      <p:pic>
        <p:nvPicPr>
          <p:cNvPr id="22" name="Picture 21" descr="DSC02786.JPG"/>
          <p:cNvPicPr>
            <a:picLocks noChangeAspect="1"/>
          </p:cNvPicPr>
          <p:nvPr/>
        </p:nvPicPr>
        <p:blipFill>
          <a:blip r:embed="rId5" cstate="print"/>
          <a:srcRect/>
          <a:stretch>
            <a:fillRect/>
          </a:stretch>
        </p:blipFill>
        <p:spPr bwMode="auto">
          <a:xfrm>
            <a:off x="7451725" y="2492375"/>
            <a:ext cx="1441450" cy="1081088"/>
          </a:xfrm>
          <a:prstGeom prst="rect">
            <a:avLst/>
          </a:prstGeom>
          <a:noFill/>
          <a:ln w="9525">
            <a:noFill/>
            <a:miter lim="800000"/>
            <a:headEnd/>
            <a:tailEnd/>
          </a:ln>
        </p:spPr>
      </p:pic>
      <p:pic>
        <p:nvPicPr>
          <p:cNvPr id="23" name="Picture 22" descr="Building.jpg"/>
          <p:cNvPicPr>
            <a:picLocks noChangeAspect="1"/>
          </p:cNvPicPr>
          <p:nvPr/>
        </p:nvPicPr>
        <p:blipFill>
          <a:blip r:embed="rId6" cstate="print"/>
          <a:srcRect/>
          <a:stretch>
            <a:fillRect/>
          </a:stretch>
        </p:blipFill>
        <p:spPr bwMode="auto">
          <a:xfrm>
            <a:off x="0" y="4652963"/>
            <a:ext cx="1835150" cy="1223962"/>
          </a:xfrm>
          <a:prstGeom prst="rect">
            <a:avLst/>
          </a:prstGeom>
          <a:noFill/>
          <a:ln w="9525">
            <a:noFill/>
            <a:miter lim="800000"/>
            <a:headEnd/>
            <a:tailEnd/>
          </a:ln>
        </p:spPr>
      </p:pic>
      <p:pic>
        <p:nvPicPr>
          <p:cNvPr id="24" name="Picture 23" descr="Tsamballa.jpg"/>
          <p:cNvPicPr>
            <a:picLocks noChangeAspect="1"/>
          </p:cNvPicPr>
          <p:nvPr/>
        </p:nvPicPr>
        <p:blipFill>
          <a:blip r:embed="rId7" cstate="print"/>
          <a:srcRect/>
          <a:stretch>
            <a:fillRect/>
          </a:stretch>
        </p:blipFill>
        <p:spPr bwMode="auto">
          <a:xfrm>
            <a:off x="8242300" y="5373688"/>
            <a:ext cx="901700" cy="1339850"/>
          </a:xfrm>
          <a:prstGeom prst="rect">
            <a:avLst/>
          </a:prstGeom>
          <a:noFill/>
          <a:ln w="9525">
            <a:noFill/>
            <a:miter lim="800000"/>
            <a:headEnd/>
            <a:tailEnd/>
          </a:ln>
        </p:spPr>
      </p:pic>
      <p:sp>
        <p:nvSpPr>
          <p:cNvPr id="7193" name="Text Box 20"/>
          <p:cNvSpPr txBox="1">
            <a:spLocks noChangeArrowheads="1"/>
          </p:cNvSpPr>
          <p:nvPr/>
        </p:nvSpPr>
        <p:spPr bwMode="auto">
          <a:xfrm>
            <a:off x="5003800" y="4941888"/>
            <a:ext cx="3308350" cy="508000"/>
          </a:xfrm>
          <a:prstGeom prst="rect">
            <a:avLst/>
          </a:prstGeom>
          <a:gradFill rotWithShape="1">
            <a:gsLst>
              <a:gs pos="0">
                <a:srgbClr val="F3F300"/>
              </a:gs>
              <a:gs pos="50000">
                <a:srgbClr val="FFFF00"/>
              </a:gs>
              <a:gs pos="100000">
                <a:srgbClr val="F3F300"/>
              </a:gs>
            </a:gsLst>
            <a:lin ang="27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FFFF00"/>
            </a:extrusionClr>
          </a:sp3d>
        </p:spPr>
        <p:txBody>
          <a:bodyPr lIns="0" tIns="46800" rIns="0" bIns="0" anchor="ctr" anchorCtr="1">
            <a:flatTx/>
          </a:bodyPr>
          <a:lstStyle/>
          <a:p>
            <a:pPr algn="ctr" eaLnBrk="0" hangingPunct="0">
              <a:spcBef>
                <a:spcPts val="100"/>
              </a:spcBef>
              <a:spcAft>
                <a:spcPts val="100"/>
              </a:spcAft>
            </a:pPr>
            <a:r>
              <a:rPr lang="el-GR" altLang="el-GR" sz="1400" b="1">
                <a:latin typeface="Arial Narrow" pitchFamily="34" charset="0"/>
              </a:rPr>
              <a:t>ΙΝΣΤΙΤΟΥΤΟ ΕΡΕΥΝΑΣ ΚΑΙ ΤΕΧΝΟΛΟΓΙΑΣ ΘΕΣΣΑΛΙΑΣ (Ι.Ε.ΤΕ.Θ. – πρώην ΚΕΤΕΑΘ)</a:t>
            </a:r>
            <a:endParaRPr lang="en-US" altLang="el-GR" sz="1400" b="1">
              <a:latin typeface="Arial Narrow" pitchFamily="34" charset="0"/>
            </a:endParaRPr>
          </a:p>
        </p:txBody>
      </p:sp>
      <p:sp>
        <p:nvSpPr>
          <p:cNvPr id="7194" name="Line 17"/>
          <p:cNvSpPr>
            <a:spLocks noChangeShapeType="1"/>
          </p:cNvSpPr>
          <p:nvPr/>
        </p:nvSpPr>
        <p:spPr bwMode="auto">
          <a:xfrm flipV="1">
            <a:off x="8388350" y="5229225"/>
            <a:ext cx="153988" cy="0"/>
          </a:xfrm>
          <a:prstGeom prst="line">
            <a:avLst/>
          </a:prstGeom>
          <a:noFill/>
          <a:ln w="9525">
            <a:solidFill>
              <a:srgbClr val="808080"/>
            </a:solidFill>
            <a:round/>
            <a:headEnd/>
            <a:tailEnd/>
          </a:ln>
        </p:spPr>
        <p:txBody>
          <a:bodyPr anchor="ctr" anchorCtr="1"/>
          <a:lstStyle/>
          <a:p>
            <a:endParaRPr lang="el-G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55650" y="2060575"/>
            <a:ext cx="8388350" cy="1570038"/>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Ø"/>
            </a:pPr>
            <a:r>
              <a:rPr lang="el-GR" altLang="el-GR" sz="2400">
                <a:latin typeface="Times New Roman" pitchFamily="18" charset="0"/>
              </a:rPr>
              <a:t> </a:t>
            </a:r>
            <a:r>
              <a:rPr lang="el-GR" altLang="el-GR" sz="2400">
                <a:latin typeface="Georgia" pitchFamily="18" charset="0"/>
              </a:rPr>
              <a:t>Το 2006 δημιουργήθηκαν </a:t>
            </a:r>
            <a:r>
              <a:rPr lang="el-GR" altLang="el-GR" sz="2400" b="1">
                <a:latin typeface="Georgia" pitchFamily="18" charset="0"/>
              </a:rPr>
              <a:t>δύο σποτ για τη χρήση ζώνης ασφαλείας και κράνους</a:t>
            </a:r>
            <a:r>
              <a:rPr lang="el-GR" altLang="el-GR" sz="2400">
                <a:latin typeface="Georgia" pitchFamily="18" charset="0"/>
              </a:rPr>
              <a:t> με την </a:t>
            </a:r>
            <a:r>
              <a:rPr lang="el-GR" altLang="el-GR" sz="2400" b="1">
                <a:latin typeface="Georgia" pitchFamily="18" charset="0"/>
              </a:rPr>
              <a:t>αφιλοκερδή συμμετοχή του Γιώργου Τσαλίκη. </a:t>
            </a:r>
            <a:r>
              <a:rPr lang="el-GR" altLang="el-GR" sz="2400">
                <a:latin typeface="Georgia" pitchFamily="18" charset="0"/>
              </a:rPr>
              <a:t>Προβλήθηκαν  από 23 τηλεοπτικά δίκτυα σε όλη την Ελλάδα μέχρι και το 2009.</a:t>
            </a:r>
          </a:p>
        </p:txBody>
      </p:sp>
      <p:pic>
        <p:nvPicPr>
          <p:cNvPr id="37891" name="Picture 3" descr="DSC00857i">
            <a:hlinkClick r:id="rId2" action="ppaction://hlinkfile"/>
          </p:cNvPr>
          <p:cNvPicPr>
            <a:picLocks noChangeAspect="1" noChangeArrowheads="1"/>
          </p:cNvPicPr>
          <p:nvPr/>
        </p:nvPicPr>
        <p:blipFill>
          <a:blip r:embed="rId3" cstate="print"/>
          <a:srcRect/>
          <a:stretch>
            <a:fillRect/>
          </a:stretch>
        </p:blipFill>
        <p:spPr bwMode="auto">
          <a:xfrm>
            <a:off x="755650" y="3716338"/>
            <a:ext cx="4494213" cy="2808287"/>
          </a:xfrm>
          <a:prstGeom prst="rect">
            <a:avLst/>
          </a:prstGeom>
          <a:noFill/>
          <a:ln w="9525">
            <a:noFill/>
            <a:miter lim="800000"/>
            <a:headEnd/>
            <a:tailEnd/>
          </a:ln>
        </p:spPr>
      </p:pic>
      <p:pic>
        <p:nvPicPr>
          <p:cNvPr id="37892" name="Picture 4" descr="DSC00841improved"/>
          <p:cNvPicPr>
            <a:picLocks noChangeAspect="1" noChangeArrowheads="1"/>
          </p:cNvPicPr>
          <p:nvPr/>
        </p:nvPicPr>
        <p:blipFill>
          <a:blip r:embed="rId4" cstate="print"/>
          <a:srcRect/>
          <a:stretch>
            <a:fillRect/>
          </a:stretch>
        </p:blipFill>
        <p:spPr bwMode="auto">
          <a:xfrm>
            <a:off x="5275263" y="3716338"/>
            <a:ext cx="3868737" cy="2736850"/>
          </a:xfrm>
          <a:prstGeom prst="rect">
            <a:avLst/>
          </a:prstGeom>
          <a:noFill/>
          <a:ln w="9525">
            <a:noFill/>
            <a:miter lim="800000"/>
            <a:headEnd/>
            <a:tailEnd/>
          </a:ln>
        </p:spPr>
      </p:pic>
      <p:sp>
        <p:nvSpPr>
          <p:cNvPr id="100357" name="Rectangle 5"/>
          <p:cNvSpPr>
            <a:spLocks noGrp="1" noChangeArrowheads="1"/>
          </p:cNvSpPr>
          <p:nvPr>
            <p:ph type="title"/>
          </p:nvPr>
        </p:nvSpPr>
        <p:spPr bwMode="auto">
          <a:xfrm>
            <a:off x="755650" y="115888"/>
            <a:ext cx="8496300" cy="7207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l-GR" dirty="0" smtClean="0">
                <a:effectLst>
                  <a:outerShdw blurRad="38100" dist="38100" dir="2700000" algn="tl">
                    <a:srgbClr val="000000">
                      <a:alpha val="43137"/>
                    </a:srgbClr>
                  </a:outerShdw>
                </a:effectLst>
              </a:rPr>
              <a:t>ΠΑΝΤΑ ΜΕ ΤΙΣ ΖΩΝΕΣ ΣΑΣ!</a:t>
            </a:r>
            <a:br>
              <a:rPr lang="el-GR" dirty="0" smtClean="0">
                <a:effectLst>
                  <a:outerShdw blurRad="38100" dist="38100" dir="2700000" algn="tl">
                    <a:srgbClr val="000000">
                      <a:alpha val="43137"/>
                    </a:srgbClr>
                  </a:outerShdw>
                </a:effectLst>
              </a:rPr>
            </a:br>
            <a:r>
              <a:rPr lang="el-GR" dirty="0" smtClean="0">
                <a:effectLst>
                  <a:outerShdw blurRad="38100" dist="38100" dir="2700000" algn="tl">
                    <a:srgbClr val="000000">
                      <a:alpha val="43137"/>
                    </a:srgbClr>
                  </a:outerShdw>
                </a:effectLst>
              </a:rPr>
              <a:t>ΠΑΝΤΑ ΜΕ ΤΟ ΚΡΑΝΟΣ ΣΟΥ!</a:t>
            </a:r>
          </a:p>
        </p:txBody>
      </p:sp>
      <p:pic>
        <p:nvPicPr>
          <p:cNvPr id="37894" name="Picture 9" descr="PICT0075"/>
          <p:cNvPicPr>
            <a:picLocks noChangeAspect="1" noChangeArrowheads="1"/>
          </p:cNvPicPr>
          <p:nvPr/>
        </p:nvPicPr>
        <p:blipFill>
          <a:blip r:embed="rId5" cstate="print"/>
          <a:srcRect/>
          <a:stretch>
            <a:fillRect/>
          </a:stretch>
        </p:blipFill>
        <p:spPr bwMode="auto">
          <a:xfrm>
            <a:off x="7162800" y="549275"/>
            <a:ext cx="1981200" cy="1485900"/>
          </a:xfrm>
          <a:prstGeom prst="rect">
            <a:avLst/>
          </a:prstGeom>
          <a:noFill/>
          <a:ln w="9525">
            <a:noFill/>
            <a:miter lim="800000"/>
            <a:headEnd/>
            <a:tailEnd/>
          </a:ln>
        </p:spPr>
      </p:pic>
    </p:spTree>
    <p:extLst>
      <p:ext uri="{BB962C8B-B14F-4D97-AF65-F5344CB8AC3E}">
        <p14:creationId xmlns:p14="http://schemas.microsoft.com/office/powerpoint/2010/main" val="34664618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ondeo"/>
          <p:cNvPicPr>
            <a:picLocks noChangeAspect="1" noChangeArrowheads="1"/>
          </p:cNvPicPr>
          <p:nvPr/>
        </p:nvPicPr>
        <p:blipFill>
          <a:blip r:embed="rId3" cstate="print"/>
          <a:srcRect/>
          <a:stretch>
            <a:fillRect/>
          </a:stretch>
        </p:blipFill>
        <p:spPr bwMode="auto">
          <a:xfrm>
            <a:off x="827088" y="4508500"/>
            <a:ext cx="2665412" cy="2000250"/>
          </a:xfrm>
          <a:prstGeom prst="rect">
            <a:avLst/>
          </a:prstGeom>
          <a:noFill/>
          <a:ln w="9525">
            <a:noFill/>
            <a:miter lim="800000"/>
            <a:headEnd/>
            <a:tailEnd/>
          </a:ln>
        </p:spPr>
      </p:pic>
      <p:sp>
        <p:nvSpPr>
          <p:cNvPr id="32772" name="Rectangle 5"/>
          <p:cNvSpPr>
            <a:spLocks noChangeArrowheads="1"/>
          </p:cNvSpPr>
          <p:nvPr/>
        </p:nvSpPr>
        <p:spPr bwMode="auto">
          <a:xfrm>
            <a:off x="611560" y="188640"/>
            <a:ext cx="8137525" cy="1152525"/>
          </a:xfrm>
          <a:prstGeom prst="rect">
            <a:avLst/>
          </a:prstGeom>
          <a:noFill/>
          <a:ln w="9525">
            <a:noFill/>
            <a:miter lim="800000"/>
            <a:headEnd/>
            <a:tailEnd/>
          </a:ln>
        </p:spPr>
        <p:txBody>
          <a:bodyPr/>
          <a:lstStyle/>
          <a:p>
            <a:pPr>
              <a:defRPr/>
            </a:pPr>
            <a:r>
              <a:rPr lang="el-GR" sz="3600" dirty="0">
                <a:solidFill>
                  <a:schemeClr val="tx2"/>
                </a:solidFill>
                <a:effectLst>
                  <a:outerShdw blurRad="38100" dist="38100" dir="2700000" algn="tl">
                    <a:srgbClr val="000000">
                      <a:alpha val="43137"/>
                    </a:srgbClr>
                  </a:outerShdw>
                </a:effectLst>
                <a:latin typeface="+mj-lt"/>
              </a:rPr>
              <a:t>Δράσεις </a:t>
            </a:r>
            <a:r>
              <a:rPr lang="el-GR" sz="3600" dirty="0" smtClean="0">
                <a:solidFill>
                  <a:schemeClr val="tx2"/>
                </a:solidFill>
                <a:effectLst>
                  <a:outerShdw blurRad="38100" dist="38100" dir="2700000" algn="tl">
                    <a:srgbClr val="000000">
                      <a:alpha val="43137"/>
                    </a:srgbClr>
                  </a:outerShdw>
                </a:effectLst>
                <a:latin typeface="+mj-lt"/>
              </a:rPr>
              <a:t>ενημέρωσης του κοινού</a:t>
            </a:r>
            <a:endParaRPr lang="el-GR" sz="3200" b="1" dirty="0">
              <a:solidFill>
                <a:srgbClr val="0000CC"/>
              </a:solidFill>
              <a:latin typeface="Calibri" pitchFamily="34" charset="0"/>
            </a:endParaRPr>
          </a:p>
        </p:txBody>
      </p:sp>
      <p:sp>
        <p:nvSpPr>
          <p:cNvPr id="32773" name="Rectangle 9"/>
          <p:cNvSpPr>
            <a:spLocks noChangeArrowheads="1"/>
          </p:cNvSpPr>
          <p:nvPr/>
        </p:nvSpPr>
        <p:spPr bwMode="auto">
          <a:xfrm>
            <a:off x="683568" y="980728"/>
            <a:ext cx="8078787" cy="4392613"/>
          </a:xfrm>
          <a:prstGeom prst="rect">
            <a:avLst/>
          </a:prstGeom>
          <a:noFill/>
          <a:ln w="9525">
            <a:noFill/>
            <a:miter lim="800000"/>
            <a:headEnd/>
            <a:tailEnd/>
          </a:ln>
        </p:spPr>
        <p:txBody>
          <a:bodyPr/>
          <a:lstStyle/>
          <a:p>
            <a:pPr algn="just">
              <a:spcBef>
                <a:spcPct val="40000"/>
              </a:spcBef>
              <a:buClr>
                <a:schemeClr val="accent2"/>
              </a:buClr>
              <a:buFont typeface="Wingdings" pitchFamily="2" charset="2"/>
              <a:buChar char="Ø"/>
              <a:defRPr/>
            </a:pPr>
            <a:r>
              <a:rPr lang="el-GR" sz="2400" dirty="0">
                <a:latin typeface="+mn-lt"/>
              </a:rPr>
              <a:t>Επισκέψεις σε σχολεία.</a:t>
            </a:r>
            <a:endParaRPr lang="en-GB" sz="2400" dirty="0">
              <a:latin typeface="+mn-lt"/>
            </a:endParaRPr>
          </a:p>
          <a:p>
            <a:pPr algn="just">
              <a:spcBef>
                <a:spcPct val="40000"/>
              </a:spcBef>
              <a:buClr>
                <a:schemeClr val="accent2"/>
              </a:buClr>
              <a:buFont typeface="Wingdings" pitchFamily="2" charset="2"/>
              <a:buChar char="Ø"/>
              <a:defRPr/>
            </a:pPr>
            <a:r>
              <a:rPr lang="el-GR" sz="2400" dirty="0">
                <a:latin typeface="+mn-lt"/>
              </a:rPr>
              <a:t>Μέτρηση πριν και μετά του χρόνου αντίδρασης σε άτομα που διασκέδαζαν σε νυκτερινά κέντρα.</a:t>
            </a:r>
            <a:endParaRPr lang="en-GB" sz="2400" dirty="0">
              <a:latin typeface="+mn-lt"/>
            </a:endParaRPr>
          </a:p>
          <a:p>
            <a:pPr algn="just">
              <a:spcBef>
                <a:spcPct val="40000"/>
              </a:spcBef>
              <a:buClr>
                <a:schemeClr val="accent2"/>
              </a:buClr>
              <a:buFont typeface="Wingdings" pitchFamily="2" charset="2"/>
              <a:buChar char="Ø"/>
              <a:defRPr/>
            </a:pPr>
            <a:r>
              <a:rPr lang="el-GR" sz="2400" dirty="0">
                <a:latin typeface="+mn-lt"/>
              </a:rPr>
              <a:t>Συμμετοχή σε ημερίδες αστυνομίας και άλλων τοπικών φορέων με ευρεία προσέλευση κοινού.</a:t>
            </a:r>
          </a:p>
          <a:p>
            <a:pPr algn="just">
              <a:spcBef>
                <a:spcPct val="40000"/>
              </a:spcBef>
              <a:buClr>
                <a:schemeClr val="accent2"/>
              </a:buClr>
              <a:buFont typeface="Wingdings" pitchFamily="2" charset="2"/>
              <a:buChar char="Ø"/>
              <a:defRPr/>
            </a:pPr>
            <a:r>
              <a:rPr lang="el-GR" sz="2400" dirty="0">
                <a:latin typeface="+mn-lt"/>
              </a:rPr>
              <a:t>Συμμετοχή σε εκθέσεις (π.χ.: ΔΕΘ).</a:t>
            </a:r>
            <a:endParaRPr lang="en-GB" sz="2400" dirty="0">
              <a:latin typeface="+mn-lt"/>
            </a:endParaRPr>
          </a:p>
          <a:p>
            <a:pPr algn="just">
              <a:spcBef>
                <a:spcPct val="40000"/>
              </a:spcBef>
              <a:buClr>
                <a:schemeClr val="accent2"/>
              </a:buClr>
              <a:buFont typeface="Wingdings" pitchFamily="2" charset="2"/>
              <a:buNone/>
              <a:defRPr/>
            </a:pPr>
            <a:endParaRPr lang="el-GR" dirty="0">
              <a:latin typeface="Calibri" pitchFamily="34" charset="0"/>
            </a:endParaRPr>
          </a:p>
        </p:txBody>
      </p:sp>
      <p:pic>
        <p:nvPicPr>
          <p:cNvPr id="29701" name="Picture 10" descr="DSC01533"/>
          <p:cNvPicPr>
            <a:picLocks noChangeAspect="1" noChangeArrowheads="1"/>
          </p:cNvPicPr>
          <p:nvPr/>
        </p:nvPicPr>
        <p:blipFill>
          <a:blip r:embed="rId4" cstate="print"/>
          <a:srcRect/>
          <a:stretch>
            <a:fillRect/>
          </a:stretch>
        </p:blipFill>
        <p:spPr bwMode="auto">
          <a:xfrm>
            <a:off x="5795963" y="4005263"/>
            <a:ext cx="3357562" cy="2557462"/>
          </a:xfrm>
          <a:prstGeom prst="rect">
            <a:avLst/>
          </a:prstGeom>
          <a:noFill/>
          <a:ln w="9525">
            <a:noFill/>
            <a:miter lim="800000"/>
            <a:headEnd/>
            <a:tailEnd/>
          </a:ln>
        </p:spPr>
      </p:pic>
    </p:spTree>
    <p:extLst>
      <p:ext uri="{BB962C8B-B14F-4D97-AF65-F5344CB8AC3E}">
        <p14:creationId xmlns:p14="http://schemas.microsoft.com/office/powerpoint/2010/main" val="177306348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DSC01523"/>
          <p:cNvPicPr>
            <a:picLocks noChangeAspect="1" noChangeArrowheads="1"/>
          </p:cNvPicPr>
          <p:nvPr/>
        </p:nvPicPr>
        <p:blipFill>
          <a:blip r:embed="rId3" cstate="print"/>
          <a:srcRect/>
          <a:stretch>
            <a:fillRect/>
          </a:stretch>
        </p:blipFill>
        <p:spPr bwMode="auto">
          <a:xfrm>
            <a:off x="3348038" y="1196975"/>
            <a:ext cx="2952750" cy="2087563"/>
          </a:xfrm>
          <a:prstGeom prst="rect">
            <a:avLst/>
          </a:prstGeom>
          <a:noFill/>
          <a:ln w="9525">
            <a:noFill/>
            <a:miter lim="800000"/>
            <a:headEnd/>
            <a:tailEnd/>
          </a:ln>
        </p:spPr>
      </p:pic>
      <p:pic>
        <p:nvPicPr>
          <p:cNvPr id="30723" name="Picture 4" descr="DSC01988"/>
          <p:cNvPicPr>
            <a:picLocks noChangeAspect="1" noChangeArrowheads="1"/>
          </p:cNvPicPr>
          <p:nvPr/>
        </p:nvPicPr>
        <p:blipFill>
          <a:blip r:embed="rId4" cstate="print"/>
          <a:srcRect/>
          <a:stretch>
            <a:fillRect/>
          </a:stretch>
        </p:blipFill>
        <p:spPr bwMode="auto">
          <a:xfrm>
            <a:off x="6227763" y="1162050"/>
            <a:ext cx="2916237" cy="2132013"/>
          </a:xfrm>
          <a:prstGeom prst="rect">
            <a:avLst/>
          </a:prstGeom>
          <a:noFill/>
          <a:ln w="9525">
            <a:noFill/>
            <a:miter lim="800000"/>
            <a:headEnd/>
            <a:tailEnd/>
          </a:ln>
        </p:spPr>
      </p:pic>
      <p:pic>
        <p:nvPicPr>
          <p:cNvPr id="30724" name="Picture 5" descr="DSC02340"/>
          <p:cNvPicPr>
            <a:picLocks noChangeAspect="1" noChangeArrowheads="1"/>
          </p:cNvPicPr>
          <p:nvPr/>
        </p:nvPicPr>
        <p:blipFill>
          <a:blip r:embed="rId5" cstate="print"/>
          <a:srcRect/>
          <a:stretch>
            <a:fillRect/>
          </a:stretch>
        </p:blipFill>
        <p:spPr bwMode="auto">
          <a:xfrm>
            <a:off x="539750" y="3716338"/>
            <a:ext cx="2879725" cy="2052637"/>
          </a:xfrm>
          <a:prstGeom prst="rect">
            <a:avLst/>
          </a:prstGeom>
          <a:noFill/>
          <a:ln w="9525">
            <a:noFill/>
            <a:miter lim="800000"/>
            <a:headEnd/>
            <a:tailEnd/>
          </a:ln>
        </p:spPr>
      </p:pic>
      <p:pic>
        <p:nvPicPr>
          <p:cNvPr id="30725" name="Picture 6" descr="DSC00624"/>
          <p:cNvPicPr>
            <a:picLocks noChangeAspect="1" noChangeArrowheads="1"/>
          </p:cNvPicPr>
          <p:nvPr/>
        </p:nvPicPr>
        <p:blipFill>
          <a:blip r:embed="rId6" cstate="print"/>
          <a:srcRect/>
          <a:stretch>
            <a:fillRect/>
          </a:stretch>
        </p:blipFill>
        <p:spPr bwMode="auto">
          <a:xfrm>
            <a:off x="539750" y="1216025"/>
            <a:ext cx="2808288" cy="2046288"/>
          </a:xfrm>
          <a:prstGeom prst="rect">
            <a:avLst/>
          </a:prstGeom>
          <a:noFill/>
          <a:ln w="9525">
            <a:noFill/>
            <a:miter lim="800000"/>
            <a:headEnd/>
            <a:tailEnd/>
          </a:ln>
        </p:spPr>
      </p:pic>
      <p:pic>
        <p:nvPicPr>
          <p:cNvPr id="30726" name="Picture 7" descr="IMG_6188"/>
          <p:cNvPicPr>
            <a:picLocks noChangeAspect="1" noChangeArrowheads="1"/>
          </p:cNvPicPr>
          <p:nvPr/>
        </p:nvPicPr>
        <p:blipFill>
          <a:blip r:embed="rId7" cstate="print"/>
          <a:srcRect/>
          <a:stretch>
            <a:fillRect/>
          </a:stretch>
        </p:blipFill>
        <p:spPr bwMode="auto">
          <a:xfrm>
            <a:off x="3419475" y="3716338"/>
            <a:ext cx="2881313" cy="2068512"/>
          </a:xfrm>
          <a:prstGeom prst="rect">
            <a:avLst/>
          </a:prstGeom>
          <a:noFill/>
          <a:ln w="9525">
            <a:noFill/>
            <a:miter lim="800000"/>
            <a:headEnd/>
            <a:tailEnd/>
          </a:ln>
        </p:spPr>
      </p:pic>
      <p:pic>
        <p:nvPicPr>
          <p:cNvPr id="30727" name="Picture 8" descr="DSC00381"/>
          <p:cNvPicPr>
            <a:picLocks noChangeAspect="1" noChangeArrowheads="1"/>
          </p:cNvPicPr>
          <p:nvPr/>
        </p:nvPicPr>
        <p:blipFill>
          <a:blip r:embed="rId8" cstate="print"/>
          <a:srcRect/>
          <a:stretch>
            <a:fillRect/>
          </a:stretch>
        </p:blipFill>
        <p:spPr bwMode="auto">
          <a:xfrm>
            <a:off x="6300788" y="3716338"/>
            <a:ext cx="2843212" cy="2025650"/>
          </a:xfrm>
          <a:prstGeom prst="rect">
            <a:avLst/>
          </a:prstGeom>
          <a:noFill/>
          <a:ln w="9525">
            <a:noFill/>
            <a:miter lim="800000"/>
            <a:headEnd/>
            <a:tailEnd/>
          </a:ln>
        </p:spPr>
      </p:pic>
      <p:sp>
        <p:nvSpPr>
          <p:cNvPr id="33801" name="Rectangle 5"/>
          <p:cNvSpPr>
            <a:spLocks noChangeArrowheads="1"/>
          </p:cNvSpPr>
          <p:nvPr/>
        </p:nvSpPr>
        <p:spPr bwMode="auto">
          <a:xfrm>
            <a:off x="611188" y="476250"/>
            <a:ext cx="8137525" cy="649288"/>
          </a:xfrm>
          <a:prstGeom prst="rect">
            <a:avLst/>
          </a:prstGeom>
          <a:noFill/>
          <a:ln w="9525">
            <a:noFill/>
            <a:miter lim="800000"/>
            <a:headEnd/>
            <a:tailEnd/>
          </a:ln>
        </p:spPr>
        <p:txBody>
          <a:bodyPr/>
          <a:lstStyle/>
          <a:p>
            <a:pPr algn="ctr">
              <a:defRPr/>
            </a:pPr>
            <a:r>
              <a:rPr lang="el-GR" sz="3600" dirty="0">
                <a:solidFill>
                  <a:schemeClr val="tx2"/>
                </a:solidFill>
                <a:effectLst>
                  <a:outerShdw blurRad="38100" dist="38100" dir="2700000" algn="tl">
                    <a:srgbClr val="000000">
                      <a:alpha val="43137"/>
                    </a:srgbClr>
                  </a:outerShdw>
                </a:effectLst>
                <a:latin typeface="+mj-lt"/>
              </a:rPr>
              <a:t>Το  Ι.ΜΕΤ στις τοπικές κοινωνίες (1/2)</a:t>
            </a:r>
          </a:p>
        </p:txBody>
      </p:sp>
      <p:sp>
        <p:nvSpPr>
          <p:cNvPr id="30729" name="Rectangle 14"/>
          <p:cNvSpPr>
            <a:spLocks noChangeArrowheads="1"/>
          </p:cNvSpPr>
          <p:nvPr/>
        </p:nvSpPr>
        <p:spPr bwMode="auto">
          <a:xfrm>
            <a:off x="539750" y="3276600"/>
            <a:ext cx="8604250" cy="2781300"/>
          </a:xfrm>
          <a:prstGeom prst="rect">
            <a:avLst/>
          </a:prstGeom>
          <a:noFill/>
          <a:ln w="9525">
            <a:noFill/>
            <a:miter lim="800000"/>
            <a:headEnd/>
            <a:tailEnd/>
          </a:ln>
        </p:spPr>
        <p:txBody>
          <a:bodyPr anchor="ctr">
            <a:spAutoFit/>
          </a:bodyPr>
          <a:lstStyle/>
          <a:p>
            <a:pPr algn="ctr"/>
            <a:r>
              <a:rPr lang="el-GR" altLang="el-GR" sz="1600">
                <a:latin typeface="Calibri" pitchFamily="34" charset="0"/>
              </a:rPr>
              <a:t>Τροχαία Καβάλας	               Τροχαία Ιεράπετρας	                   Τροχαία Κατερίνης </a:t>
            </a:r>
          </a:p>
          <a:p>
            <a:pPr algn="ctr"/>
            <a:r>
              <a:rPr lang="el-GR" altLang="el-GR" sz="1600">
                <a:latin typeface="Calibri" pitchFamily="34" charset="0"/>
              </a:rPr>
              <a:t>	  </a:t>
            </a: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r>
              <a:rPr lang="el-GR" altLang="el-GR" sz="1600">
                <a:latin typeface="Calibri" pitchFamily="34" charset="0"/>
              </a:rPr>
              <a:t>Τροχαία Δράμας 		    Τροχαία Κιλκίς 	                           71η ΔΕΘ</a:t>
            </a:r>
          </a:p>
        </p:txBody>
      </p:sp>
    </p:spTree>
    <p:extLst>
      <p:ext uri="{BB962C8B-B14F-4D97-AF65-F5344CB8AC3E}">
        <p14:creationId xmlns:p14="http://schemas.microsoft.com/office/powerpoint/2010/main" val="34947700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IMGA0471"/>
          <p:cNvPicPr>
            <a:picLocks noChangeAspect="1" noChangeArrowheads="1"/>
          </p:cNvPicPr>
          <p:nvPr/>
        </p:nvPicPr>
        <p:blipFill>
          <a:blip r:embed="rId3" cstate="print"/>
          <a:srcRect/>
          <a:stretch>
            <a:fillRect/>
          </a:stretch>
        </p:blipFill>
        <p:spPr bwMode="auto">
          <a:xfrm>
            <a:off x="539750" y="1341438"/>
            <a:ext cx="3097213" cy="1871662"/>
          </a:xfrm>
          <a:prstGeom prst="rect">
            <a:avLst/>
          </a:prstGeom>
          <a:noFill/>
          <a:ln w="9525">
            <a:noFill/>
            <a:miter lim="800000"/>
            <a:headEnd/>
            <a:tailEnd/>
          </a:ln>
        </p:spPr>
      </p:pic>
      <p:pic>
        <p:nvPicPr>
          <p:cNvPr id="31747" name="Picture 5" descr="DSC02689"/>
          <p:cNvPicPr>
            <a:picLocks noChangeAspect="1" noChangeArrowheads="1"/>
          </p:cNvPicPr>
          <p:nvPr/>
        </p:nvPicPr>
        <p:blipFill>
          <a:blip r:embed="rId4" cstate="print"/>
          <a:srcRect/>
          <a:stretch>
            <a:fillRect/>
          </a:stretch>
        </p:blipFill>
        <p:spPr bwMode="auto">
          <a:xfrm>
            <a:off x="3635375" y="1268413"/>
            <a:ext cx="2663825" cy="1997075"/>
          </a:xfrm>
          <a:prstGeom prst="rect">
            <a:avLst/>
          </a:prstGeom>
          <a:noFill/>
          <a:ln w="9525">
            <a:noFill/>
            <a:miter lim="800000"/>
            <a:headEnd/>
            <a:tailEnd/>
          </a:ln>
        </p:spPr>
      </p:pic>
      <p:pic>
        <p:nvPicPr>
          <p:cNvPr id="31748" name="Picture 6" descr="IMGA0284"/>
          <p:cNvPicPr>
            <a:picLocks noChangeAspect="1" noChangeArrowheads="1"/>
          </p:cNvPicPr>
          <p:nvPr/>
        </p:nvPicPr>
        <p:blipFill>
          <a:blip r:embed="rId5" cstate="print"/>
          <a:srcRect/>
          <a:stretch>
            <a:fillRect/>
          </a:stretch>
        </p:blipFill>
        <p:spPr bwMode="auto">
          <a:xfrm>
            <a:off x="6300788" y="1484313"/>
            <a:ext cx="2843212" cy="1755775"/>
          </a:xfrm>
          <a:prstGeom prst="rect">
            <a:avLst/>
          </a:prstGeom>
          <a:noFill/>
          <a:ln w="9525">
            <a:noFill/>
            <a:miter lim="800000"/>
            <a:headEnd/>
            <a:tailEnd/>
          </a:ln>
        </p:spPr>
      </p:pic>
      <p:pic>
        <p:nvPicPr>
          <p:cNvPr id="31749" name="Picture 7" descr="IMGA0032"/>
          <p:cNvPicPr>
            <a:picLocks noChangeAspect="1" noChangeArrowheads="1"/>
          </p:cNvPicPr>
          <p:nvPr/>
        </p:nvPicPr>
        <p:blipFill>
          <a:blip r:embed="rId6" cstate="print"/>
          <a:srcRect/>
          <a:stretch>
            <a:fillRect/>
          </a:stretch>
        </p:blipFill>
        <p:spPr bwMode="auto">
          <a:xfrm>
            <a:off x="6011863" y="3860800"/>
            <a:ext cx="3132137" cy="1881188"/>
          </a:xfrm>
          <a:prstGeom prst="rect">
            <a:avLst/>
          </a:prstGeom>
          <a:noFill/>
          <a:ln w="9525">
            <a:noFill/>
            <a:miter lim="800000"/>
            <a:headEnd/>
            <a:tailEnd/>
          </a:ln>
        </p:spPr>
      </p:pic>
      <p:pic>
        <p:nvPicPr>
          <p:cNvPr id="31750" name="Picture 9" descr="DSC05859"/>
          <p:cNvPicPr>
            <a:picLocks noChangeAspect="1" noChangeArrowheads="1"/>
          </p:cNvPicPr>
          <p:nvPr/>
        </p:nvPicPr>
        <p:blipFill>
          <a:blip r:embed="rId7" cstate="print"/>
          <a:srcRect/>
          <a:stretch>
            <a:fillRect/>
          </a:stretch>
        </p:blipFill>
        <p:spPr bwMode="auto">
          <a:xfrm>
            <a:off x="539750" y="3748088"/>
            <a:ext cx="2592388" cy="1995487"/>
          </a:xfrm>
          <a:prstGeom prst="rect">
            <a:avLst/>
          </a:prstGeom>
          <a:noFill/>
          <a:ln w="9525">
            <a:noFill/>
            <a:miter lim="800000"/>
            <a:headEnd/>
            <a:tailEnd/>
          </a:ln>
        </p:spPr>
      </p:pic>
      <p:pic>
        <p:nvPicPr>
          <p:cNvPr id="31751" name="Picture 10" descr="IMGA0737"/>
          <p:cNvPicPr>
            <a:picLocks noChangeAspect="1" noChangeArrowheads="1"/>
          </p:cNvPicPr>
          <p:nvPr/>
        </p:nvPicPr>
        <p:blipFill>
          <a:blip r:embed="rId8" cstate="print"/>
          <a:srcRect/>
          <a:stretch>
            <a:fillRect/>
          </a:stretch>
        </p:blipFill>
        <p:spPr bwMode="auto">
          <a:xfrm>
            <a:off x="3059113" y="3860800"/>
            <a:ext cx="2951162" cy="1868488"/>
          </a:xfrm>
          <a:prstGeom prst="rect">
            <a:avLst/>
          </a:prstGeom>
          <a:noFill/>
          <a:ln w="9525">
            <a:noFill/>
            <a:miter lim="800000"/>
            <a:headEnd/>
            <a:tailEnd/>
          </a:ln>
        </p:spPr>
      </p:pic>
      <p:sp>
        <p:nvSpPr>
          <p:cNvPr id="34825" name="Rectangle 5"/>
          <p:cNvSpPr>
            <a:spLocks noChangeArrowheads="1"/>
          </p:cNvSpPr>
          <p:nvPr/>
        </p:nvSpPr>
        <p:spPr bwMode="auto">
          <a:xfrm>
            <a:off x="611188" y="476250"/>
            <a:ext cx="8137525" cy="649288"/>
          </a:xfrm>
          <a:prstGeom prst="rect">
            <a:avLst/>
          </a:prstGeom>
          <a:noFill/>
          <a:ln w="9525">
            <a:noFill/>
            <a:miter lim="800000"/>
            <a:headEnd/>
            <a:tailEnd/>
          </a:ln>
        </p:spPr>
        <p:txBody>
          <a:bodyPr/>
          <a:lstStyle/>
          <a:p>
            <a:pPr algn="ctr">
              <a:defRPr/>
            </a:pPr>
            <a:r>
              <a:rPr lang="el-GR" sz="3600" dirty="0">
                <a:solidFill>
                  <a:schemeClr val="tx2"/>
                </a:solidFill>
                <a:effectLst>
                  <a:outerShdw blurRad="38100" dist="38100" dir="2700000" algn="tl">
                    <a:srgbClr val="000000">
                      <a:alpha val="43137"/>
                    </a:srgbClr>
                  </a:outerShdw>
                </a:effectLst>
                <a:latin typeface="+mj-lt"/>
              </a:rPr>
              <a:t>Το  Ι.ΜΕΤ στις τοπικές κοινωνίες (2/2)</a:t>
            </a:r>
          </a:p>
        </p:txBody>
      </p:sp>
      <p:sp>
        <p:nvSpPr>
          <p:cNvPr id="31753" name="Rectangle 14"/>
          <p:cNvSpPr>
            <a:spLocks noChangeArrowheads="1"/>
          </p:cNvSpPr>
          <p:nvPr/>
        </p:nvSpPr>
        <p:spPr bwMode="auto">
          <a:xfrm>
            <a:off x="339725" y="3230563"/>
            <a:ext cx="8604250" cy="2901950"/>
          </a:xfrm>
          <a:prstGeom prst="rect">
            <a:avLst/>
          </a:prstGeom>
          <a:noFill/>
          <a:ln w="9525">
            <a:noFill/>
            <a:miter lim="800000"/>
            <a:headEnd/>
            <a:tailEnd/>
          </a:ln>
        </p:spPr>
        <p:txBody>
          <a:bodyPr anchor="ctr">
            <a:spAutoFit/>
          </a:bodyPr>
          <a:lstStyle/>
          <a:p>
            <a:pPr algn="ctr"/>
            <a:r>
              <a:rPr lang="el-GR" altLang="el-GR" sz="1600">
                <a:latin typeface="Calibri" pitchFamily="34" charset="0"/>
              </a:rPr>
              <a:t>Τροχαία Αλεξανδρούπολης	           Τροχαία Ξάνθης (1)	             Τροχαία Ξάνθης (2)</a:t>
            </a: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endParaRPr lang="el-GR" altLang="el-GR" sz="1600">
              <a:latin typeface="Calibri" pitchFamily="34" charset="0"/>
            </a:endParaRPr>
          </a:p>
          <a:p>
            <a:pPr algn="ctr"/>
            <a:r>
              <a:rPr lang="el-GR" altLang="el-GR" sz="1600">
                <a:latin typeface="Calibri" pitchFamily="34" charset="0"/>
              </a:rPr>
              <a:t>7η Διεθ. Έκθεση Αυτοκινήτου</a:t>
            </a:r>
            <a:r>
              <a:rPr lang="en-US" altLang="el-GR" sz="1600">
                <a:latin typeface="Calibri" pitchFamily="34" charset="0"/>
              </a:rPr>
              <a:t>   </a:t>
            </a:r>
            <a:r>
              <a:rPr lang="el-GR" altLang="el-GR" sz="1600">
                <a:latin typeface="Calibri" pitchFamily="34" charset="0"/>
              </a:rPr>
              <a:t>                      7</a:t>
            </a:r>
            <a:r>
              <a:rPr lang="en-US" altLang="el-GR" sz="1600">
                <a:latin typeface="Calibri" pitchFamily="34" charset="0"/>
              </a:rPr>
              <a:t>2</a:t>
            </a:r>
            <a:r>
              <a:rPr lang="el-GR" altLang="el-GR" sz="1600">
                <a:latin typeface="Calibri" pitchFamily="34" charset="0"/>
              </a:rPr>
              <a:t>η ΔΕΘ                             Τροχαία Θεσσαλονίκης</a:t>
            </a:r>
            <a:r>
              <a:rPr lang="el-GR" altLang="el-GR">
                <a:latin typeface="Calibri" pitchFamily="34" charset="0"/>
              </a:rPr>
              <a:t> </a:t>
            </a:r>
          </a:p>
        </p:txBody>
      </p:sp>
    </p:spTree>
    <p:extLst>
      <p:ext uri="{BB962C8B-B14F-4D97-AF65-F5344CB8AC3E}">
        <p14:creationId xmlns:p14="http://schemas.microsoft.com/office/powerpoint/2010/main" val="17331941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55650" y="1341438"/>
            <a:ext cx="3887788" cy="1570037"/>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Ø"/>
            </a:pPr>
            <a:r>
              <a:rPr lang="el-GR" altLang="el-GR" sz="2400" dirty="0">
                <a:latin typeface="Times New Roman" pitchFamily="18" charset="0"/>
              </a:rPr>
              <a:t> </a:t>
            </a:r>
            <a:r>
              <a:rPr lang="el-GR" altLang="el-GR" sz="2400" dirty="0" smtClean="0">
                <a:latin typeface="Times New Roman" pitchFamily="18" charset="0"/>
              </a:rPr>
              <a:t>ένα </a:t>
            </a:r>
            <a:r>
              <a:rPr lang="el-GR" altLang="el-GR" sz="2400" dirty="0">
                <a:latin typeface="Times New Roman" pitchFamily="18" charset="0"/>
              </a:rPr>
              <a:t>νέο μήνυμα του </a:t>
            </a:r>
            <a:r>
              <a:rPr lang="el-GR" altLang="el-GR" sz="2400" dirty="0">
                <a:latin typeface="Georgia" pitchFamily="18" charset="0"/>
              </a:rPr>
              <a:t>ΙΜΕΤ ξεκίνησε </a:t>
            </a:r>
            <a:r>
              <a:rPr lang="el-GR" altLang="el-GR" sz="2400" dirty="0" smtClean="0">
                <a:latin typeface="Georgia" pitchFamily="18" charset="0"/>
              </a:rPr>
              <a:t>από </a:t>
            </a:r>
            <a:r>
              <a:rPr lang="el-GR" altLang="el-GR" sz="2400" dirty="0">
                <a:latin typeface="Georgia" pitchFamily="18" charset="0"/>
              </a:rPr>
              <a:t>την Πάτρα στο πλαίσιο του 4</a:t>
            </a:r>
            <a:r>
              <a:rPr lang="el-GR" altLang="el-GR" sz="2400" baseline="30000" dirty="0">
                <a:latin typeface="Georgia" pitchFamily="18" charset="0"/>
              </a:rPr>
              <a:t>ου</a:t>
            </a:r>
            <a:r>
              <a:rPr lang="el-GR" altLang="el-GR" sz="2400" dirty="0">
                <a:latin typeface="Georgia" pitchFamily="18" charset="0"/>
              </a:rPr>
              <a:t> </a:t>
            </a:r>
            <a:r>
              <a:rPr lang="en-US" altLang="el-GR" sz="2400" dirty="0">
                <a:latin typeface="Georgia" pitchFamily="18" charset="0"/>
              </a:rPr>
              <a:t>PICK</a:t>
            </a:r>
            <a:r>
              <a:rPr lang="el-GR" altLang="el-GR" sz="2400" dirty="0">
                <a:latin typeface="Georgia" pitchFamily="18" charset="0"/>
              </a:rPr>
              <a:t> </a:t>
            </a:r>
            <a:r>
              <a:rPr lang="en-US" altLang="el-GR" sz="2400" dirty="0">
                <a:latin typeface="Georgia" pitchFamily="18" charset="0"/>
              </a:rPr>
              <a:t>PATRAS</a:t>
            </a:r>
            <a:r>
              <a:rPr lang="el-GR" altLang="el-GR" sz="2400" dirty="0">
                <a:latin typeface="Georgia" pitchFamily="18" charset="0"/>
              </a:rPr>
              <a:t>, 9/2012</a:t>
            </a:r>
          </a:p>
        </p:txBody>
      </p:sp>
      <p:sp>
        <p:nvSpPr>
          <p:cNvPr id="100357" name="Rectangle 5"/>
          <p:cNvSpPr>
            <a:spLocks noGrp="1" noChangeArrowheads="1"/>
          </p:cNvSpPr>
          <p:nvPr>
            <p:ph type="title"/>
          </p:nvPr>
        </p:nvSpPr>
        <p:spPr bwMode="auto">
          <a:xfrm>
            <a:off x="755650" y="115888"/>
            <a:ext cx="8496300" cy="7207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l-GR" dirty="0" smtClean="0">
                <a:effectLst>
                  <a:outerShdw blurRad="38100" dist="38100" dir="2700000" algn="tl">
                    <a:srgbClr val="000000">
                      <a:alpha val="43137"/>
                    </a:srgbClr>
                  </a:outerShdw>
                </a:effectLst>
              </a:rPr>
              <a:t>ΤΡΕΞΤΕ ΣΤΙΣ ΠΙΣΤΕΣ, ΌΧΙ ΣΤΟΥΣ ΔΡΟΜΟΥΣ</a:t>
            </a:r>
          </a:p>
        </p:txBody>
      </p:sp>
      <p:pic>
        <p:nvPicPr>
          <p:cNvPr id="38916" name="Picture 5" descr="poster.jpg"/>
          <p:cNvPicPr>
            <a:picLocks noChangeAspect="1"/>
          </p:cNvPicPr>
          <p:nvPr/>
        </p:nvPicPr>
        <p:blipFill>
          <a:blip r:embed="rId2" cstate="print"/>
          <a:srcRect/>
          <a:stretch>
            <a:fillRect/>
          </a:stretch>
        </p:blipFill>
        <p:spPr bwMode="auto">
          <a:xfrm>
            <a:off x="5029200" y="765175"/>
            <a:ext cx="4114800" cy="5876925"/>
          </a:xfrm>
          <a:prstGeom prst="rect">
            <a:avLst/>
          </a:prstGeom>
          <a:noFill/>
          <a:ln w="9525">
            <a:noFill/>
            <a:miter lim="800000"/>
            <a:headEnd/>
            <a:tailEnd/>
          </a:ln>
        </p:spPr>
      </p:pic>
      <p:pic>
        <p:nvPicPr>
          <p:cNvPr id="38917" name="Picture 7" descr="IMGP0430.jpg"/>
          <p:cNvPicPr>
            <a:picLocks noChangeAspect="1"/>
          </p:cNvPicPr>
          <p:nvPr/>
        </p:nvPicPr>
        <p:blipFill>
          <a:blip r:embed="rId3" cstate="print"/>
          <a:srcRect/>
          <a:stretch>
            <a:fillRect/>
          </a:stretch>
        </p:blipFill>
        <p:spPr bwMode="auto">
          <a:xfrm>
            <a:off x="6977063" y="836613"/>
            <a:ext cx="2166937" cy="2779712"/>
          </a:xfrm>
          <a:prstGeom prst="rect">
            <a:avLst/>
          </a:prstGeom>
          <a:noFill/>
          <a:ln w="9525">
            <a:noFill/>
            <a:miter lim="800000"/>
            <a:headEnd/>
            <a:tailEnd/>
          </a:ln>
        </p:spPr>
      </p:pic>
      <p:pic>
        <p:nvPicPr>
          <p:cNvPr id="38918" name="Picture 8" descr="IMGP0426.jpg"/>
          <p:cNvPicPr>
            <a:picLocks noChangeAspect="1"/>
          </p:cNvPicPr>
          <p:nvPr/>
        </p:nvPicPr>
        <p:blipFill>
          <a:blip r:embed="rId4" cstate="print"/>
          <a:srcRect/>
          <a:stretch>
            <a:fillRect/>
          </a:stretch>
        </p:blipFill>
        <p:spPr bwMode="auto">
          <a:xfrm>
            <a:off x="2268538" y="2997200"/>
            <a:ext cx="2882900" cy="2000250"/>
          </a:xfrm>
          <a:prstGeom prst="rect">
            <a:avLst/>
          </a:prstGeom>
          <a:noFill/>
          <a:ln w="9525">
            <a:noFill/>
            <a:miter lim="800000"/>
            <a:headEnd/>
            <a:tailEnd/>
          </a:ln>
        </p:spPr>
      </p:pic>
      <p:pic>
        <p:nvPicPr>
          <p:cNvPr id="38919" name="Picture 9" descr="IMGP0444.jpg"/>
          <p:cNvPicPr>
            <a:picLocks noChangeAspect="1"/>
          </p:cNvPicPr>
          <p:nvPr/>
        </p:nvPicPr>
        <p:blipFill>
          <a:blip r:embed="rId5" cstate="print"/>
          <a:srcRect/>
          <a:stretch>
            <a:fillRect/>
          </a:stretch>
        </p:blipFill>
        <p:spPr bwMode="auto">
          <a:xfrm>
            <a:off x="684213" y="4941888"/>
            <a:ext cx="2554287" cy="1916112"/>
          </a:xfrm>
          <a:prstGeom prst="rect">
            <a:avLst/>
          </a:prstGeom>
          <a:noFill/>
          <a:ln w="9525">
            <a:noFill/>
            <a:miter lim="800000"/>
            <a:headEnd/>
            <a:tailEnd/>
          </a:ln>
        </p:spPr>
      </p:pic>
      <p:pic>
        <p:nvPicPr>
          <p:cNvPr id="38920" name="7 - Εικόνα" descr="IMGP0355.jpg"/>
          <p:cNvPicPr>
            <a:picLocks noChangeAspect="1"/>
          </p:cNvPicPr>
          <p:nvPr/>
        </p:nvPicPr>
        <p:blipFill>
          <a:blip r:embed="rId6" cstate="print"/>
          <a:srcRect/>
          <a:stretch>
            <a:fillRect/>
          </a:stretch>
        </p:blipFill>
        <p:spPr bwMode="auto">
          <a:xfrm>
            <a:off x="684213" y="2997200"/>
            <a:ext cx="2540000" cy="1976438"/>
          </a:xfrm>
          <a:prstGeom prst="rect">
            <a:avLst/>
          </a:prstGeom>
          <a:noFill/>
          <a:ln w="9525">
            <a:noFill/>
            <a:miter lim="800000"/>
            <a:headEnd/>
            <a:tailEnd/>
          </a:ln>
        </p:spPr>
      </p:pic>
      <p:pic>
        <p:nvPicPr>
          <p:cNvPr id="38921" name="8 - Εικόνα" descr="DSC04096.jpg"/>
          <p:cNvPicPr>
            <a:picLocks noChangeAspect="1"/>
          </p:cNvPicPr>
          <p:nvPr/>
        </p:nvPicPr>
        <p:blipFill>
          <a:blip r:embed="rId7" cstate="print"/>
          <a:srcRect/>
          <a:stretch>
            <a:fillRect/>
          </a:stretch>
        </p:blipFill>
        <p:spPr bwMode="auto">
          <a:xfrm>
            <a:off x="2627313" y="5013325"/>
            <a:ext cx="2460625" cy="1844675"/>
          </a:xfrm>
          <a:prstGeom prst="rect">
            <a:avLst/>
          </a:prstGeom>
          <a:noFill/>
          <a:ln w="9525">
            <a:noFill/>
            <a:miter lim="800000"/>
            <a:headEnd/>
            <a:tailEnd/>
          </a:ln>
        </p:spPr>
      </p:pic>
    </p:spTree>
    <p:extLst>
      <p:ext uri="{BB962C8B-B14F-4D97-AF65-F5344CB8AC3E}">
        <p14:creationId xmlns:p14="http://schemas.microsoft.com/office/powerpoint/2010/main" val="687043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bwMode="auto">
          <a:xfrm>
            <a:off x="827088" y="2708275"/>
            <a:ext cx="7772400" cy="2306638"/>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b="1" i="1" dirty="0" smtClean="0">
                <a:solidFill>
                  <a:schemeClr val="accent2">
                    <a:lumMod val="75000"/>
                  </a:schemeClr>
                </a:solidFill>
                <a:effectLst>
                  <a:outerShdw blurRad="38100" dist="38100" dir="2700000" algn="tl">
                    <a:srgbClr val="000000">
                      <a:alpha val="43137"/>
                    </a:srgbClr>
                  </a:outerShdw>
                </a:effectLst>
              </a:rPr>
              <a:t>Γ.  ΕΡΕΥΝΗΤΙΚΟΣ ΕΞΟΠΛΙΣΜΟΣ ΚΑΙ ΕΓΚΑΤΑΣΤΑΣΕΙΣ ΙΜΕΤ</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0" y="4926013"/>
            <a:ext cx="7340600" cy="1154112"/>
          </a:xfrm>
          <a:effectLst>
            <a:outerShdw dist="35921" dir="2700000" algn="ctr" rotWithShape="0">
              <a:schemeClr val="tx1"/>
            </a:outerShdw>
          </a:effectLst>
        </p:spPr>
        <p:txBody>
          <a:bodyPr/>
          <a:lstStyle/>
          <a:p>
            <a:pPr eaLnBrk="1" hangingPunct="1">
              <a:defRPr/>
            </a:pPr>
            <a:endParaRPr lang="en-GB" altLang="el-GR" i="1" smtClean="0"/>
          </a:p>
          <a:p>
            <a:pPr eaLnBrk="1" hangingPunct="1">
              <a:defRPr/>
            </a:pPr>
            <a:endParaRPr lang="en-GB" altLang="el-GR" i="1" smtClean="0"/>
          </a:p>
        </p:txBody>
      </p:sp>
      <p:sp>
        <p:nvSpPr>
          <p:cNvPr id="59395" name="Rectangle 3"/>
          <p:cNvSpPr>
            <a:spLocks noChangeArrowheads="1"/>
          </p:cNvSpPr>
          <p:nvPr/>
        </p:nvSpPr>
        <p:spPr bwMode="auto">
          <a:xfrm>
            <a:off x="685800" y="3810000"/>
            <a:ext cx="7772400" cy="2286000"/>
          </a:xfrm>
          <a:prstGeom prst="rect">
            <a:avLst/>
          </a:prstGeom>
          <a:noFill/>
          <a:ln w="9525">
            <a:noFill/>
            <a:miter lim="800000"/>
            <a:headEnd/>
            <a:tailEnd/>
          </a:ln>
          <a:effectLst/>
        </p:spPr>
        <p:txBody>
          <a:bodyPr/>
          <a:lstStyle/>
          <a:p>
            <a:pPr marL="342900" indent="-342900" algn="ctr">
              <a:spcBef>
                <a:spcPct val="20000"/>
              </a:spcBef>
              <a:defRPr/>
            </a:pPr>
            <a:endParaRPr lang="el-GR" sz="3200">
              <a:solidFill>
                <a:srgbClr val="0000CC"/>
              </a:solidFill>
              <a:effectLst>
                <a:outerShdw blurRad="38100" dist="38100" dir="2700000" algn="tl">
                  <a:srgbClr val="C0C0C0"/>
                </a:outerShdw>
              </a:effectLst>
              <a:latin typeface="Verdana" pitchFamily="34" charset="0"/>
            </a:endParaRPr>
          </a:p>
        </p:txBody>
      </p:sp>
      <p:sp>
        <p:nvSpPr>
          <p:cNvPr id="59397" name="Rectangle 5"/>
          <p:cNvSpPr>
            <a:spLocks noChangeArrowheads="1"/>
          </p:cNvSpPr>
          <p:nvPr/>
        </p:nvSpPr>
        <p:spPr bwMode="auto">
          <a:xfrm>
            <a:off x="838200" y="3962400"/>
            <a:ext cx="7772400" cy="2286000"/>
          </a:xfrm>
          <a:prstGeom prst="rect">
            <a:avLst/>
          </a:prstGeom>
          <a:noFill/>
          <a:ln w="9525">
            <a:noFill/>
            <a:miter lim="800000"/>
            <a:headEnd/>
            <a:tailEnd/>
          </a:ln>
          <a:effectLst/>
        </p:spPr>
        <p:txBody>
          <a:bodyPr/>
          <a:lstStyle/>
          <a:p>
            <a:pPr marL="342900" indent="-342900" algn="ctr">
              <a:spcBef>
                <a:spcPct val="20000"/>
              </a:spcBef>
              <a:defRPr/>
            </a:pPr>
            <a:endParaRPr lang="el-GR" sz="3200">
              <a:solidFill>
                <a:srgbClr val="0000CC"/>
              </a:solidFill>
              <a:effectLst>
                <a:outerShdw blurRad="38100" dist="38100" dir="2700000" algn="tl">
                  <a:srgbClr val="C0C0C0"/>
                </a:outerShdw>
              </a:effectLst>
              <a:latin typeface="Verdana" pitchFamily="34" charset="0"/>
            </a:endParaRPr>
          </a:p>
        </p:txBody>
      </p:sp>
      <p:sp>
        <p:nvSpPr>
          <p:cNvPr id="59399" name="Rectangle 7"/>
          <p:cNvSpPr>
            <a:spLocks noChangeArrowheads="1"/>
          </p:cNvSpPr>
          <p:nvPr/>
        </p:nvSpPr>
        <p:spPr bwMode="auto">
          <a:xfrm>
            <a:off x="755650" y="115888"/>
            <a:ext cx="7772400" cy="865187"/>
          </a:xfrm>
          <a:prstGeom prst="rect">
            <a:avLst/>
          </a:prstGeom>
          <a:noFill/>
          <a:ln w="9525">
            <a:noFill/>
            <a:miter lim="800000"/>
            <a:headEnd/>
            <a:tailEnd/>
          </a:ln>
          <a:effectLst/>
        </p:spPr>
        <p:txBody>
          <a:bodyPr/>
          <a:lstStyle/>
          <a:p>
            <a:pPr>
              <a:defRPr/>
            </a:pPr>
            <a:r>
              <a:rPr lang="el-GR" sz="4000" dirty="0" smtClean="0">
                <a:solidFill>
                  <a:schemeClr val="tx2"/>
                </a:solidFill>
                <a:effectLst>
                  <a:outerShdw blurRad="38100" dist="38100" dir="2700000" algn="tl">
                    <a:srgbClr val="000000">
                      <a:alpha val="43137"/>
                    </a:srgbClr>
                  </a:outerShdw>
                </a:effectLst>
                <a:latin typeface="Trebuchet MS" pitchFamily="34" charset="0"/>
              </a:rPr>
              <a:t>Ερευνητικά Οχήματα.</a:t>
            </a:r>
            <a:endParaRPr lang="el-GR" sz="4000" dirty="0">
              <a:solidFill>
                <a:schemeClr val="tx2"/>
              </a:solidFill>
              <a:effectLst>
                <a:outerShdw blurRad="38100" dist="38100" dir="2700000" algn="tl">
                  <a:srgbClr val="000000">
                    <a:alpha val="43137"/>
                  </a:srgbClr>
                </a:outerShdw>
              </a:effectLst>
              <a:latin typeface="Trebuchet MS" pitchFamily="34" charset="0"/>
            </a:endParaRPr>
          </a:p>
        </p:txBody>
      </p:sp>
      <p:pic>
        <p:nvPicPr>
          <p:cNvPr id="75778" name="Picture 2"/>
          <p:cNvPicPr>
            <a:picLocks noChangeAspect="1" noChangeArrowheads="1"/>
          </p:cNvPicPr>
          <p:nvPr/>
        </p:nvPicPr>
        <p:blipFill>
          <a:blip r:embed="rId2" cstate="print"/>
          <a:srcRect/>
          <a:stretch>
            <a:fillRect/>
          </a:stretch>
        </p:blipFill>
        <p:spPr bwMode="auto">
          <a:xfrm>
            <a:off x="4788024" y="1196752"/>
            <a:ext cx="3759309" cy="2285305"/>
          </a:xfrm>
          <a:prstGeom prst="rect">
            <a:avLst/>
          </a:prstGeom>
          <a:noFill/>
          <a:ln w="9525">
            <a:noFill/>
            <a:miter lim="800000"/>
            <a:headEnd/>
            <a:tailEnd/>
          </a:ln>
          <a:effectLst/>
        </p:spPr>
      </p:pic>
      <p:pic>
        <p:nvPicPr>
          <p:cNvPr id="75779" name="Picture 3"/>
          <p:cNvPicPr>
            <a:picLocks noChangeAspect="1" noChangeArrowheads="1"/>
          </p:cNvPicPr>
          <p:nvPr/>
        </p:nvPicPr>
        <p:blipFill>
          <a:blip r:embed="rId3" cstate="print"/>
          <a:srcRect/>
          <a:stretch>
            <a:fillRect/>
          </a:stretch>
        </p:blipFill>
        <p:spPr bwMode="auto">
          <a:xfrm>
            <a:off x="4572000" y="3933056"/>
            <a:ext cx="4392488" cy="2766481"/>
          </a:xfrm>
          <a:prstGeom prst="rect">
            <a:avLst/>
          </a:prstGeom>
          <a:noFill/>
          <a:ln w="9525">
            <a:noFill/>
            <a:miter lim="800000"/>
            <a:headEnd/>
            <a:tailEnd/>
          </a:ln>
          <a:effectLst/>
        </p:spPr>
      </p:pic>
      <p:pic>
        <p:nvPicPr>
          <p:cNvPr id="75780" name="Picture 4"/>
          <p:cNvPicPr>
            <a:picLocks noChangeAspect="1" noChangeArrowheads="1"/>
          </p:cNvPicPr>
          <p:nvPr/>
        </p:nvPicPr>
        <p:blipFill>
          <a:blip r:embed="rId4" cstate="print"/>
          <a:srcRect/>
          <a:stretch>
            <a:fillRect/>
          </a:stretch>
        </p:blipFill>
        <p:spPr bwMode="auto">
          <a:xfrm>
            <a:off x="147985" y="1558929"/>
            <a:ext cx="4352007" cy="4318343"/>
          </a:xfrm>
          <a:prstGeom prst="rect">
            <a:avLst/>
          </a:prstGeom>
          <a:noFill/>
          <a:ln w="9525">
            <a:noFill/>
            <a:miter lim="800000"/>
            <a:headEnd/>
            <a:tailEnd/>
          </a:ln>
          <a:effectLst/>
        </p:spPr>
      </p:pic>
      <p:sp>
        <p:nvSpPr>
          <p:cNvPr id="10" name="Rectangle 9"/>
          <p:cNvSpPr>
            <a:spLocks noGrp="1" noChangeArrowheads="1"/>
          </p:cNvSpPr>
          <p:nvPr>
            <p:ph type="title"/>
          </p:nvPr>
        </p:nvSpPr>
        <p:spPr bwMode="auto">
          <a:xfrm>
            <a:off x="5148064" y="764704"/>
            <a:ext cx="3096270" cy="504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l-GR" sz="2000" dirty="0" smtClean="0">
                <a:effectLst>
                  <a:outerShdw blurRad="38100" dist="38100" dir="2700000" algn="tl">
                    <a:srgbClr val="000000">
                      <a:alpha val="43137"/>
                    </a:srgbClr>
                  </a:outerShdw>
                </a:effectLst>
              </a:rPr>
              <a:t>Ερευνητικό Όχημα</a:t>
            </a:r>
            <a:r>
              <a:rPr lang="en-US" sz="2000" dirty="0" smtClean="0">
                <a:effectLst>
                  <a:outerShdw blurRad="38100" dist="38100" dir="2700000" algn="tl">
                    <a:srgbClr val="000000">
                      <a:alpha val="43137"/>
                    </a:srgbClr>
                  </a:outerShdw>
                </a:effectLst>
              </a:rPr>
              <a:t> I.MET.</a:t>
            </a:r>
            <a:endParaRPr lang="el-GR" sz="2000" dirty="0" smtClean="0">
              <a:effectLst>
                <a:outerShdw blurRad="38100" dist="38100" dir="2700000" algn="tl">
                  <a:srgbClr val="000000">
                    <a:alpha val="43137"/>
                  </a:srgbClr>
                </a:outerShdw>
              </a:effectLst>
            </a:endParaRPr>
          </a:p>
        </p:txBody>
      </p:sp>
      <p:sp>
        <p:nvSpPr>
          <p:cNvPr id="11" name="Rectangle 9"/>
          <p:cNvSpPr txBox="1">
            <a:spLocks noChangeArrowheads="1"/>
          </p:cNvSpPr>
          <p:nvPr/>
        </p:nvSpPr>
        <p:spPr bwMode="auto">
          <a:xfrm>
            <a:off x="5076056" y="3501008"/>
            <a:ext cx="3528318" cy="432791"/>
          </a:xfr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b="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mj-lt"/>
                <a:ea typeface="+mj-ea"/>
                <a:cs typeface="+mj-cs"/>
              </a:rPr>
              <a:t>«Δίκυκλο» Ερευνητικό Όχημα </a:t>
            </a:r>
            <a:r>
              <a:rPr kumimoji="0" lang="en-US" sz="2000" b="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mj-lt"/>
                <a:ea typeface="+mj-ea"/>
                <a:cs typeface="+mj-cs"/>
              </a:rPr>
              <a:t> </a:t>
            </a:r>
            <a:br>
              <a:rPr kumimoji="0" lang="en-US" sz="2000" b="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l-GR" sz="2000" b="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SCN0307"/>
          <p:cNvPicPr>
            <a:picLocks noGrp="1" noChangeAspect="1" noChangeArrowheads="1"/>
          </p:cNvPicPr>
          <p:nvPr>
            <p:ph/>
          </p:nvPr>
        </p:nvPicPr>
        <p:blipFill>
          <a:blip r:embed="rId2" cstate="print"/>
          <a:srcRect/>
          <a:stretch>
            <a:fillRect/>
          </a:stretch>
        </p:blipFill>
        <p:spPr>
          <a:xfrm>
            <a:off x="2771775" y="1557338"/>
            <a:ext cx="6264275" cy="4672012"/>
          </a:xfrm>
        </p:spPr>
      </p:pic>
      <p:sp>
        <p:nvSpPr>
          <p:cNvPr id="68611" name="Rectangle 3"/>
          <p:cNvSpPr>
            <a:spLocks noChangeArrowheads="1"/>
          </p:cNvSpPr>
          <p:nvPr/>
        </p:nvSpPr>
        <p:spPr bwMode="auto">
          <a:xfrm>
            <a:off x="781050" y="125413"/>
            <a:ext cx="8229600" cy="1143000"/>
          </a:xfrm>
          <a:prstGeom prst="rect">
            <a:avLst/>
          </a:prstGeom>
          <a:noFill/>
          <a:ln w="9525">
            <a:noFill/>
            <a:miter lim="800000"/>
            <a:headEnd/>
            <a:tailEnd/>
          </a:ln>
          <a:effectLst/>
        </p:spPr>
        <p:txBody>
          <a:bodyPr/>
          <a:lstStyle/>
          <a:p>
            <a:pPr>
              <a:defRPr/>
            </a:pPr>
            <a:r>
              <a:rPr lang="el-GR" sz="4000" dirty="0">
                <a:solidFill>
                  <a:schemeClr val="tx2"/>
                </a:solidFill>
                <a:effectLst>
                  <a:outerShdw blurRad="38100" dist="38100" dir="2700000" algn="tl">
                    <a:srgbClr val="000000">
                      <a:alpha val="43137"/>
                    </a:srgbClr>
                  </a:outerShdw>
                </a:effectLst>
                <a:latin typeface="+mj-lt"/>
              </a:rPr>
              <a:t>Δυναμικός Προσομοιωτής Οδήγησης </a:t>
            </a:r>
            <a:r>
              <a:rPr lang="en-US" sz="4000" dirty="0">
                <a:solidFill>
                  <a:schemeClr val="tx2"/>
                </a:solidFill>
                <a:effectLst>
                  <a:outerShdw blurRad="38100" dist="38100" dir="2700000" algn="tl">
                    <a:srgbClr val="000000">
                      <a:alpha val="43137"/>
                    </a:srgbClr>
                  </a:outerShdw>
                </a:effectLst>
                <a:latin typeface="+mj-lt"/>
              </a:rPr>
              <a:t>I.MET.</a:t>
            </a:r>
            <a:endParaRPr lang="el-GR" sz="4000" dirty="0">
              <a:solidFill>
                <a:schemeClr val="tx2"/>
              </a:solidFill>
              <a:effectLst>
                <a:outerShdw blurRad="38100" dist="38100" dir="2700000" algn="tl">
                  <a:srgbClr val="000000">
                    <a:alpha val="43137"/>
                  </a:srgbClr>
                </a:outerShdw>
              </a:effectLst>
              <a:latin typeface="+mj-lt"/>
            </a:endParaRPr>
          </a:p>
        </p:txBody>
      </p:sp>
      <p:pic>
        <p:nvPicPr>
          <p:cNvPr id="12292" name="Picture 4" descr="image013"/>
          <p:cNvPicPr>
            <a:picLocks noChangeAspect="1" noChangeArrowheads="1"/>
          </p:cNvPicPr>
          <p:nvPr/>
        </p:nvPicPr>
        <p:blipFill>
          <a:blip r:embed="rId3" cstate="print"/>
          <a:srcRect/>
          <a:stretch>
            <a:fillRect/>
          </a:stretch>
        </p:blipFill>
        <p:spPr bwMode="auto">
          <a:xfrm>
            <a:off x="730250" y="4424363"/>
            <a:ext cx="3194050" cy="2395537"/>
          </a:xfrm>
          <a:prstGeom prst="rect">
            <a:avLst/>
          </a:prstGeom>
          <a:noFill/>
          <a:ln w="9525">
            <a:noFill/>
            <a:miter lim="800000"/>
            <a:headEnd/>
            <a:tailEnd/>
          </a:ln>
        </p:spPr>
      </p:pic>
      <p:sp>
        <p:nvSpPr>
          <p:cNvPr id="5" name="TextBox 14"/>
          <p:cNvSpPr txBox="1">
            <a:spLocks noChangeArrowheads="1"/>
          </p:cNvSpPr>
          <p:nvPr/>
        </p:nvSpPr>
        <p:spPr bwMode="auto">
          <a:xfrm>
            <a:off x="755650" y="1916113"/>
            <a:ext cx="2016125" cy="1323975"/>
          </a:xfrm>
          <a:prstGeom prst="rect">
            <a:avLst/>
          </a:prstGeom>
          <a:noFill/>
          <a:ln w="9525">
            <a:noFill/>
            <a:miter lim="800000"/>
            <a:headEnd/>
            <a:tailEnd/>
          </a:ln>
        </p:spPr>
        <p:txBody>
          <a:bodyPr>
            <a:spAutoFit/>
          </a:bodyPr>
          <a:lstStyle/>
          <a:p>
            <a:pPr>
              <a:defRPr/>
            </a:pPr>
            <a:r>
              <a:rPr lang="el-GR" sz="2000" dirty="0">
                <a:latin typeface="+mn-lt"/>
              </a:rPr>
              <a:t>Μοναδικός στο είδος του στη Νοτιοανατολική Ευρώπη</a:t>
            </a:r>
            <a:endParaRPr lang="en-US" sz="2000" dirty="0">
              <a:latin typeface="+mn-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781050" y="125413"/>
            <a:ext cx="8229600" cy="1143000"/>
          </a:xfrm>
          <a:prstGeom prst="rect">
            <a:avLst/>
          </a:prstGeom>
          <a:noFill/>
          <a:ln w="9525">
            <a:noFill/>
            <a:miter lim="800000"/>
            <a:headEnd/>
            <a:tailEnd/>
          </a:ln>
          <a:effectLst/>
        </p:spPr>
        <p:txBody>
          <a:bodyPr/>
          <a:lstStyle/>
          <a:p>
            <a:pPr>
              <a:defRPr/>
            </a:pPr>
            <a:r>
              <a:rPr lang="el-GR" sz="4000" dirty="0">
                <a:solidFill>
                  <a:schemeClr val="tx2"/>
                </a:solidFill>
                <a:effectLst>
                  <a:outerShdw blurRad="38100" dist="38100" dir="2700000" algn="tl">
                    <a:srgbClr val="000000">
                      <a:alpha val="43137"/>
                    </a:srgbClr>
                  </a:outerShdw>
                </a:effectLst>
                <a:latin typeface="Trebuchet MS" pitchFamily="34" charset="0"/>
              </a:rPr>
              <a:t>Δυναμικός Προσομοιωτής Οδήγησης Μοτοσικλέτας</a:t>
            </a:r>
            <a:r>
              <a:rPr lang="en-US" sz="4000" dirty="0">
                <a:solidFill>
                  <a:schemeClr val="tx2"/>
                </a:solidFill>
                <a:effectLst>
                  <a:outerShdw blurRad="38100" dist="38100" dir="2700000" algn="tl">
                    <a:srgbClr val="000000">
                      <a:alpha val="43137"/>
                    </a:srgbClr>
                  </a:outerShdw>
                </a:effectLst>
                <a:latin typeface="Trebuchet MS" pitchFamily="34" charset="0"/>
              </a:rPr>
              <a:t> I.MET.</a:t>
            </a:r>
            <a:r>
              <a:rPr lang="el-GR" sz="4000" dirty="0">
                <a:solidFill>
                  <a:schemeClr val="tx2"/>
                </a:solidFill>
                <a:effectLst>
                  <a:outerShdw blurRad="38100" dist="38100" dir="2700000" algn="tl">
                    <a:srgbClr val="000000">
                      <a:alpha val="43137"/>
                    </a:srgbClr>
                  </a:outerShdw>
                </a:effectLst>
                <a:latin typeface="Trebuchet MS" pitchFamily="34" charset="0"/>
              </a:rPr>
              <a:t> </a:t>
            </a:r>
          </a:p>
        </p:txBody>
      </p:sp>
      <p:pic>
        <p:nvPicPr>
          <p:cNvPr id="13315" name="Picture 6" descr="070120102694"/>
          <p:cNvPicPr>
            <a:picLocks noGrp="1" noChangeAspect="1" noChangeArrowheads="1"/>
          </p:cNvPicPr>
          <p:nvPr>
            <p:ph/>
          </p:nvPr>
        </p:nvPicPr>
        <p:blipFill>
          <a:blip r:embed="rId2" cstate="print"/>
          <a:srcRect/>
          <a:stretch>
            <a:fillRect/>
          </a:stretch>
        </p:blipFill>
        <p:spPr>
          <a:xfrm>
            <a:off x="5148263" y="3933825"/>
            <a:ext cx="3646487" cy="2735263"/>
          </a:xfrm>
        </p:spPr>
      </p:pic>
      <p:pic>
        <p:nvPicPr>
          <p:cNvPr id="13316" name="Picture 203" descr="DSC00126"/>
          <p:cNvPicPr>
            <a:picLocks noChangeAspect="1" noChangeArrowheads="1"/>
          </p:cNvPicPr>
          <p:nvPr/>
        </p:nvPicPr>
        <p:blipFill>
          <a:blip r:embed="rId3" cstate="print"/>
          <a:srcRect/>
          <a:stretch>
            <a:fillRect/>
          </a:stretch>
        </p:blipFill>
        <p:spPr bwMode="auto">
          <a:xfrm>
            <a:off x="755650" y="1773238"/>
            <a:ext cx="4103688" cy="3086100"/>
          </a:xfrm>
          <a:prstGeom prst="rect">
            <a:avLst/>
          </a:prstGeom>
          <a:noFill/>
          <a:ln w="9525">
            <a:noFill/>
            <a:miter lim="800000"/>
            <a:headEnd/>
            <a:tailEnd/>
          </a:ln>
        </p:spPr>
      </p:pic>
      <p:grpSp>
        <p:nvGrpSpPr>
          <p:cNvPr id="13317" name="Group 52"/>
          <p:cNvGrpSpPr>
            <a:grpSpLocks/>
          </p:cNvGrpSpPr>
          <p:nvPr/>
        </p:nvGrpSpPr>
        <p:grpSpPr bwMode="auto">
          <a:xfrm>
            <a:off x="4859338" y="1989138"/>
            <a:ext cx="4178300" cy="1728787"/>
            <a:chOff x="385" y="1026"/>
            <a:chExt cx="2632" cy="1089"/>
          </a:xfrm>
        </p:grpSpPr>
        <p:pic>
          <p:nvPicPr>
            <p:cNvPr id="13319" name="Picture 37" descr="image001"/>
            <p:cNvPicPr>
              <a:picLocks noChangeAspect="1" noChangeArrowheads="1"/>
            </p:cNvPicPr>
            <p:nvPr/>
          </p:nvPicPr>
          <p:blipFill>
            <a:blip r:embed="rId4" cstate="print"/>
            <a:srcRect/>
            <a:stretch>
              <a:fillRect/>
            </a:stretch>
          </p:blipFill>
          <p:spPr bwMode="auto">
            <a:xfrm>
              <a:off x="385" y="1026"/>
              <a:ext cx="1134" cy="1089"/>
            </a:xfrm>
            <a:prstGeom prst="rect">
              <a:avLst/>
            </a:prstGeom>
            <a:noFill/>
            <a:ln w="9525">
              <a:noFill/>
              <a:miter lim="800000"/>
              <a:headEnd/>
              <a:tailEnd/>
            </a:ln>
          </p:spPr>
        </p:pic>
        <p:grpSp>
          <p:nvGrpSpPr>
            <p:cNvPr id="13320" name="Group 38"/>
            <p:cNvGrpSpPr>
              <a:grpSpLocks/>
            </p:cNvGrpSpPr>
            <p:nvPr/>
          </p:nvGrpSpPr>
          <p:grpSpPr bwMode="auto">
            <a:xfrm>
              <a:off x="1519" y="1026"/>
              <a:ext cx="1498" cy="1089"/>
              <a:chOff x="3107" y="1797"/>
              <a:chExt cx="2587" cy="2165"/>
            </a:xfrm>
          </p:grpSpPr>
          <p:pic>
            <p:nvPicPr>
              <p:cNvPr id="13321" name="Picture 4"/>
              <p:cNvPicPr>
                <a:picLocks noChangeAspect="1" noChangeArrowheads="1"/>
              </p:cNvPicPr>
              <p:nvPr/>
            </p:nvPicPr>
            <p:blipFill>
              <a:blip r:embed="rId5" cstate="print"/>
              <a:srcRect/>
              <a:stretch>
                <a:fillRect/>
              </a:stretch>
            </p:blipFill>
            <p:spPr bwMode="auto">
              <a:xfrm>
                <a:off x="3107" y="1797"/>
                <a:ext cx="2587" cy="2165"/>
              </a:xfrm>
              <a:prstGeom prst="rect">
                <a:avLst/>
              </a:prstGeom>
              <a:solidFill>
                <a:srgbClr val="FFFFFF"/>
              </a:solidFill>
              <a:ln w="9525">
                <a:noFill/>
                <a:miter lim="800000"/>
                <a:headEnd/>
                <a:tailEnd/>
              </a:ln>
            </p:spPr>
          </p:pic>
          <p:sp>
            <p:nvSpPr>
              <p:cNvPr id="13322" name="Rectangle 40"/>
              <p:cNvSpPr>
                <a:spLocks noChangeArrowheads="1"/>
              </p:cNvSpPr>
              <p:nvPr/>
            </p:nvSpPr>
            <p:spPr bwMode="auto">
              <a:xfrm>
                <a:off x="4604" y="3793"/>
                <a:ext cx="952" cy="91"/>
              </a:xfrm>
              <a:prstGeom prst="rect">
                <a:avLst/>
              </a:prstGeom>
              <a:solidFill>
                <a:schemeClr val="accent2"/>
              </a:solidFill>
              <a:ln w="9525">
                <a:noFill/>
                <a:miter lim="800000"/>
                <a:headEnd/>
                <a:tailEnd/>
              </a:ln>
            </p:spPr>
            <p:txBody>
              <a:bodyPr wrap="none" anchor="ctr"/>
              <a:lstStyle/>
              <a:p>
                <a:endParaRPr lang="el-GR" altLang="el-GR"/>
              </a:p>
            </p:txBody>
          </p:sp>
        </p:grpSp>
      </p:grpSp>
      <p:sp>
        <p:nvSpPr>
          <p:cNvPr id="10" name="TextBox 14"/>
          <p:cNvSpPr txBox="1">
            <a:spLocks noChangeArrowheads="1"/>
          </p:cNvSpPr>
          <p:nvPr/>
        </p:nvSpPr>
        <p:spPr bwMode="auto">
          <a:xfrm>
            <a:off x="827088" y="5084763"/>
            <a:ext cx="3816350" cy="708025"/>
          </a:xfrm>
          <a:prstGeom prst="rect">
            <a:avLst/>
          </a:prstGeom>
          <a:noFill/>
          <a:ln w="9525">
            <a:noFill/>
            <a:miter lim="800000"/>
            <a:headEnd/>
            <a:tailEnd/>
          </a:ln>
        </p:spPr>
        <p:txBody>
          <a:bodyPr>
            <a:spAutoFit/>
          </a:bodyPr>
          <a:lstStyle/>
          <a:p>
            <a:pPr>
              <a:defRPr/>
            </a:pPr>
            <a:r>
              <a:rPr lang="el-GR" sz="2000" dirty="0">
                <a:latin typeface="+mn-lt"/>
              </a:rPr>
              <a:t>Ένας από τους 5 στο είδος του σε παγκόσμιο επίπεδο</a:t>
            </a:r>
            <a:endParaRPr lang="en-US" sz="2000" dirty="0">
              <a:latin typeface="+mn-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0"/>
            <a:ext cx="8604448" cy="1223987"/>
          </a:xfrm>
          <a:prstGeom prst="rect">
            <a:avLst/>
          </a:prstGeom>
        </p:spPr>
        <p:txBody>
          <a:bodyPr/>
          <a:lstStyle/>
          <a:p>
            <a:pPr>
              <a:defRPr/>
            </a:pPr>
            <a:r>
              <a:rPr lang="el-GR" sz="4000" dirty="0">
                <a:solidFill>
                  <a:schemeClr val="tx2"/>
                </a:solidFill>
                <a:effectLst>
                  <a:outerShdw blurRad="38100" dist="38100" dir="2700000" algn="tl">
                    <a:srgbClr val="000000">
                      <a:alpha val="43137"/>
                    </a:srgbClr>
                  </a:outerShdw>
                </a:effectLst>
                <a:latin typeface="+mj-lt"/>
              </a:rPr>
              <a:t>Σύστημα και </a:t>
            </a:r>
            <a:r>
              <a:rPr lang="el-GR" sz="4000" dirty="0" smtClean="0">
                <a:solidFill>
                  <a:schemeClr val="tx2"/>
                </a:solidFill>
                <a:effectLst>
                  <a:outerShdw blurRad="38100" dist="38100" dir="2700000" algn="tl">
                    <a:srgbClr val="000000">
                      <a:alpha val="43137"/>
                    </a:srgbClr>
                  </a:outerShdw>
                </a:effectLst>
                <a:latin typeface="+mj-lt"/>
              </a:rPr>
              <a:t>εφαρμογές Εικονικής πραγματικότητας</a:t>
            </a:r>
            <a:endParaRPr lang="el-GR" sz="4000" dirty="0">
              <a:solidFill>
                <a:schemeClr val="tx2"/>
              </a:solidFill>
              <a:effectLst>
                <a:outerShdw blurRad="38100" dist="38100" dir="2700000" algn="tl">
                  <a:srgbClr val="000000">
                    <a:alpha val="43137"/>
                  </a:srgbClr>
                </a:outerShdw>
              </a:effectLst>
              <a:latin typeface="+mj-lt"/>
            </a:endParaRPr>
          </a:p>
        </p:txBody>
      </p:sp>
      <p:pic>
        <p:nvPicPr>
          <p:cNvPr id="15366" name="Picture 6"/>
          <p:cNvPicPr>
            <a:picLocks noChangeAspect="1" noChangeArrowheads="1"/>
          </p:cNvPicPr>
          <p:nvPr/>
        </p:nvPicPr>
        <p:blipFill>
          <a:blip r:embed="rId2" cstate="print"/>
          <a:srcRect/>
          <a:stretch>
            <a:fillRect/>
          </a:stretch>
        </p:blipFill>
        <p:spPr bwMode="auto">
          <a:xfrm>
            <a:off x="3131840" y="2996952"/>
            <a:ext cx="5825211" cy="3600400"/>
          </a:xfrm>
          <a:prstGeom prst="rect">
            <a:avLst/>
          </a:prstGeom>
          <a:noFill/>
          <a:ln w="9525">
            <a:noFill/>
            <a:miter lim="800000"/>
            <a:headEnd/>
            <a:tailEnd/>
          </a:ln>
          <a:effectLst/>
        </p:spPr>
      </p:pic>
      <p:pic>
        <p:nvPicPr>
          <p:cNvPr id="15365" name="Picture 9"/>
          <p:cNvPicPr>
            <a:picLocks noChangeAspect="1" noChangeArrowheads="1"/>
          </p:cNvPicPr>
          <p:nvPr/>
        </p:nvPicPr>
        <p:blipFill>
          <a:blip r:embed="rId3" cstate="print"/>
          <a:srcRect/>
          <a:stretch>
            <a:fillRect/>
          </a:stretch>
        </p:blipFill>
        <p:spPr bwMode="auto">
          <a:xfrm>
            <a:off x="179512" y="1412776"/>
            <a:ext cx="3612211" cy="27363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0" y="4926013"/>
            <a:ext cx="7340600" cy="1154112"/>
          </a:xfrm>
          <a:effectLst>
            <a:outerShdw dist="35921" dir="2700000" algn="ctr" rotWithShape="0">
              <a:schemeClr val="tx1"/>
            </a:outerShdw>
          </a:effectLst>
        </p:spPr>
        <p:txBody>
          <a:bodyPr/>
          <a:lstStyle/>
          <a:p>
            <a:pPr eaLnBrk="1" hangingPunct="1">
              <a:defRPr/>
            </a:pPr>
            <a:endParaRPr lang="en-GB" altLang="el-GR" i="1" smtClean="0"/>
          </a:p>
          <a:p>
            <a:pPr eaLnBrk="1" hangingPunct="1">
              <a:defRPr/>
            </a:pPr>
            <a:endParaRPr lang="en-GB" altLang="el-GR" i="1" smtClean="0"/>
          </a:p>
        </p:txBody>
      </p:sp>
      <p:sp>
        <p:nvSpPr>
          <p:cNvPr id="59395" name="Rectangle 3"/>
          <p:cNvSpPr>
            <a:spLocks noChangeArrowheads="1"/>
          </p:cNvSpPr>
          <p:nvPr/>
        </p:nvSpPr>
        <p:spPr bwMode="auto">
          <a:xfrm>
            <a:off x="685800" y="3810000"/>
            <a:ext cx="7772400" cy="2286000"/>
          </a:xfrm>
          <a:prstGeom prst="rect">
            <a:avLst/>
          </a:prstGeom>
          <a:noFill/>
          <a:ln w="9525">
            <a:noFill/>
            <a:miter lim="800000"/>
            <a:headEnd/>
            <a:tailEnd/>
          </a:ln>
          <a:effectLst/>
        </p:spPr>
        <p:txBody>
          <a:bodyPr/>
          <a:lstStyle/>
          <a:p>
            <a:pPr marL="342900" indent="-342900" algn="ctr">
              <a:spcBef>
                <a:spcPct val="20000"/>
              </a:spcBef>
              <a:defRPr/>
            </a:pPr>
            <a:endParaRPr lang="el-GR" sz="3200">
              <a:solidFill>
                <a:srgbClr val="0000CC"/>
              </a:solidFill>
              <a:effectLst>
                <a:outerShdw blurRad="38100" dist="38100" dir="2700000" algn="tl">
                  <a:srgbClr val="C0C0C0"/>
                </a:outerShdw>
              </a:effectLst>
              <a:latin typeface="Verdana" pitchFamily="34" charset="0"/>
            </a:endParaRPr>
          </a:p>
        </p:txBody>
      </p:sp>
      <p:sp>
        <p:nvSpPr>
          <p:cNvPr id="10244" name="Rectangle 4"/>
          <p:cNvSpPr>
            <a:spLocks noChangeArrowheads="1"/>
          </p:cNvSpPr>
          <p:nvPr/>
        </p:nvSpPr>
        <p:spPr bwMode="auto">
          <a:xfrm>
            <a:off x="755650" y="765175"/>
            <a:ext cx="8078788" cy="5327650"/>
          </a:xfrm>
          <a:prstGeom prst="rect">
            <a:avLst/>
          </a:prstGeom>
          <a:noFill/>
          <a:ln w="9525">
            <a:noFill/>
            <a:miter lim="800000"/>
            <a:headEnd/>
            <a:tailEnd/>
          </a:ln>
        </p:spPr>
        <p:txBody>
          <a:bodyPr/>
          <a:lstStyle/>
          <a:p>
            <a:pPr algn="just">
              <a:buClr>
                <a:schemeClr val="accent2"/>
              </a:buClr>
              <a:buFont typeface="Wingdings" pitchFamily="2" charset="2"/>
              <a:buChar char="Ø"/>
              <a:defRPr/>
            </a:pPr>
            <a:r>
              <a:rPr lang="el-GR" sz="2400" b="1" dirty="0">
                <a:latin typeface="+mn-lt"/>
              </a:rPr>
              <a:t> </a:t>
            </a:r>
            <a:r>
              <a:rPr lang="el-GR" sz="2400" dirty="0">
                <a:latin typeface="+mn-lt"/>
              </a:rPr>
              <a:t>Ιδρύθηκε με το ΠΔ77/2000  και είναι ένα από </a:t>
            </a:r>
            <a:r>
              <a:rPr lang="el-GR" sz="2400" dirty="0" smtClean="0">
                <a:latin typeface="+mn-lt"/>
              </a:rPr>
              <a:t>5</a:t>
            </a:r>
            <a:r>
              <a:rPr lang="en-US" sz="2400" dirty="0" smtClean="0">
                <a:latin typeface="+mn-lt"/>
              </a:rPr>
              <a:t> </a:t>
            </a:r>
            <a:r>
              <a:rPr lang="el-GR" sz="2400" dirty="0">
                <a:latin typeface="+mn-lt"/>
              </a:rPr>
              <a:t>τα Ινστιτούτα του Εθνικού Κέντρου Έρευνας και Τεχνολογικής Ανάπτυξης (ΕΚΕΤΑ), με έδρα στη Θέρμη.</a:t>
            </a:r>
          </a:p>
          <a:p>
            <a:pPr algn="just">
              <a:buClr>
                <a:schemeClr val="accent2"/>
              </a:buClr>
              <a:buFont typeface="Wingdings" pitchFamily="2" charset="2"/>
              <a:buChar char="Ø"/>
              <a:defRPr/>
            </a:pPr>
            <a:r>
              <a:rPr lang="el-GR" sz="2400" dirty="0">
                <a:latin typeface="+mn-lt"/>
              </a:rPr>
              <a:t> Είναι Νομικό Πρόσωπο Ιδιωτικού Δικαίου υπό την εποπτεία της Γενικής Γραμματείας Έρευνας και Τεχνολογίας (ΓΓΕΤ) του Υπουργείου Παιδείας &amp;  Θρησκευμάτων, Πολιτισμού &amp; Αθλητισμού.</a:t>
            </a:r>
          </a:p>
          <a:p>
            <a:pPr algn="just">
              <a:buClr>
                <a:schemeClr val="accent2"/>
              </a:buClr>
              <a:buFont typeface="Wingdings" pitchFamily="2" charset="2"/>
              <a:buChar char="Ø"/>
              <a:defRPr/>
            </a:pPr>
            <a:endParaRPr lang="el-GR" sz="1400" dirty="0">
              <a:latin typeface="+mn-lt"/>
            </a:endParaRPr>
          </a:p>
          <a:p>
            <a:pPr algn="just">
              <a:buClr>
                <a:schemeClr val="accent2"/>
              </a:buClr>
              <a:buFont typeface="Wingdings" pitchFamily="2" charset="2"/>
              <a:buChar char="Ø"/>
              <a:defRPr/>
            </a:pPr>
            <a:endParaRPr lang="el-GR" sz="1400" dirty="0">
              <a:latin typeface="+mn-lt"/>
            </a:endParaRPr>
          </a:p>
          <a:p>
            <a:pPr algn="just">
              <a:buClr>
                <a:schemeClr val="accent2"/>
              </a:buClr>
              <a:buFont typeface="Wingdings" pitchFamily="2" charset="2"/>
              <a:buChar char="Ø"/>
              <a:defRPr/>
            </a:pPr>
            <a:r>
              <a:rPr lang="el-GR" sz="2400" b="1" dirty="0">
                <a:solidFill>
                  <a:srgbClr val="C00000"/>
                </a:solidFill>
                <a:latin typeface="+mn-lt"/>
              </a:rPr>
              <a:t>Το μοναδικό στο είδος του στην Ελλάδα </a:t>
            </a:r>
          </a:p>
          <a:p>
            <a:pPr algn="just">
              <a:buClr>
                <a:schemeClr val="accent2"/>
              </a:buClr>
              <a:buFont typeface="Wingdings" pitchFamily="2" charset="2"/>
              <a:buChar char="Ø"/>
              <a:defRPr/>
            </a:pPr>
            <a:r>
              <a:rPr lang="el-GR" sz="2400" dirty="0">
                <a:solidFill>
                  <a:srgbClr val="C00000"/>
                </a:solidFill>
                <a:latin typeface="+mn-lt"/>
              </a:rPr>
              <a:t>Έχει έντονη συμμετοχή σε Εθνικά και Κοινοτικά ερευνητικά προγράμματα. </a:t>
            </a:r>
          </a:p>
          <a:p>
            <a:pPr algn="just">
              <a:buClr>
                <a:schemeClr val="accent2"/>
              </a:buClr>
              <a:buFont typeface="Wingdings" pitchFamily="2" charset="2"/>
              <a:buChar char="Ø"/>
              <a:defRPr/>
            </a:pPr>
            <a:r>
              <a:rPr lang="el-GR" sz="2400" dirty="0">
                <a:solidFill>
                  <a:srgbClr val="C00000"/>
                </a:solidFill>
                <a:latin typeface="+mn-lt"/>
              </a:rPr>
              <a:t>Έχει συγκεντρωμένο εξοπλισμό μοναδικό στα Βαλκάνια. </a:t>
            </a:r>
          </a:p>
          <a:p>
            <a:pPr algn="just">
              <a:buClr>
                <a:schemeClr val="accent2"/>
              </a:buClr>
              <a:buFont typeface="Wingdings" pitchFamily="2" charset="2"/>
              <a:buChar char="Ø"/>
              <a:defRPr/>
            </a:pPr>
            <a:r>
              <a:rPr lang="el-GR" sz="2400" dirty="0">
                <a:solidFill>
                  <a:srgbClr val="C00000"/>
                </a:solidFill>
                <a:latin typeface="+mn-lt"/>
              </a:rPr>
              <a:t>Το Ι.ΜΕΤ. έχει </a:t>
            </a:r>
            <a:r>
              <a:rPr lang="el-GR" sz="2400" dirty="0" smtClean="0">
                <a:solidFill>
                  <a:srgbClr val="C00000"/>
                </a:solidFill>
                <a:latin typeface="+mn-lt"/>
              </a:rPr>
              <a:t>καθιερωθεί </a:t>
            </a:r>
            <a:r>
              <a:rPr lang="el-GR" sz="2400" dirty="0">
                <a:solidFill>
                  <a:srgbClr val="C00000"/>
                </a:solidFill>
                <a:latin typeface="+mn-lt"/>
              </a:rPr>
              <a:t>ως φορέας επιστημονικής υποστήριξης των φορέων λήψης αποφάσεων στο χώρο των Μεταφορών στην Ελλάδα</a:t>
            </a:r>
          </a:p>
          <a:p>
            <a:pPr algn="just">
              <a:buClr>
                <a:schemeClr val="accent2"/>
              </a:buClr>
              <a:buFont typeface="Wingdings" pitchFamily="2" charset="2"/>
              <a:buNone/>
              <a:defRPr/>
            </a:pPr>
            <a:endParaRPr lang="el-GR" sz="2400" dirty="0">
              <a:solidFill>
                <a:srgbClr val="0000FF"/>
              </a:solidFill>
              <a:latin typeface="+mn-lt"/>
            </a:endParaRPr>
          </a:p>
          <a:p>
            <a:pPr algn="just">
              <a:buClr>
                <a:schemeClr val="accent2"/>
              </a:buClr>
              <a:buFont typeface="Wingdings" pitchFamily="2" charset="2"/>
              <a:buNone/>
              <a:defRPr/>
            </a:pPr>
            <a:endParaRPr lang="el-GR" sz="2400" dirty="0">
              <a:solidFill>
                <a:srgbClr val="0000FF"/>
              </a:solidFill>
              <a:latin typeface="+mn-lt"/>
            </a:endParaRPr>
          </a:p>
          <a:p>
            <a:pPr algn="just">
              <a:buClr>
                <a:schemeClr val="accent2"/>
              </a:buClr>
              <a:buFont typeface="Wingdings" pitchFamily="2" charset="2"/>
              <a:buChar char="Ø"/>
              <a:defRPr/>
            </a:pPr>
            <a:endParaRPr lang="el-GR" sz="2400" dirty="0">
              <a:solidFill>
                <a:schemeClr val="accent2"/>
              </a:solidFill>
              <a:latin typeface="+mn-lt"/>
            </a:endParaRPr>
          </a:p>
        </p:txBody>
      </p:sp>
      <p:sp>
        <p:nvSpPr>
          <p:cNvPr id="59397" name="Rectangle 5"/>
          <p:cNvSpPr>
            <a:spLocks noChangeArrowheads="1"/>
          </p:cNvSpPr>
          <p:nvPr/>
        </p:nvSpPr>
        <p:spPr bwMode="auto">
          <a:xfrm>
            <a:off x="838200" y="3962400"/>
            <a:ext cx="7772400" cy="2286000"/>
          </a:xfrm>
          <a:prstGeom prst="rect">
            <a:avLst/>
          </a:prstGeom>
          <a:noFill/>
          <a:ln w="9525">
            <a:noFill/>
            <a:miter lim="800000"/>
            <a:headEnd/>
            <a:tailEnd/>
          </a:ln>
          <a:effectLst/>
        </p:spPr>
        <p:txBody>
          <a:bodyPr/>
          <a:lstStyle/>
          <a:p>
            <a:pPr marL="342900" indent="-342900" algn="ctr">
              <a:spcBef>
                <a:spcPct val="20000"/>
              </a:spcBef>
              <a:defRPr/>
            </a:pPr>
            <a:endParaRPr lang="el-GR" sz="3200">
              <a:solidFill>
                <a:srgbClr val="0000CC"/>
              </a:solidFill>
              <a:effectLst>
                <a:outerShdw blurRad="38100" dist="38100" dir="2700000" algn="tl">
                  <a:srgbClr val="C0C0C0"/>
                </a:outerShdw>
              </a:effectLst>
              <a:latin typeface="Verdana" pitchFamily="34" charset="0"/>
            </a:endParaRPr>
          </a:p>
        </p:txBody>
      </p:sp>
      <p:sp>
        <p:nvSpPr>
          <p:cNvPr id="59399" name="Rectangle 7"/>
          <p:cNvSpPr>
            <a:spLocks noChangeArrowheads="1"/>
          </p:cNvSpPr>
          <p:nvPr/>
        </p:nvSpPr>
        <p:spPr bwMode="auto">
          <a:xfrm>
            <a:off x="755650" y="115888"/>
            <a:ext cx="7772400" cy="865187"/>
          </a:xfrm>
          <a:prstGeom prst="rect">
            <a:avLst/>
          </a:prstGeom>
          <a:noFill/>
          <a:ln w="9525">
            <a:noFill/>
            <a:miter lim="800000"/>
            <a:headEnd/>
            <a:tailEnd/>
          </a:ln>
          <a:effectLst/>
        </p:spPr>
        <p:txBody>
          <a:bodyPr/>
          <a:lstStyle/>
          <a:p>
            <a:pPr>
              <a:defRPr/>
            </a:pPr>
            <a:r>
              <a:rPr lang="el-GR" sz="4000" dirty="0">
                <a:solidFill>
                  <a:schemeClr val="tx2"/>
                </a:solidFill>
                <a:effectLst>
                  <a:outerShdw blurRad="38100" dist="38100" dir="2700000" algn="tl">
                    <a:srgbClr val="000000">
                      <a:alpha val="43137"/>
                    </a:srgbClr>
                  </a:outerShdw>
                </a:effectLst>
                <a:latin typeface="Trebuchet MS" pitchFamily="34" charset="0"/>
              </a:rPr>
              <a:t>Το προφίλ του Ι.ΜΕΤ.</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 Θέση υποσέλιδου"/>
          <p:cNvSpPr txBox="1">
            <a:spLocks noGrp="1"/>
          </p:cNvSpPr>
          <p:nvPr/>
        </p:nvSpPr>
        <p:spPr bwMode="auto">
          <a:xfrm>
            <a:off x="5562600" y="6405563"/>
            <a:ext cx="3581400" cy="381000"/>
          </a:xfrm>
          <a:prstGeom prst="rect">
            <a:avLst/>
          </a:prstGeom>
          <a:noFill/>
          <a:ln>
            <a:miter lim="800000"/>
            <a:headEnd/>
            <a:tailEnd/>
          </a:ln>
          <a:effectLst>
            <a:outerShdw dist="35921" dir="2700000" algn="ctr" rotWithShape="0">
              <a:schemeClr val="bg1"/>
            </a:outerShdw>
          </a:effectLst>
        </p:spPr>
        <p:txBody>
          <a:bodyPr/>
          <a:lstStyle/>
          <a:p>
            <a:pPr algn="r">
              <a:defRPr/>
            </a:pPr>
            <a:endParaRPr lang="en-GB" sz="1400" b="1">
              <a:effectLst>
                <a:outerShdw blurRad="38100" dist="38100" dir="2700000" algn="tl">
                  <a:srgbClr val="C0C0C0"/>
                </a:outerShdw>
              </a:effectLst>
              <a:latin typeface="Verdana" pitchFamily="34" charset="0"/>
            </a:endParaRPr>
          </a:p>
          <a:p>
            <a:pPr algn="ctr">
              <a:defRPr/>
            </a:pPr>
            <a:endParaRPr lang="en-GB" sz="1400">
              <a:latin typeface="Times New Roman" pitchFamily="18" charset="0"/>
            </a:endParaRPr>
          </a:p>
        </p:txBody>
      </p:sp>
      <p:sp>
        <p:nvSpPr>
          <p:cNvPr id="16387" name="Rectangle 2"/>
          <p:cNvSpPr>
            <a:spLocks noChangeArrowheads="1"/>
          </p:cNvSpPr>
          <p:nvPr/>
        </p:nvSpPr>
        <p:spPr bwMode="auto">
          <a:xfrm>
            <a:off x="611188" y="549275"/>
            <a:ext cx="8532812" cy="936625"/>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endParaRPr lang="el-GR" altLang="el-GR" sz="3200" b="1">
              <a:solidFill>
                <a:srgbClr val="0000CC"/>
              </a:solidFill>
              <a:latin typeface="Times New Roman" pitchFamily="18" charset="0"/>
            </a:endParaRPr>
          </a:p>
        </p:txBody>
      </p:sp>
      <p:sp>
        <p:nvSpPr>
          <p:cNvPr id="62468" name="Rectangle 4"/>
          <p:cNvSpPr>
            <a:spLocks noChangeArrowheads="1"/>
          </p:cNvSpPr>
          <p:nvPr/>
        </p:nvSpPr>
        <p:spPr bwMode="auto">
          <a:xfrm>
            <a:off x="755650" y="68263"/>
            <a:ext cx="8466138" cy="1920875"/>
          </a:xfrm>
          <a:prstGeom prst="rect">
            <a:avLst/>
          </a:prstGeom>
          <a:noFill/>
          <a:ln w="9525">
            <a:noFill/>
            <a:miter lim="800000"/>
            <a:headEnd/>
            <a:tailEnd/>
          </a:ln>
          <a:effectLst/>
        </p:spPr>
        <p:txBody>
          <a:bodyPr anchor="ctr">
            <a:spAutoFit/>
          </a:bodyPr>
          <a:lstStyle/>
          <a:p>
            <a:pPr>
              <a:defRPr/>
            </a:pPr>
            <a:r>
              <a:rPr lang="el-GR" sz="4000" dirty="0">
                <a:solidFill>
                  <a:schemeClr val="tx2"/>
                </a:solidFill>
                <a:effectLst>
                  <a:outerShdw blurRad="38100" dist="38100" dir="2700000" algn="tl">
                    <a:srgbClr val="000000">
                      <a:alpha val="43137"/>
                    </a:srgbClr>
                  </a:outerShdw>
                </a:effectLst>
                <a:latin typeface="Trebuchet MS" pitchFamily="34" charset="0"/>
              </a:rPr>
              <a:t>Κινητή ερευνητική μονάδα Κυκλοφορίας - Περιβάλλοντος – Οδοστρωμάτων</a:t>
            </a:r>
            <a:r>
              <a:rPr lang="en-US" sz="4000" dirty="0">
                <a:solidFill>
                  <a:schemeClr val="tx2"/>
                </a:solidFill>
                <a:effectLst>
                  <a:outerShdw blurRad="38100" dist="38100" dir="2700000" algn="tl">
                    <a:srgbClr val="000000">
                      <a:alpha val="43137"/>
                    </a:srgbClr>
                  </a:outerShdw>
                </a:effectLst>
                <a:latin typeface="Trebuchet MS" pitchFamily="34" charset="0"/>
              </a:rPr>
              <a:t> I.MET.</a:t>
            </a:r>
            <a:endParaRPr lang="el-GR" sz="4000" dirty="0">
              <a:solidFill>
                <a:schemeClr val="tx2"/>
              </a:solidFill>
              <a:effectLst>
                <a:outerShdw blurRad="38100" dist="38100" dir="2700000" algn="tl">
                  <a:srgbClr val="000000">
                    <a:alpha val="43137"/>
                  </a:srgbClr>
                </a:outerShdw>
              </a:effectLst>
              <a:latin typeface="Trebuchet MS" pitchFamily="34" charset="0"/>
            </a:endParaRPr>
          </a:p>
        </p:txBody>
      </p:sp>
      <p:grpSp>
        <p:nvGrpSpPr>
          <p:cNvPr id="18437" name="Group 5"/>
          <p:cNvGrpSpPr>
            <a:grpSpLocks/>
          </p:cNvGrpSpPr>
          <p:nvPr/>
        </p:nvGrpSpPr>
        <p:grpSpPr bwMode="auto">
          <a:xfrm>
            <a:off x="827088" y="2060575"/>
            <a:ext cx="8172450" cy="4287838"/>
            <a:chOff x="340" y="1298"/>
            <a:chExt cx="5420" cy="2701"/>
          </a:xfrm>
        </p:grpSpPr>
        <p:pic>
          <p:nvPicPr>
            <p:cNvPr id="18438" name="Picture 6" descr="040920081822"/>
            <p:cNvPicPr>
              <a:picLocks noChangeAspect="1" noChangeArrowheads="1"/>
            </p:cNvPicPr>
            <p:nvPr/>
          </p:nvPicPr>
          <p:blipFill>
            <a:blip r:embed="rId2" cstate="print"/>
            <a:srcRect/>
            <a:stretch>
              <a:fillRect/>
            </a:stretch>
          </p:blipFill>
          <p:spPr bwMode="auto">
            <a:xfrm>
              <a:off x="340" y="1298"/>
              <a:ext cx="3765" cy="2697"/>
            </a:xfrm>
            <a:prstGeom prst="rect">
              <a:avLst/>
            </a:prstGeom>
            <a:noFill/>
            <a:ln w="9525">
              <a:noFill/>
              <a:miter lim="800000"/>
              <a:headEnd/>
              <a:tailEnd/>
            </a:ln>
          </p:spPr>
        </p:pic>
        <p:pic>
          <p:nvPicPr>
            <p:cNvPr id="18439" name="Picture 7" descr="Copy of 180120081336"/>
            <p:cNvPicPr>
              <a:picLocks noChangeAspect="1" noChangeArrowheads="1"/>
            </p:cNvPicPr>
            <p:nvPr/>
          </p:nvPicPr>
          <p:blipFill>
            <a:blip r:embed="rId3" cstate="print"/>
            <a:srcRect/>
            <a:stretch>
              <a:fillRect/>
            </a:stretch>
          </p:blipFill>
          <p:spPr bwMode="auto">
            <a:xfrm>
              <a:off x="340" y="2837"/>
              <a:ext cx="778" cy="1162"/>
            </a:xfrm>
            <a:prstGeom prst="rect">
              <a:avLst/>
            </a:prstGeom>
            <a:noFill/>
            <a:ln w="9525">
              <a:noFill/>
              <a:miter lim="800000"/>
              <a:headEnd/>
              <a:tailEnd/>
            </a:ln>
          </p:spPr>
        </p:pic>
        <p:pic>
          <p:nvPicPr>
            <p:cNvPr id="18440" name="Picture 8" descr="180120081333"/>
            <p:cNvPicPr>
              <a:picLocks noChangeAspect="1" noChangeArrowheads="1"/>
            </p:cNvPicPr>
            <p:nvPr/>
          </p:nvPicPr>
          <p:blipFill>
            <a:blip r:embed="rId4" cstate="print"/>
            <a:srcRect/>
            <a:stretch>
              <a:fillRect/>
            </a:stretch>
          </p:blipFill>
          <p:spPr bwMode="auto">
            <a:xfrm>
              <a:off x="4105" y="1298"/>
              <a:ext cx="1655" cy="269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SC01935i"/>
          <p:cNvPicPr>
            <a:picLocks noChangeAspect="1" noChangeArrowheads="1"/>
          </p:cNvPicPr>
          <p:nvPr/>
        </p:nvPicPr>
        <p:blipFill>
          <a:blip r:embed="rId2" cstate="print"/>
          <a:srcRect/>
          <a:stretch>
            <a:fillRect/>
          </a:stretch>
        </p:blipFill>
        <p:spPr bwMode="auto">
          <a:xfrm>
            <a:off x="900113" y="1725613"/>
            <a:ext cx="6264275" cy="4943475"/>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6588125" y="1989138"/>
            <a:ext cx="2555875" cy="3816350"/>
          </a:xfrm>
          <a:prstGeom prst="rect">
            <a:avLst/>
          </a:prstGeom>
          <a:noFill/>
          <a:ln w="9525">
            <a:noFill/>
            <a:miter lim="800000"/>
            <a:headEnd/>
            <a:tailEnd/>
          </a:ln>
        </p:spPr>
      </p:pic>
      <p:pic>
        <p:nvPicPr>
          <p:cNvPr id="19460" name="Picture 4" descr="DSC01533"/>
          <p:cNvPicPr>
            <a:picLocks noGrp="1" noChangeAspect="1" noChangeArrowheads="1"/>
          </p:cNvPicPr>
          <p:nvPr>
            <p:ph/>
          </p:nvPr>
        </p:nvPicPr>
        <p:blipFill>
          <a:blip r:embed="rId4" cstate="print"/>
          <a:srcRect/>
          <a:stretch>
            <a:fillRect/>
          </a:stretch>
        </p:blipFill>
        <p:spPr>
          <a:xfrm>
            <a:off x="833438" y="1733550"/>
            <a:ext cx="2370137" cy="1925638"/>
          </a:xfrm>
          <a:noFill/>
        </p:spPr>
      </p:pic>
      <p:sp>
        <p:nvSpPr>
          <p:cNvPr id="69637" name="Rectangle 5"/>
          <p:cNvSpPr>
            <a:spLocks noChangeArrowheads="1"/>
          </p:cNvSpPr>
          <p:nvPr/>
        </p:nvSpPr>
        <p:spPr bwMode="auto">
          <a:xfrm>
            <a:off x="755650" y="115888"/>
            <a:ext cx="8496300" cy="1143000"/>
          </a:xfrm>
          <a:prstGeom prst="rect">
            <a:avLst/>
          </a:prstGeom>
          <a:noFill/>
          <a:ln w="9525">
            <a:noFill/>
            <a:miter lim="800000"/>
            <a:headEnd/>
            <a:tailEnd/>
          </a:ln>
          <a:effectLst/>
        </p:spPr>
        <p:txBody>
          <a:bodyPr/>
          <a:lstStyle/>
          <a:p>
            <a:pPr>
              <a:defRPr/>
            </a:pPr>
            <a:r>
              <a:rPr lang="el-GR" sz="4000" dirty="0">
                <a:solidFill>
                  <a:schemeClr val="tx2"/>
                </a:solidFill>
                <a:effectLst>
                  <a:outerShdw blurRad="38100" dist="38100" dir="2700000" algn="tl">
                    <a:srgbClr val="000000">
                      <a:alpha val="43137"/>
                    </a:srgbClr>
                  </a:outerShdw>
                </a:effectLst>
                <a:latin typeface="Trebuchet MS" pitchFamily="34" charset="0"/>
              </a:rPr>
              <a:t>Εκπαιδευτικό </a:t>
            </a:r>
            <a:r>
              <a:rPr lang="en-US" sz="4000" dirty="0">
                <a:solidFill>
                  <a:schemeClr val="tx2"/>
                </a:solidFill>
                <a:effectLst>
                  <a:outerShdw blurRad="38100" dist="38100" dir="2700000" algn="tl">
                    <a:srgbClr val="000000">
                      <a:alpha val="43137"/>
                    </a:srgbClr>
                  </a:outerShdw>
                </a:effectLst>
                <a:latin typeface="Trebuchet MS" pitchFamily="34" charset="0"/>
              </a:rPr>
              <a:t>van</a:t>
            </a:r>
            <a:r>
              <a:rPr lang="el-GR" sz="4000" dirty="0">
                <a:solidFill>
                  <a:schemeClr val="tx2"/>
                </a:solidFill>
                <a:effectLst>
                  <a:outerShdw blurRad="38100" dist="38100" dir="2700000" algn="tl">
                    <a:srgbClr val="000000">
                      <a:alpha val="43137"/>
                    </a:srgbClr>
                  </a:outerShdw>
                </a:effectLst>
                <a:latin typeface="Trebuchet MS" pitchFamily="34" charset="0"/>
              </a:rPr>
              <a:t> με Προσομοιωτή Οδήγησης</a:t>
            </a:r>
            <a:r>
              <a:rPr lang="en-US" sz="4000" dirty="0">
                <a:solidFill>
                  <a:schemeClr val="tx2"/>
                </a:solidFill>
                <a:effectLst>
                  <a:outerShdw blurRad="38100" dist="38100" dir="2700000" algn="tl">
                    <a:srgbClr val="000000">
                      <a:alpha val="43137"/>
                    </a:srgbClr>
                  </a:outerShdw>
                </a:effectLst>
                <a:latin typeface="Trebuchet MS" pitchFamily="34" charset="0"/>
              </a:rPr>
              <a:t> I.MET.</a:t>
            </a:r>
            <a:endParaRPr lang="el-GR" sz="4000" dirty="0">
              <a:solidFill>
                <a:schemeClr val="tx2"/>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678" t="15347" r="58830" b="12424"/>
          <a:stretch>
            <a:fillRect/>
          </a:stretch>
        </p:blipFill>
        <p:spPr bwMode="auto">
          <a:xfrm>
            <a:off x="857944" y="1340768"/>
            <a:ext cx="4438650" cy="394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bwMode="auto">
          <a:xfrm>
            <a:off x="5439469" y="1412776"/>
            <a:ext cx="3704531"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 typeface="Arial" charset="0"/>
              <a:buNone/>
            </a:pPr>
            <a:r>
              <a:rPr lang="el-GR" sz="3200" dirty="0"/>
              <a:t>+ </a:t>
            </a:r>
            <a:r>
              <a:rPr lang="el-GR" sz="3200" dirty="0">
                <a:latin typeface="+mn-lt"/>
              </a:rPr>
              <a:t>25 </a:t>
            </a:r>
            <a:r>
              <a:rPr lang="el-GR" sz="3200" dirty="0" smtClean="0">
                <a:latin typeface="+mn-lt"/>
              </a:rPr>
              <a:t>συσκευές</a:t>
            </a:r>
            <a:r>
              <a:rPr lang="el-GR" sz="3200" dirty="0">
                <a:latin typeface="+mn-lt"/>
              </a:rPr>
              <a:t/>
            </a:r>
            <a:br>
              <a:rPr lang="el-GR" sz="3200" dirty="0">
                <a:latin typeface="+mn-lt"/>
              </a:rPr>
            </a:br>
            <a:r>
              <a:rPr lang="el-GR" sz="3200" dirty="0" smtClean="0">
                <a:latin typeface="+mn-lt"/>
              </a:rPr>
              <a:t>- 8 μήνες πιλοτικά</a:t>
            </a:r>
            <a:r>
              <a:rPr lang="el-GR" sz="3200" dirty="0">
                <a:latin typeface="+mn-lt"/>
              </a:rPr>
              <a:t/>
            </a:r>
            <a:br>
              <a:rPr lang="el-GR" sz="3200" dirty="0">
                <a:latin typeface="+mn-lt"/>
              </a:rPr>
            </a:br>
            <a:r>
              <a:rPr lang="el-GR" sz="3200" dirty="0" smtClean="0">
                <a:latin typeface="+mn-lt"/>
              </a:rPr>
              <a:t>- Νέα </a:t>
            </a:r>
            <a:r>
              <a:rPr lang="el-GR" sz="3200" dirty="0">
                <a:latin typeface="+mn-lt"/>
              </a:rPr>
              <a:t>μεθοδολογία</a:t>
            </a:r>
            <a:br>
              <a:rPr lang="el-GR" sz="3200" dirty="0">
                <a:latin typeface="+mn-lt"/>
              </a:rPr>
            </a:br>
            <a:r>
              <a:rPr lang="en-US" sz="2800" u="sng" dirty="0" smtClean="0">
                <a:latin typeface="+mn-lt"/>
              </a:rPr>
              <a:t>Detectors location problem</a:t>
            </a:r>
            <a:endParaRPr lang="el-GR" sz="3200" u="sng" dirty="0">
              <a:solidFill>
                <a:srgbClr val="002243"/>
              </a:solidFill>
              <a:latin typeface="+mn-lt"/>
              <a:cs typeface="Arial" charset="0"/>
            </a:endParaRPr>
          </a:p>
        </p:txBody>
      </p:sp>
      <p:sp>
        <p:nvSpPr>
          <p:cNvPr id="13" name="Title 1"/>
          <p:cNvSpPr txBox="1">
            <a:spLocks/>
          </p:cNvSpPr>
          <p:nvPr/>
        </p:nvSpPr>
        <p:spPr>
          <a:xfrm>
            <a:off x="611560" y="0"/>
            <a:ext cx="9144000" cy="1143000"/>
          </a:xfrm>
          <a:prstGeom prst="rect">
            <a:avLst/>
          </a:prstGeom>
        </p:spPr>
        <p:txBody>
          <a:bodyPr/>
          <a:lstStyle>
            <a:lvl1pPr algn="l" rtl="0" fontAlgn="base">
              <a:spcBef>
                <a:spcPct val="0"/>
              </a:spcBef>
              <a:spcAft>
                <a:spcPct val="0"/>
              </a:spcAft>
              <a:defRPr sz="40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l-GR" sz="3600" b="1" dirty="0" smtClean="0"/>
              <a:t>Δίκτυο ανιχνευτών για μέτρηση χρόνων διαδρομής σε πραγματικές συνθήκες </a:t>
            </a:r>
            <a:endParaRPr lang="el-GR" sz="3600" b="1" dirty="0"/>
          </a:p>
        </p:txBody>
      </p:sp>
      <p:pic>
        <p:nvPicPr>
          <p:cNvPr id="14" name="Picture 2" descr="D:\iTravel_Photos\New folder\IMG_20130426_1425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074"/>
          <a:stretch/>
        </p:blipFill>
        <p:spPr bwMode="auto">
          <a:xfrm>
            <a:off x="5652119" y="4005064"/>
            <a:ext cx="2625883" cy="2728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bwMode="auto">
          <a:xfrm>
            <a:off x="611560" y="1196752"/>
            <a:ext cx="7772400" cy="1584176"/>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b="1" dirty="0" smtClean="0">
                <a:solidFill>
                  <a:schemeClr val="accent2">
                    <a:lumMod val="75000"/>
                  </a:schemeClr>
                </a:solidFill>
                <a:effectLst>
                  <a:outerShdw blurRad="38100" dist="38100" dir="2700000" algn="tl">
                    <a:srgbClr val="000000">
                      <a:alpha val="43137"/>
                    </a:srgbClr>
                  </a:outerShdw>
                </a:effectLst>
              </a:rPr>
              <a:t>Ευχαριστώ </a:t>
            </a:r>
            <a:br>
              <a:rPr lang="el-GR" b="1" dirty="0" smtClean="0">
                <a:solidFill>
                  <a:schemeClr val="accent2">
                    <a:lumMod val="75000"/>
                  </a:schemeClr>
                </a:solidFill>
                <a:effectLst>
                  <a:outerShdw blurRad="38100" dist="38100" dir="2700000" algn="tl">
                    <a:srgbClr val="000000">
                      <a:alpha val="43137"/>
                    </a:srgbClr>
                  </a:outerShdw>
                </a:effectLst>
              </a:rPr>
            </a:br>
            <a:r>
              <a:rPr lang="el-GR" b="1" dirty="0" smtClean="0">
                <a:solidFill>
                  <a:schemeClr val="accent2">
                    <a:lumMod val="75000"/>
                  </a:schemeClr>
                </a:solidFill>
                <a:effectLst>
                  <a:outerShdw blurRad="38100" dist="38100" dir="2700000" algn="tl">
                    <a:srgbClr val="000000">
                      <a:alpha val="43137"/>
                    </a:srgbClr>
                  </a:outerShdw>
                </a:effectLst>
              </a:rPr>
              <a:t>για την προσοχή σας !</a:t>
            </a:r>
          </a:p>
        </p:txBody>
      </p:sp>
      <p:sp>
        <p:nvSpPr>
          <p:cNvPr id="2" name="TextBox 1"/>
          <p:cNvSpPr txBox="1"/>
          <p:nvPr/>
        </p:nvSpPr>
        <p:spPr>
          <a:xfrm>
            <a:off x="1691680" y="3933056"/>
            <a:ext cx="5616624" cy="1815882"/>
          </a:xfrm>
          <a:prstGeom prst="rect">
            <a:avLst/>
          </a:prstGeom>
          <a:noFill/>
        </p:spPr>
        <p:txBody>
          <a:bodyPr wrap="square" rtlCol="0">
            <a:spAutoFit/>
          </a:bodyPr>
          <a:lstStyle/>
          <a:p>
            <a:pPr algn="ctr"/>
            <a:r>
              <a:rPr lang="el-GR" sz="2800" b="1" i="1" dirty="0" smtClean="0">
                <a:solidFill>
                  <a:srgbClr val="C00000"/>
                </a:solidFill>
                <a:effectLst>
                  <a:outerShdw blurRad="38100" dist="38100" dir="2700000" algn="tl">
                    <a:srgbClr val="000000">
                      <a:alpha val="43137"/>
                    </a:srgbClr>
                  </a:outerShdw>
                </a:effectLst>
              </a:rPr>
              <a:t>Η Οδική Ασφάλεια ξεκινάει από το σχολείο – Όλοι μαζί να συμβάλλουμε σε μια ασφαλή και βιώσιμη σχολική μεταφορά ! </a:t>
            </a:r>
            <a:endParaRPr lang="en-GB" sz="2800" b="1" i="1" dirty="0">
              <a:solidFill>
                <a:srgbClr val="C0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1000"/>
                                        <p:tgtEl>
                                          <p:spTgt spid="77826"/>
                                        </p:tgtEl>
                                      </p:cBhvr>
                                    </p:animEffect>
                                    <p:anim calcmode="lin" valueType="num">
                                      <p:cBhvr>
                                        <p:cTn id="8" dur="1000" fill="hold"/>
                                        <p:tgtEl>
                                          <p:spTgt spid="77826"/>
                                        </p:tgtEl>
                                        <p:attrNameLst>
                                          <p:attrName>ppt_x</p:attrName>
                                        </p:attrNameLst>
                                      </p:cBhvr>
                                      <p:tavLst>
                                        <p:tav tm="0">
                                          <p:val>
                                            <p:strVal val="#ppt_x"/>
                                          </p:val>
                                        </p:tav>
                                        <p:tav tm="100000">
                                          <p:val>
                                            <p:strVal val="#ppt_x"/>
                                          </p:val>
                                        </p:tav>
                                      </p:tavLst>
                                    </p:anim>
                                    <p:anim calcmode="lin" valueType="num">
                                      <p:cBhvr>
                                        <p:cTn id="9" dur="1000" fill="hold"/>
                                        <p:tgtEl>
                                          <p:spTgt spid="778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bwMode="auto">
          <a:xfrm>
            <a:off x="755650" y="188913"/>
            <a:ext cx="8388350" cy="1655911"/>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l-GR" sz="3200" dirty="0" smtClean="0">
                <a:solidFill>
                  <a:srgbClr val="FF0000"/>
                </a:solidFill>
                <a:effectLst>
                  <a:outerShdw blurRad="38100" dist="38100" dir="2700000" algn="tl">
                    <a:srgbClr val="000000">
                      <a:alpha val="43137"/>
                    </a:srgbClr>
                  </a:outerShdw>
                </a:effectLst>
              </a:rPr>
              <a:t>Για την βελτίωση της οδικής ασφάλειας - η «</a:t>
            </a:r>
            <a:r>
              <a:rPr lang="el-GR" sz="3200" u="sng" dirty="0" smtClean="0">
                <a:solidFill>
                  <a:srgbClr val="FF0000"/>
                </a:solidFill>
                <a:effectLst>
                  <a:outerShdw blurRad="38100" dist="38100" dir="2700000" algn="tl">
                    <a:srgbClr val="000000">
                      <a:alpha val="43137"/>
                    </a:srgbClr>
                  </a:outerShdw>
                </a:effectLst>
              </a:rPr>
              <a:t>εκπαίδευση»</a:t>
            </a:r>
            <a:r>
              <a:rPr lang="el-GR" sz="3200" dirty="0" smtClean="0">
                <a:solidFill>
                  <a:srgbClr val="FF0000"/>
                </a:solidFill>
                <a:effectLst>
                  <a:outerShdw blurRad="38100" dist="38100" dir="2700000" algn="tl">
                    <a:srgbClr val="000000">
                      <a:alpha val="43137"/>
                    </a:srgbClr>
                  </a:outerShdw>
                </a:effectLst>
              </a:rPr>
              <a:t> είναι το κύριο εργαλείο για μόνιμα και ουσιαστικά αποτελέσματα  !!</a:t>
            </a:r>
          </a:p>
        </p:txBody>
      </p:sp>
      <p:sp>
        <p:nvSpPr>
          <p:cNvPr id="4" name="Rectangle 4"/>
          <p:cNvSpPr txBox="1">
            <a:spLocks noChangeArrowheads="1"/>
          </p:cNvSpPr>
          <p:nvPr/>
        </p:nvSpPr>
        <p:spPr bwMode="auto">
          <a:xfrm>
            <a:off x="4922336" y="3910304"/>
            <a:ext cx="4340527" cy="2831064"/>
          </a:xfrm>
          <a:prstGeom prst="rect">
            <a:avLst/>
          </a:prstGeom>
          <a:noFill/>
          <a:ln>
            <a:miter lim="800000"/>
            <a:headEnd/>
            <a:tailEnd/>
          </a:ln>
        </p:spPr>
        <p:txBody>
          <a:bodyPr/>
          <a:lstStyle/>
          <a:p>
            <a:pPr>
              <a:defRPr/>
            </a:pPr>
            <a:r>
              <a:rPr lang="el-GR" sz="3600" dirty="0">
                <a:solidFill>
                  <a:srgbClr val="C00000"/>
                </a:solidFill>
                <a:effectLst>
                  <a:outerShdw blurRad="38100" dist="38100" dir="2700000" algn="tl">
                    <a:srgbClr val="000000">
                      <a:alpha val="43137"/>
                    </a:srgbClr>
                  </a:outerShdw>
                </a:effectLst>
                <a:latin typeface="+mj-lt"/>
                <a:ea typeface="+mj-ea"/>
                <a:cs typeface="+mj-cs"/>
              </a:rPr>
              <a:t>… αλλά μια τέτοια «εκπαίδευση» πρέπει να </a:t>
            </a:r>
            <a:r>
              <a:rPr lang="el-GR" sz="3600" b="1" i="1" dirty="0">
                <a:solidFill>
                  <a:srgbClr val="C00000"/>
                </a:solidFill>
                <a:effectLst>
                  <a:outerShdw blurRad="38100" dist="38100" dir="2700000" algn="tl">
                    <a:srgbClr val="000000">
                      <a:alpha val="43137"/>
                    </a:srgbClr>
                  </a:outerShdw>
                </a:effectLst>
                <a:latin typeface="+mj-lt"/>
                <a:ea typeface="+mj-ea"/>
                <a:cs typeface="+mj-cs"/>
              </a:rPr>
              <a:t>αρχίζει</a:t>
            </a:r>
            <a:r>
              <a:rPr lang="el-GR" sz="3600" dirty="0">
                <a:solidFill>
                  <a:srgbClr val="C00000"/>
                </a:solidFill>
                <a:effectLst>
                  <a:outerShdw blurRad="38100" dist="38100" dir="2700000" algn="tl">
                    <a:srgbClr val="000000">
                      <a:alpha val="43137"/>
                    </a:srgbClr>
                  </a:outerShdw>
                </a:effectLst>
                <a:latin typeface="+mj-lt"/>
                <a:ea typeface="+mj-ea"/>
                <a:cs typeface="+mj-cs"/>
              </a:rPr>
              <a:t> από τον … χώρο της εκπαίδευσης  </a:t>
            </a:r>
          </a:p>
        </p:txBody>
      </p:sp>
      <p:pic>
        <p:nvPicPr>
          <p:cNvPr id="49159" name="Picture 7" descr="Αποτέλεσμα εικόνας για road safety education"/>
          <p:cNvPicPr>
            <a:picLocks noChangeAspect="1" noChangeArrowheads="1"/>
          </p:cNvPicPr>
          <p:nvPr/>
        </p:nvPicPr>
        <p:blipFill>
          <a:blip r:embed="rId2" cstate="print"/>
          <a:srcRect/>
          <a:stretch>
            <a:fillRect/>
          </a:stretch>
        </p:blipFill>
        <p:spPr bwMode="auto">
          <a:xfrm>
            <a:off x="2875573" y="2049472"/>
            <a:ext cx="5719811" cy="1656184"/>
          </a:xfrm>
          <a:prstGeom prst="rect">
            <a:avLst/>
          </a:prstGeom>
          <a:noFill/>
        </p:spPr>
      </p:pic>
      <p:pic>
        <p:nvPicPr>
          <p:cNvPr id="49161" name="Picture 9" descr="Αποτέλεσμα εικόνας για road safety education"/>
          <p:cNvPicPr>
            <a:picLocks noChangeAspect="1" noChangeArrowheads="1"/>
          </p:cNvPicPr>
          <p:nvPr/>
        </p:nvPicPr>
        <p:blipFill>
          <a:blip r:embed="rId3" cstate="print"/>
          <a:srcRect/>
          <a:stretch>
            <a:fillRect/>
          </a:stretch>
        </p:blipFill>
        <p:spPr bwMode="auto">
          <a:xfrm>
            <a:off x="817881" y="2035825"/>
            <a:ext cx="4104456" cy="3074382"/>
          </a:xfrm>
          <a:prstGeom prst="rect">
            <a:avLst/>
          </a:prstGeom>
          <a:noFill/>
        </p:spPr>
      </p:pic>
      <p:sp>
        <p:nvSpPr>
          <p:cNvPr id="2" name="TextBox 1"/>
          <p:cNvSpPr txBox="1"/>
          <p:nvPr/>
        </p:nvSpPr>
        <p:spPr>
          <a:xfrm>
            <a:off x="1" y="5301208"/>
            <a:ext cx="4499992" cy="954107"/>
          </a:xfrm>
          <a:prstGeom prst="rect">
            <a:avLst/>
          </a:prstGeom>
          <a:noFill/>
        </p:spPr>
        <p:txBody>
          <a:bodyPr wrap="square" rtlCol="0">
            <a:spAutoFit/>
          </a:bodyPr>
          <a:lstStyle/>
          <a:p>
            <a:r>
              <a:rPr lang="el-GR" sz="2800" b="1" i="1" dirty="0" smtClean="0">
                <a:solidFill>
                  <a:srgbClr val="00B050"/>
                </a:solidFill>
                <a:effectLst>
                  <a:outerShdw blurRad="38100" dist="38100" dir="2700000" algn="tl">
                    <a:srgbClr val="000000">
                      <a:alpha val="43137"/>
                    </a:srgbClr>
                  </a:outerShdw>
                </a:effectLst>
              </a:rPr>
              <a:t>Η βασική θέση του ΙΜΕΤ για την οδική ασφάλεια :</a:t>
            </a:r>
            <a:endParaRPr lang="en-GB" sz="2800" b="1" i="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342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80">
                                          <p:stCondLst>
                                            <p:cond delay="0"/>
                                          </p:stCondLst>
                                        </p:cTn>
                                        <p:tgtEl>
                                          <p:spTgt spid="4">
                                            <p:txEl>
                                              <p:pRg st="0" end="0"/>
                                            </p:txEl>
                                          </p:spTgt>
                                        </p:tgtEl>
                                      </p:cBhvr>
                                    </p:animEffect>
                                    <p:anim calcmode="lin" valueType="num">
                                      <p:cBhvr>
                                        <p:cTn id="1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xEl>
                                              <p:pRg st="0" end="0"/>
                                            </p:txEl>
                                          </p:spTgt>
                                        </p:tgtEl>
                                      </p:cBhvr>
                                      <p:to x="100000" y="60000"/>
                                    </p:animScale>
                                    <p:animScale>
                                      <p:cBhvr>
                                        <p:cTn id="18" dur="166" decel="50000">
                                          <p:stCondLst>
                                            <p:cond delay="676"/>
                                          </p:stCondLst>
                                        </p:cTn>
                                        <p:tgtEl>
                                          <p:spTgt spid="4">
                                            <p:txEl>
                                              <p:pRg st="0" end="0"/>
                                            </p:txEl>
                                          </p:spTgt>
                                        </p:tgtEl>
                                      </p:cBhvr>
                                      <p:to x="100000" y="100000"/>
                                    </p:animScale>
                                    <p:animScale>
                                      <p:cBhvr>
                                        <p:cTn id="19" dur="26">
                                          <p:stCondLst>
                                            <p:cond delay="1312"/>
                                          </p:stCondLst>
                                        </p:cTn>
                                        <p:tgtEl>
                                          <p:spTgt spid="4">
                                            <p:txEl>
                                              <p:pRg st="0" end="0"/>
                                            </p:txEl>
                                          </p:spTgt>
                                        </p:tgtEl>
                                      </p:cBhvr>
                                      <p:to x="100000" y="80000"/>
                                    </p:animScale>
                                    <p:animScale>
                                      <p:cBhvr>
                                        <p:cTn id="20" dur="166" decel="50000">
                                          <p:stCondLst>
                                            <p:cond delay="1338"/>
                                          </p:stCondLst>
                                        </p:cTn>
                                        <p:tgtEl>
                                          <p:spTgt spid="4">
                                            <p:txEl>
                                              <p:pRg st="0" end="0"/>
                                            </p:txEl>
                                          </p:spTgt>
                                        </p:tgtEl>
                                      </p:cBhvr>
                                      <p:to x="100000" y="100000"/>
                                    </p:animScale>
                                    <p:animScale>
                                      <p:cBhvr>
                                        <p:cTn id="21" dur="26">
                                          <p:stCondLst>
                                            <p:cond delay="1642"/>
                                          </p:stCondLst>
                                        </p:cTn>
                                        <p:tgtEl>
                                          <p:spTgt spid="4">
                                            <p:txEl>
                                              <p:pRg st="0" end="0"/>
                                            </p:txEl>
                                          </p:spTgt>
                                        </p:tgtEl>
                                      </p:cBhvr>
                                      <p:to x="100000" y="90000"/>
                                    </p:animScale>
                                    <p:animScale>
                                      <p:cBhvr>
                                        <p:cTn id="22" dur="166" decel="50000">
                                          <p:stCondLst>
                                            <p:cond delay="1668"/>
                                          </p:stCondLst>
                                        </p:cTn>
                                        <p:tgtEl>
                                          <p:spTgt spid="4">
                                            <p:txEl>
                                              <p:pRg st="0" end="0"/>
                                            </p:txEl>
                                          </p:spTgt>
                                        </p:tgtEl>
                                      </p:cBhvr>
                                      <p:to x="100000" y="100000"/>
                                    </p:animScale>
                                    <p:animScale>
                                      <p:cBhvr>
                                        <p:cTn id="23" dur="26">
                                          <p:stCondLst>
                                            <p:cond delay="1808"/>
                                          </p:stCondLst>
                                        </p:cTn>
                                        <p:tgtEl>
                                          <p:spTgt spid="4">
                                            <p:txEl>
                                              <p:pRg st="0" end="0"/>
                                            </p:txEl>
                                          </p:spTgt>
                                        </p:tgtEl>
                                      </p:cBhvr>
                                      <p:to x="100000" y="95000"/>
                                    </p:animScale>
                                    <p:animScale>
                                      <p:cBhvr>
                                        <p:cTn id="24"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bwMode="auto">
          <a:xfrm>
            <a:off x="827088" y="2708274"/>
            <a:ext cx="7772400" cy="2736949"/>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b="1" i="1" dirty="0">
                <a:solidFill>
                  <a:srgbClr val="C00000"/>
                </a:solidFill>
                <a:effectLst>
                  <a:outerShdw blurRad="38100" dist="38100" dir="2700000" algn="tl">
                    <a:srgbClr val="000000">
                      <a:alpha val="43137"/>
                    </a:srgbClr>
                  </a:outerShdw>
                </a:effectLst>
              </a:rPr>
              <a:t>Α. ΔΡΑΣΕΙΣ ΙΜΕΤ </a:t>
            </a:r>
            <a:br>
              <a:rPr lang="el-GR" b="1" i="1" dirty="0">
                <a:solidFill>
                  <a:srgbClr val="C00000"/>
                </a:solidFill>
                <a:effectLst>
                  <a:outerShdw blurRad="38100" dist="38100" dir="2700000" algn="tl">
                    <a:srgbClr val="000000">
                      <a:alpha val="43137"/>
                    </a:srgbClr>
                  </a:outerShdw>
                </a:effectLst>
              </a:rPr>
            </a:br>
            <a:r>
              <a:rPr lang="el-GR" b="1" i="1" dirty="0">
                <a:solidFill>
                  <a:srgbClr val="C00000"/>
                </a:solidFill>
                <a:effectLst>
                  <a:outerShdw blurRad="38100" dist="38100" dir="2700000" algn="tl">
                    <a:srgbClr val="000000">
                      <a:alpha val="43137"/>
                    </a:srgbClr>
                  </a:outerShdw>
                </a:effectLst>
              </a:rPr>
              <a:t>ΓΙΑ </a:t>
            </a:r>
            <a:r>
              <a:rPr lang="el-GR" b="1" i="1" dirty="0" smtClean="0">
                <a:solidFill>
                  <a:srgbClr val="00B050"/>
                </a:solidFill>
                <a:effectLst>
                  <a:outerShdw blurRad="38100" dist="38100" dir="2700000" algn="tl">
                    <a:srgbClr val="000000">
                      <a:alpha val="43137"/>
                    </a:srgbClr>
                  </a:outerShdw>
                </a:effectLst>
              </a:rPr>
              <a:t/>
            </a:r>
            <a:br>
              <a:rPr lang="el-GR" b="1" i="1" dirty="0" smtClean="0">
                <a:solidFill>
                  <a:srgbClr val="00B050"/>
                </a:solidFill>
                <a:effectLst>
                  <a:outerShdw blurRad="38100" dist="38100" dir="2700000" algn="tl">
                    <a:srgbClr val="000000">
                      <a:alpha val="43137"/>
                    </a:srgbClr>
                  </a:outerShdw>
                </a:effectLst>
              </a:rPr>
            </a:br>
            <a:r>
              <a:rPr lang="el-GR" b="1" i="1" dirty="0">
                <a:solidFill>
                  <a:srgbClr val="00B050"/>
                </a:solidFill>
                <a:effectLst>
                  <a:outerShdw blurRad="38100" dist="38100" dir="2700000" algn="tl">
                    <a:srgbClr val="000000">
                      <a:alpha val="43137"/>
                    </a:srgbClr>
                  </a:outerShdw>
                </a:effectLst>
              </a:rPr>
              <a:t>ΟΔΙΚΗ ΑΣΦΑΛΕΙΑ ΣΤΗΝ ΕΚΠΑΙΔΕΥΣΗ </a:t>
            </a:r>
          </a:p>
        </p:txBody>
      </p:sp>
    </p:spTree>
    <p:extLst>
      <p:ext uri="{BB962C8B-B14F-4D97-AF65-F5344CB8AC3E}">
        <p14:creationId xmlns:p14="http://schemas.microsoft.com/office/powerpoint/2010/main" val="9058938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  </a:t>
            </a:r>
            <a:endParaRPr lang="el-GR" dirty="0"/>
          </a:p>
        </p:txBody>
      </p:sp>
      <p:sp>
        <p:nvSpPr>
          <p:cNvPr id="41987" name="Content Placeholder 2"/>
          <p:cNvSpPr>
            <a:spLocks noGrp="1"/>
          </p:cNvSpPr>
          <p:nvPr>
            <p:ph idx="1"/>
          </p:nvPr>
        </p:nvSpPr>
        <p:spPr>
          <a:xfrm>
            <a:off x="735013" y="1052513"/>
            <a:ext cx="8229600" cy="2016125"/>
          </a:xfrm>
        </p:spPr>
        <p:txBody>
          <a:bodyPr/>
          <a:lstStyle/>
          <a:p>
            <a:r>
              <a:rPr lang="el-GR" altLang="en-US" sz="2400" u="sng" smtClean="0"/>
              <a:t>Σκοπός</a:t>
            </a:r>
            <a:r>
              <a:rPr lang="el-GR" altLang="en-US" sz="2400" smtClean="0"/>
              <a:t>: η ασφαλής μεταφορά μαθητών, μέσω: </a:t>
            </a:r>
            <a:endParaRPr lang="en-US" altLang="en-US" sz="2400" smtClean="0"/>
          </a:p>
          <a:p>
            <a:pPr lvl="1"/>
            <a:r>
              <a:rPr lang="el-GR" altLang="en-US" sz="2200" smtClean="0"/>
              <a:t>παρακολούθησης της οδικής συμπεριφοράς του οδηγού, </a:t>
            </a:r>
            <a:endParaRPr lang="en-US" altLang="en-US" sz="2200" smtClean="0"/>
          </a:p>
          <a:p>
            <a:pPr lvl="1"/>
            <a:r>
              <a:rPr lang="el-GR" altLang="en-US" sz="2200" smtClean="0"/>
              <a:t>ανίχνευση επιβίβασης μαθητών και χρήσης ζωνών</a:t>
            </a:r>
            <a:r>
              <a:rPr lang="en-US" altLang="en-US" sz="2200" smtClean="0"/>
              <a:t> </a:t>
            </a:r>
            <a:r>
              <a:rPr lang="el-GR" altLang="en-US" sz="2200" smtClean="0"/>
              <a:t>ασφαλείας, </a:t>
            </a:r>
            <a:endParaRPr lang="en-US" altLang="en-US" sz="2200" smtClean="0"/>
          </a:p>
          <a:p>
            <a:pPr lvl="1"/>
            <a:r>
              <a:rPr lang="el-GR" altLang="en-US" sz="2200" smtClean="0"/>
              <a:t>πληροφόρηση γονέων, </a:t>
            </a:r>
            <a:endParaRPr lang="en-US" altLang="en-US" sz="2200" smtClean="0"/>
          </a:p>
          <a:p>
            <a:pPr lvl="1"/>
            <a:r>
              <a:rPr lang="el-GR" altLang="en-US" sz="2200" smtClean="0"/>
              <a:t>διασύνδεση οχήματος με κέντρο έκτακτων περιστατικών.</a:t>
            </a:r>
          </a:p>
          <a:p>
            <a:endParaRPr lang="el-GR" altLang="en-US" sz="2400" smtClean="0"/>
          </a:p>
        </p:txBody>
      </p:sp>
      <p:sp>
        <p:nvSpPr>
          <p:cNvPr id="4" name="Rectangle 2"/>
          <p:cNvSpPr txBox="1">
            <a:spLocks noChangeArrowheads="1"/>
          </p:cNvSpPr>
          <p:nvPr/>
        </p:nvSpPr>
        <p:spPr bwMode="auto">
          <a:xfrm>
            <a:off x="735013" y="188913"/>
            <a:ext cx="8229600" cy="647700"/>
          </a:xfrm>
          <a:prstGeom prst="rect">
            <a:avLst/>
          </a:prstGeom>
          <a:noFill/>
          <a:extLst/>
        </p:spPr>
        <p:txBody>
          <a:bodyPr/>
          <a:lstStyle>
            <a:lvl1pPr algn="l" rtl="0" eaLnBrk="0" fontAlgn="base" hangingPunct="0">
              <a:spcBef>
                <a:spcPct val="0"/>
              </a:spcBef>
              <a:spcAft>
                <a:spcPct val="0"/>
              </a:spcAft>
              <a:defRPr sz="40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pPr eaLnBrk="1" fontAlgn="auto" hangingPunct="1">
              <a:spcAft>
                <a:spcPts val="0"/>
              </a:spcAft>
              <a:defRPr/>
            </a:pPr>
            <a:r>
              <a:rPr lang="el-GR" altLang="el-GR" dirty="0" smtClean="0"/>
              <a:t>Σχολική μεταφορά – </a:t>
            </a:r>
            <a:r>
              <a:rPr lang="en-US" altLang="el-GR" dirty="0" smtClean="0"/>
              <a:t>i-Student trip</a:t>
            </a:r>
            <a:endParaRPr lang="el-GR" altLang="el-GR" dirty="0"/>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5" y="3573463"/>
            <a:ext cx="810577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927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005064"/>
            <a:ext cx="8640960" cy="2520280"/>
          </a:xfrm>
          <a:prstGeom prst="rect">
            <a:avLst/>
          </a:prstGeom>
          <a:solidFill>
            <a:schemeClr val="accent4">
              <a:lumMod val="40000"/>
              <a:lumOff val="60000"/>
            </a:schemeClr>
          </a:solidFill>
          <a:ln>
            <a:solidFill>
              <a:srgbClr val="7E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18" name="Rectangle 2"/>
          <p:cNvSpPr>
            <a:spLocks noGrp="1" noChangeArrowheads="1"/>
          </p:cNvSpPr>
          <p:nvPr>
            <p:ph type="title"/>
          </p:nvPr>
        </p:nvSpPr>
        <p:spPr bwMode="auto">
          <a:xfrm>
            <a:off x="1115616" y="0"/>
            <a:ext cx="7128792" cy="9087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indent="0" algn="ctr"/>
            <a:r>
              <a:rPr lang="el-GR" sz="2400" b="1" dirty="0" smtClean="0">
                <a:solidFill>
                  <a:srgbClr val="C00000"/>
                </a:solidFill>
                <a:effectLst>
                  <a:outerShdw blurRad="38100" dist="38100" dir="2700000" algn="tl">
                    <a:srgbClr val="000000">
                      <a:alpha val="43137"/>
                    </a:srgbClr>
                  </a:outerShdw>
                </a:effectLst>
                <a:latin typeface="Georgia" pitchFamily="18" charset="0"/>
              </a:rPr>
              <a:t>Δημιουργία Εθνικού Ηλεκτρονικού Μητρώου Μεταφοράς Μαθητών (2010-11)</a:t>
            </a:r>
            <a:r>
              <a:rPr lang="el-GR" sz="2400" dirty="0" smtClean="0">
                <a:solidFill>
                  <a:srgbClr val="C00000"/>
                </a:solidFill>
                <a:effectLst>
                  <a:outerShdw blurRad="38100" dist="38100" dir="2700000" algn="tl">
                    <a:srgbClr val="000000">
                      <a:alpha val="43137"/>
                    </a:srgbClr>
                  </a:outerShdw>
                </a:effectLst>
                <a:latin typeface="Calibri" pitchFamily="34" charset="0"/>
                <a:cs typeface="Arial" charset="0"/>
              </a:rPr>
              <a:t/>
            </a:r>
            <a:br>
              <a:rPr lang="el-GR" sz="2400" dirty="0" smtClean="0">
                <a:solidFill>
                  <a:srgbClr val="C00000"/>
                </a:solidFill>
                <a:effectLst>
                  <a:outerShdw blurRad="38100" dist="38100" dir="2700000" algn="tl">
                    <a:srgbClr val="000000">
                      <a:alpha val="43137"/>
                    </a:srgbClr>
                  </a:outerShdw>
                </a:effectLst>
                <a:latin typeface="Calibri" pitchFamily="34" charset="0"/>
                <a:cs typeface="Arial" charset="0"/>
              </a:rPr>
            </a:br>
            <a:endParaRPr lang="en-US" sz="2400" b="1" dirty="0" smtClean="0">
              <a:solidFill>
                <a:srgbClr val="C00000"/>
              </a:solidFill>
              <a:effectLst>
                <a:outerShdw blurRad="38100" dist="38100" dir="2700000" algn="tl">
                  <a:srgbClr val="000000">
                    <a:alpha val="43137"/>
                  </a:srgbClr>
                </a:outerShdw>
              </a:effectLst>
              <a:latin typeface="Georgia" pitchFamily="18" charset="0"/>
            </a:endParaRPr>
          </a:p>
        </p:txBody>
      </p:sp>
      <p:sp>
        <p:nvSpPr>
          <p:cNvPr id="9219" name="Rectangle 3"/>
          <p:cNvSpPr>
            <a:spLocks noGrp="1"/>
          </p:cNvSpPr>
          <p:nvPr>
            <p:ph type="body" idx="1"/>
          </p:nvPr>
        </p:nvSpPr>
        <p:spPr>
          <a:xfrm>
            <a:off x="323528" y="980728"/>
            <a:ext cx="8640960" cy="2736304"/>
          </a:xfrm>
          <a:solidFill>
            <a:schemeClr val="accent4">
              <a:lumMod val="40000"/>
              <a:lumOff val="60000"/>
            </a:schemeClr>
          </a:solidFill>
          <a:ln w="19050">
            <a:solidFill>
              <a:srgbClr val="7E0004"/>
            </a:solidFill>
          </a:ln>
        </p:spPr>
        <p:txBody>
          <a:bodyPr/>
          <a:lstStyle/>
          <a:p>
            <a:pPr marL="0">
              <a:buNone/>
            </a:pPr>
            <a:endParaRPr lang="el-GR" sz="2400" b="1" dirty="0">
              <a:solidFill>
                <a:srgbClr val="A50021"/>
              </a:solidFill>
              <a:effectLst>
                <a:outerShdw blurRad="38100" dist="38100" dir="2700000" algn="tl">
                  <a:srgbClr val="C0C0C0"/>
                </a:outerShdw>
              </a:effectLst>
              <a:latin typeface="Cambria" pitchFamily="18" charset="0"/>
              <a:ea typeface="+mj-ea"/>
              <a:cs typeface="+mj-cs"/>
            </a:endParaRPr>
          </a:p>
          <a:p>
            <a:pPr marL="0">
              <a:buNone/>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Μελέτη για τις αναγκαίες βελτιώσεις του συστήματος  μεταφοράς  μαθητών, προς το σκοπό της αποτελεσματικής υλοποίησης του σχεδιαζόμενου σχολείου του 21ου αιώνα</a:t>
            </a:r>
            <a:endParaRPr lang="el-GR" sz="2400" b="1" dirty="0">
              <a:solidFill>
                <a:srgbClr val="000066"/>
              </a:solidFill>
              <a:effectLst>
                <a:outerShdw blurRad="38100" dist="38100" dir="2700000" algn="tl">
                  <a:srgbClr val="C0C0C0"/>
                </a:outerShdw>
              </a:effectLst>
              <a:latin typeface="Cambria" pitchFamily="18" charset="0"/>
              <a:ea typeface="+mj-ea"/>
              <a:cs typeface="+mj-cs"/>
            </a:endParaRPr>
          </a:p>
          <a:p>
            <a:pPr>
              <a:buNone/>
            </a:pPr>
            <a:endParaRPr lang="el-GR" sz="2000" i="1" dirty="0">
              <a:latin typeface="Calibri" pitchFamily="34" charset="0"/>
            </a:endParaRPr>
          </a:p>
          <a:p>
            <a:pPr marL="0">
              <a:buNone/>
            </a:pPr>
            <a:r>
              <a:rPr lang="el-GR" sz="2400" b="1" dirty="0">
                <a:solidFill>
                  <a:srgbClr val="A50021"/>
                </a:solidFill>
                <a:effectLst>
                  <a:outerShdw blurRad="38100" dist="38100" dir="2700000" algn="tl">
                    <a:srgbClr val="C0C0C0"/>
                  </a:outerShdw>
                </a:effectLst>
                <a:latin typeface="Cambria" pitchFamily="18" charset="0"/>
                <a:ea typeface="+mj-ea"/>
                <a:cs typeface="+mj-cs"/>
              </a:rPr>
              <a:t>Φορέας ανάθεσης: </a:t>
            </a:r>
            <a:r>
              <a:rPr lang="el-GR" sz="2400" b="1" dirty="0" smtClean="0">
                <a:solidFill>
                  <a:srgbClr val="000066"/>
                </a:solidFill>
                <a:effectLst>
                  <a:outerShdw blurRad="38100" dist="38100" dir="2700000" algn="tl">
                    <a:srgbClr val="C0C0C0"/>
                  </a:outerShdw>
                </a:effectLst>
                <a:latin typeface="Cambria" pitchFamily="18" charset="0"/>
                <a:ea typeface="+mj-ea"/>
                <a:cs typeface="+mj-cs"/>
              </a:rPr>
              <a:t>Υπουργείο Παιδείας, Δια Βίου Μάθησης και Θρησκευμάτων</a:t>
            </a:r>
            <a:endParaRPr lang="el-GR" sz="2400" b="1" dirty="0">
              <a:solidFill>
                <a:srgbClr val="000066"/>
              </a:solidFill>
              <a:effectLst>
                <a:outerShdw blurRad="38100" dist="38100" dir="2700000" algn="tl">
                  <a:srgbClr val="C0C0C0"/>
                </a:outerShdw>
              </a:effectLst>
              <a:latin typeface="Cambria" pitchFamily="18" charset="0"/>
              <a:ea typeface="+mj-ea"/>
              <a:cs typeface="+mj-cs"/>
            </a:endParaRPr>
          </a:p>
          <a:p>
            <a:pPr>
              <a:buNone/>
            </a:pPr>
            <a:endParaRPr lang="el-GR" sz="2000" b="1" dirty="0" smtClean="0">
              <a:solidFill>
                <a:srgbClr val="B077BF"/>
              </a:solidFill>
              <a:latin typeface="Calibri" pitchFamily="34" charset="0"/>
            </a:endParaRPr>
          </a:p>
          <a:p>
            <a:pPr marL="0">
              <a:buNone/>
            </a:pPr>
            <a:r>
              <a:rPr lang="el-GR" sz="2400" b="1" dirty="0" smtClean="0">
                <a:solidFill>
                  <a:srgbClr val="A50021"/>
                </a:solidFill>
                <a:effectLst>
                  <a:outerShdw blurRad="38100" dist="38100" dir="2700000" algn="tl">
                    <a:srgbClr val="C0C0C0"/>
                  </a:outerShdw>
                </a:effectLst>
                <a:latin typeface="Cambria" pitchFamily="18" charset="0"/>
                <a:ea typeface="+mj-ea"/>
                <a:cs typeface="+mj-cs"/>
              </a:rPr>
              <a:t>Στόχος</a:t>
            </a:r>
          </a:p>
          <a:p>
            <a:pPr marL="0">
              <a:buNone/>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Διαμόρφωση ενός λειτουργικού, ευέλικτου, αποτελεσματικού και οικονομικά βιώσιμου συστήματος για τη διαχείριση και υλοποίηση της μεταφοράς μαθητών για άμεση εφαρμογή, και βελτίωση των υφιστάμενων συνθηκών </a:t>
            </a:r>
            <a:r>
              <a:rPr lang="el-GR" sz="2000" dirty="0" smtClean="0">
                <a:solidFill>
                  <a:srgbClr val="A50021"/>
                </a:solidFill>
                <a:latin typeface="Calibri" pitchFamily="34" charset="0"/>
              </a:rPr>
              <a:t>	</a:t>
            </a:r>
            <a:endParaRPr lang="en-US" sz="2000" dirty="0" smtClean="0">
              <a:solidFill>
                <a:srgbClr val="A50021"/>
              </a:solidFill>
            </a:endParaRPr>
          </a:p>
        </p:txBody>
      </p:sp>
    </p:spTree>
    <p:extLst>
      <p:ext uri="{BB962C8B-B14F-4D97-AF65-F5344CB8AC3E}">
        <p14:creationId xmlns:p14="http://schemas.microsoft.com/office/powerpoint/2010/main" val="36460088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3568" y="332656"/>
            <a:ext cx="8064896" cy="10801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indent="0"/>
            <a:r>
              <a:rPr lang="el-GR" sz="3200" b="1" dirty="0" smtClean="0">
                <a:solidFill>
                  <a:srgbClr val="000066"/>
                </a:solidFill>
                <a:effectLst>
                  <a:outerShdw blurRad="38100" dist="38100" dir="2700000" algn="tl">
                    <a:srgbClr val="C0C0C0"/>
                  </a:outerShdw>
                </a:effectLst>
                <a:latin typeface="Georgia" pitchFamily="18" charset="0"/>
              </a:rPr>
              <a:t>Υποστήριξη Μεταφοράς Μαθητών στην Περιφέρεια Νοτίου Αιγαίου</a:t>
            </a:r>
            <a:endParaRPr lang="en-US" sz="3200" b="1" dirty="0" smtClean="0">
              <a:solidFill>
                <a:srgbClr val="000066"/>
              </a:solidFill>
              <a:effectLst>
                <a:outerShdw blurRad="38100" dist="38100" dir="2700000" algn="tl">
                  <a:srgbClr val="C0C0C0"/>
                </a:outerShdw>
              </a:effectLst>
              <a:latin typeface="Georgia" pitchFamily="18" charset="0"/>
            </a:endParaRPr>
          </a:p>
        </p:txBody>
      </p:sp>
      <p:sp>
        <p:nvSpPr>
          <p:cNvPr id="4" name="Rectangle 3"/>
          <p:cNvSpPr txBox="1">
            <a:spLocks/>
          </p:cNvSpPr>
          <p:nvPr/>
        </p:nvSpPr>
        <p:spPr bwMode="auto">
          <a:xfrm>
            <a:off x="611560" y="2204864"/>
            <a:ext cx="7978080" cy="3168352"/>
          </a:xfrm>
          <a:prstGeom prst="rect">
            <a:avLst/>
          </a:prstGeom>
          <a:solidFill>
            <a:schemeClr val="accent4">
              <a:lumMod val="40000"/>
              <a:lumOff val="60000"/>
            </a:schemeClr>
          </a:solidFill>
          <a:ln w="19050">
            <a:solidFill>
              <a:srgbClr val="7E0004"/>
            </a:solidFill>
            <a:miter lim="800000"/>
            <a:headEnd/>
            <a:tailEnd/>
          </a:ln>
        </p:spPr>
        <p:txBody>
          <a:bodyPr vert="horz" wrap="square" lIns="91440" tIns="45720" rIns="91440" bIns="45720" numCol="1" anchor="t" anchorCtr="0" compatLnSpc="1">
            <a:prstTxWarp prst="textNoShape">
              <a:avLst/>
            </a:prstTxWarp>
          </a:bodyPr>
          <a:lstStyle/>
          <a:p>
            <a:pPr marL="0"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r>
              <a:rPr kumimoji="0" lang="el-GR" sz="2400" b="1" i="0" u="none" strike="noStrike" kern="1200" cap="none" spc="0" normalizeH="0" baseline="0" noProof="0" smtClean="0">
                <a:ln>
                  <a:noFill/>
                </a:ln>
                <a:solidFill>
                  <a:srgbClr val="A50021"/>
                </a:solidFill>
                <a:effectLst>
                  <a:outerShdw blurRad="38100" dist="38100" dir="2700000" algn="tl">
                    <a:srgbClr val="C0C0C0"/>
                  </a:outerShdw>
                </a:effectLst>
                <a:uLnTx/>
                <a:uFillTx/>
                <a:latin typeface="Cambria" pitchFamily="18" charset="0"/>
                <a:ea typeface="+mj-ea"/>
                <a:cs typeface="+mj-cs"/>
              </a:rPr>
              <a:t>Τίτλος έργου</a:t>
            </a:r>
          </a:p>
          <a:p>
            <a:pPr marL="0"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r>
              <a:rPr kumimoji="0" lang="el-GR" sz="2400" b="1" i="0" u="none" strike="noStrike" kern="1200" cap="none" spc="0" normalizeH="0" baseline="0" noProof="0" smtClean="0">
                <a:ln>
                  <a:noFill/>
                </a:ln>
                <a:solidFill>
                  <a:srgbClr val="000066"/>
                </a:solidFill>
                <a:effectLst>
                  <a:outerShdw blurRad="38100" dist="38100" dir="2700000" algn="tl">
                    <a:srgbClr val="C0C0C0"/>
                  </a:outerShdw>
                </a:effectLst>
                <a:uLnTx/>
                <a:uFillTx/>
                <a:latin typeface="Cambria" pitchFamily="18" charset="0"/>
                <a:ea typeface="+mj-ea"/>
                <a:cs typeface="+mj-cs"/>
              </a:rPr>
              <a:t>Τεχνική Υποστήριξη προς την Περιφέρεια Νοτίου Αιγαίου για την Προετοιμασία της Προκήρυξης του Διαγωνισμού, την Παρακολούθηση και τον Έλεγχο Υλοποίησης του Έργου Μεταφοράς Μαθητών για το σχολικό έτος 2013-2014</a:t>
            </a:r>
          </a:p>
          <a:p>
            <a:pPr marL="365125"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endParaRPr kumimoji="0" lang="el-GR" sz="2000" b="0" i="1" u="none" strike="noStrike" kern="1200" cap="none" spc="0" normalizeH="0" baseline="0" noProof="0" smtClean="0">
              <a:ln>
                <a:noFill/>
              </a:ln>
              <a:solidFill>
                <a:schemeClr val="tx1"/>
              </a:solidFill>
              <a:effectLst/>
              <a:uLnTx/>
              <a:uFillTx/>
              <a:latin typeface="Calibri" pitchFamily="34" charset="0"/>
              <a:ea typeface="+mn-ea"/>
              <a:cs typeface="+mn-cs"/>
            </a:endParaRPr>
          </a:p>
          <a:p>
            <a:pPr marL="0"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r>
              <a:rPr kumimoji="0" lang="el-GR" sz="2400" b="1" i="0" u="none" strike="noStrike" kern="1200" cap="none" spc="0" normalizeH="0" baseline="0" noProof="0" smtClean="0">
                <a:ln>
                  <a:noFill/>
                </a:ln>
                <a:solidFill>
                  <a:srgbClr val="A50021"/>
                </a:solidFill>
                <a:effectLst>
                  <a:outerShdw blurRad="38100" dist="38100" dir="2700000" algn="tl">
                    <a:srgbClr val="C0C0C0"/>
                  </a:outerShdw>
                </a:effectLst>
                <a:uLnTx/>
                <a:uFillTx/>
                <a:latin typeface="Cambria" pitchFamily="18" charset="0"/>
                <a:ea typeface="+mj-ea"/>
                <a:cs typeface="+mj-cs"/>
              </a:rPr>
              <a:t>Φορέας ανάθεσης: </a:t>
            </a:r>
            <a:r>
              <a:rPr kumimoji="0" lang="el-GR" sz="2400" b="1" i="0" u="none" strike="noStrike" kern="1200" cap="none" spc="0" normalizeH="0" baseline="0" noProof="0" smtClean="0">
                <a:ln>
                  <a:noFill/>
                </a:ln>
                <a:solidFill>
                  <a:srgbClr val="000066"/>
                </a:solidFill>
                <a:effectLst>
                  <a:outerShdw blurRad="38100" dist="38100" dir="2700000" algn="tl">
                    <a:srgbClr val="C0C0C0"/>
                  </a:outerShdw>
                </a:effectLst>
                <a:uLnTx/>
                <a:uFillTx/>
                <a:latin typeface="Cambria" pitchFamily="18" charset="0"/>
                <a:ea typeface="+mj-ea"/>
                <a:cs typeface="+mj-cs"/>
              </a:rPr>
              <a:t>Περιφέρεια Νοτίου Αιγαίου</a:t>
            </a:r>
          </a:p>
          <a:p>
            <a:pPr marL="365125"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endParaRPr kumimoji="0" lang="el-GR" sz="2000" b="1" i="0" u="none" strike="noStrike" kern="1200" cap="none" spc="0" normalizeH="0" baseline="0" noProof="0" smtClean="0">
              <a:ln>
                <a:noFill/>
              </a:ln>
              <a:solidFill>
                <a:srgbClr val="B077BF"/>
              </a:solidFill>
              <a:effectLst/>
              <a:uLnTx/>
              <a:uFillTx/>
              <a:latin typeface="Calibri" pitchFamily="34" charset="0"/>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Arial" pitchFamily="34" charset="0"/>
              <a:buNone/>
              <a:tabLst/>
              <a:defRPr/>
            </a:pPr>
            <a:r>
              <a:rPr kumimoji="0" lang="el-GR" sz="2000" b="0" i="0" u="none" strike="noStrike" kern="1200" cap="none" spc="0" normalizeH="0" baseline="0" noProof="0" smtClean="0">
                <a:ln>
                  <a:noFill/>
                </a:ln>
                <a:solidFill>
                  <a:srgbClr val="A50021"/>
                </a:solidFill>
                <a:effectLst/>
                <a:uLnTx/>
                <a:uFillTx/>
                <a:latin typeface="Calibri" pitchFamily="34" charset="0"/>
                <a:ea typeface="+mn-ea"/>
                <a:cs typeface="+mn-cs"/>
              </a:rPr>
              <a:t>	</a:t>
            </a:r>
            <a:endParaRPr kumimoji="0" lang="en-US" sz="2000" b="0" i="0" u="none" strike="noStrike" kern="1200" cap="none" spc="0" normalizeH="0" baseline="0" noProof="0" dirty="0" smtClean="0">
              <a:ln>
                <a:noFill/>
              </a:ln>
              <a:solidFill>
                <a:srgbClr val="A50021"/>
              </a:solidFill>
              <a:effectLst/>
              <a:uLnTx/>
              <a:uFillTx/>
              <a:latin typeface="+mn-lt"/>
              <a:ea typeface="+mn-ea"/>
              <a:cs typeface="+mn-cs"/>
            </a:endParaRPr>
          </a:p>
        </p:txBody>
      </p:sp>
    </p:spTree>
    <p:extLst>
      <p:ext uri="{BB962C8B-B14F-4D97-AF65-F5344CB8AC3E}">
        <p14:creationId xmlns:p14="http://schemas.microsoft.com/office/powerpoint/2010/main" val="24228990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bwMode="auto">
          <a:xfrm>
            <a:off x="827088" y="2708274"/>
            <a:ext cx="7772400" cy="2736949"/>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b="1" i="1" dirty="0">
                <a:solidFill>
                  <a:srgbClr val="00B050"/>
                </a:solidFill>
                <a:effectLst>
                  <a:outerShdw blurRad="38100" dist="38100" dir="2700000" algn="tl">
                    <a:srgbClr val="000000">
                      <a:alpha val="43137"/>
                    </a:srgbClr>
                  </a:outerShdw>
                </a:effectLst>
              </a:rPr>
              <a:t>Β</a:t>
            </a:r>
            <a:r>
              <a:rPr lang="el-GR" b="1" i="1" dirty="0" smtClean="0">
                <a:solidFill>
                  <a:srgbClr val="00B050"/>
                </a:solidFill>
                <a:effectLst>
                  <a:outerShdw blurRad="38100" dist="38100" dir="2700000" algn="tl">
                    <a:srgbClr val="000000">
                      <a:alpha val="43137"/>
                    </a:srgbClr>
                  </a:outerShdw>
                </a:effectLst>
              </a:rPr>
              <a:t>. ΔΡΑΣΕΙΣ ΙΜΕΤ </a:t>
            </a:r>
            <a:br>
              <a:rPr lang="el-GR" b="1" i="1" dirty="0" smtClean="0">
                <a:solidFill>
                  <a:srgbClr val="00B050"/>
                </a:solidFill>
                <a:effectLst>
                  <a:outerShdw blurRad="38100" dist="38100" dir="2700000" algn="tl">
                    <a:srgbClr val="000000">
                      <a:alpha val="43137"/>
                    </a:srgbClr>
                  </a:outerShdw>
                </a:effectLst>
              </a:rPr>
            </a:br>
            <a:r>
              <a:rPr lang="el-GR" b="1" i="1" dirty="0" smtClean="0">
                <a:solidFill>
                  <a:srgbClr val="00B050"/>
                </a:solidFill>
                <a:effectLst>
                  <a:outerShdw blurRad="38100" dist="38100" dir="2700000" algn="tl">
                    <a:srgbClr val="000000">
                      <a:alpha val="43137"/>
                    </a:srgbClr>
                  </a:outerShdw>
                </a:effectLst>
              </a:rPr>
              <a:t>ΓΙΑ </a:t>
            </a:r>
            <a:br>
              <a:rPr lang="el-GR" b="1" i="1" dirty="0" smtClean="0">
                <a:solidFill>
                  <a:srgbClr val="00B050"/>
                </a:solidFill>
                <a:effectLst>
                  <a:outerShdw blurRad="38100" dist="38100" dir="2700000" algn="tl">
                    <a:srgbClr val="000000">
                      <a:alpha val="43137"/>
                    </a:srgbClr>
                  </a:outerShdw>
                </a:effectLst>
              </a:rPr>
            </a:br>
            <a:r>
              <a:rPr lang="el-GR" b="1" i="1" dirty="0" smtClean="0">
                <a:solidFill>
                  <a:srgbClr val="C00000"/>
                </a:solidFill>
                <a:effectLst>
                  <a:outerShdw blurRad="38100" dist="38100" dir="2700000" algn="tl">
                    <a:srgbClr val="000000">
                      <a:alpha val="43137"/>
                    </a:srgbClr>
                  </a:outerShdw>
                </a:effectLst>
              </a:rPr>
              <a:t>ΕΚΠΑΙΔΕΥΣΗ ΣΤΗΝ ΟΔΙΚΗ ΑΣΦΑΛΕΙΑ</a:t>
            </a:r>
          </a:p>
        </p:txBody>
      </p:sp>
    </p:spTree>
    <p:extLst>
      <p:ext uri="{BB962C8B-B14F-4D97-AF65-F5344CB8AC3E}">
        <p14:creationId xmlns:p14="http://schemas.microsoft.com/office/powerpoint/2010/main" val="3489490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T_Greek_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Urban">
      <a:majorFont>
        <a:latin typeface="Trebuchet MS"/>
        <a:ea typeface=""/>
        <a:cs typeface=""/>
        <a:font script="Jpan" typeface="HGｺﾞｼｯｸM"/>
        <a:font script="Hang" typeface="맑은 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4444"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3000"/>
                <a:satMod val="200000"/>
              </a:schemeClr>
            </a:gs>
            <a:gs pos="80000">
              <a:schemeClr val="phClr">
                <a:shade val="55000"/>
                <a:satMod val="175000"/>
              </a:schemeClr>
            </a:gs>
            <a:gs pos="100000">
              <a:schemeClr val="phClr">
                <a:shade val="37000"/>
                <a:satMod val="175000"/>
              </a:schemeClr>
            </a:gs>
          </a:gsLst>
          <a:lin ang="5400000" scaled="0"/>
        </a:gradFill>
        <a:blipFill>
          <a:blip xmlns:r="http://schemas.openxmlformats.org/officeDocument/2006/relationships" r:embed="rId1">
            <a:duotone>
              <a:schemeClr val="phClr">
                <a:shade val="70000"/>
              </a:schemeClr>
              <a:schemeClr val="phClr">
                <a:tint val="80000"/>
                <a:satMod val="120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0</TotalTime>
  <Words>1367</Words>
  <Application>Microsoft Office PowerPoint</Application>
  <PresentationFormat>On-screen Show (4:3)</PresentationFormat>
  <Paragraphs>166</Paragraphs>
  <Slides>33</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ＭＳ Ｐゴシック</vt:lpstr>
      <vt:lpstr>Arial</vt:lpstr>
      <vt:lpstr>Arial Narrow</vt:lpstr>
      <vt:lpstr>Calibri</vt:lpstr>
      <vt:lpstr>Cambria</vt:lpstr>
      <vt:lpstr>Georgia</vt:lpstr>
      <vt:lpstr>Times New Roman</vt:lpstr>
      <vt:lpstr>Trebuchet MS</vt:lpstr>
      <vt:lpstr>Verdana</vt:lpstr>
      <vt:lpstr>Wingdings</vt:lpstr>
      <vt:lpstr>Wingdings 2</vt:lpstr>
      <vt:lpstr>HIT_Greek_Template</vt:lpstr>
      <vt:lpstr>Ινστιτούτο Βιώσιμης Κινητικότητας &amp; Δικτύων Μεταφορών (ΙΜΕΤ):  Δράσεις του ΙΜΕΤ για την Οδική Ασφάλεια</vt:lpstr>
      <vt:lpstr>Το προφίλ του EKETA/www.certh.gr</vt:lpstr>
      <vt:lpstr>PowerPoint Presentation</vt:lpstr>
      <vt:lpstr>Για την βελτίωση της οδικής ασφάλειας - η «εκπαίδευση» είναι το κύριο εργαλείο για μόνιμα και ουσιαστικά αποτελέσματα  !!</vt:lpstr>
      <vt:lpstr>Α. ΔΡΑΣΕΙΣ ΙΜΕΤ  ΓΙΑ  ΟΔΙΚΗ ΑΣΦΑΛΕΙΑ ΣΤΗΝ ΕΚΠΑΙΔΕΥΣΗ </vt:lpstr>
      <vt:lpstr>  </vt:lpstr>
      <vt:lpstr>Δημιουργία Εθνικού Ηλεκτρονικού Μητρώου Μεταφοράς Μαθητών (2010-11) </vt:lpstr>
      <vt:lpstr>Υποστήριξη Μεταφοράς Μαθητών στην Περιφέρεια Νοτίου Αιγαίου</vt:lpstr>
      <vt:lpstr>Β. ΔΡΑΣΕΙΣ ΙΜΕΤ  ΓΙΑ  ΕΚΠΑΙΔΕΥΣΗ ΣΤΗΝ ΟΔΙΚΗ ΑΣΦΑΛΕΙΑ</vt:lpstr>
      <vt:lpstr> </vt:lpstr>
      <vt:lpstr>Αναβάθμιση της εκπαίδευσης σε θέματα κυκλοφορίας και κυκλοφοριακής αγωγής  στην Ελλάδα (2005-2006)</vt:lpstr>
      <vt:lpstr>Δημιουργία Εγχειριδίων Κυκλοφοριακής Αγωγής σε Γυμνάσια – Λύκεια</vt:lpstr>
      <vt:lpstr> </vt:lpstr>
      <vt:lpstr> </vt:lpstr>
      <vt:lpstr>Γ. Ευρύτερες Δράσεις του ΙΜΕΤ  Ευαισθητοποίησης του Κοινού για την Οδική Ασφάλεια</vt:lpstr>
      <vt:lpstr>Εκστρατεία κατά της οδήγησης  υπό την επήρεια αλκοόλ στην Ελλάδα (1/5)</vt:lpstr>
      <vt:lpstr>   </vt:lpstr>
      <vt:lpstr>PowerPoint Presentation</vt:lpstr>
      <vt:lpstr>Εκστρατεία κατά της οδήγησης  υπό την επήρεια αλκοόλ στην Ελλάδα (5/5) </vt:lpstr>
      <vt:lpstr>ΠΑΝΤΑ ΜΕ ΤΙΣ ΖΩΝΕΣ ΣΑΣ! ΠΑΝΤΑ ΜΕ ΤΟ ΚΡΑΝΟΣ ΣΟΥ!</vt:lpstr>
      <vt:lpstr>PowerPoint Presentation</vt:lpstr>
      <vt:lpstr>PowerPoint Presentation</vt:lpstr>
      <vt:lpstr>PowerPoint Presentation</vt:lpstr>
      <vt:lpstr>ΤΡΕΞΤΕ ΣΤΙΣ ΠΙΣΤΕΣ, ΌΧΙ ΣΤΟΥΣ ΔΡΟΜΟΥΣ</vt:lpstr>
      <vt:lpstr>Γ.  ΕΡΕΥΝΗΤΙΚΟΣ ΕΞΟΠΛΙΣΜΟΣ ΚΑΙ ΕΓΚΑΤΑΣΤΑΣΕΙΣ ΙΜΕΤ</vt:lpstr>
      <vt:lpstr>Ερευνητικό Όχημα I.MET.</vt:lpstr>
      <vt:lpstr>PowerPoint Presentation</vt:lpstr>
      <vt:lpstr>PowerPoint Presentation</vt:lpstr>
      <vt:lpstr>PowerPoint Presentation</vt:lpstr>
      <vt:lpstr>PowerPoint Presentation</vt:lpstr>
      <vt:lpstr>PowerPoint Presentation</vt:lpstr>
      <vt:lpstr>PowerPoint Presentation</vt:lpstr>
      <vt:lpstr>Ευχαριστώ  για την προσοχή σας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131</cp:revision>
  <dcterms:created xsi:type="dcterms:W3CDTF">2009-11-16T10:16:21Z</dcterms:created>
  <dcterms:modified xsi:type="dcterms:W3CDTF">2015-03-27T09:31:13Z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TC101671241033</vt:lpwstr>
  </property>
</Properties>
</file>